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71" r:id="rId8"/>
    <p:sldId id="260" r:id="rId9"/>
    <p:sldId id="261" r:id="rId10"/>
    <p:sldId id="262" r:id="rId11"/>
    <p:sldId id="263" r:id="rId12"/>
    <p:sldId id="264" r:id="rId13"/>
    <p:sldId id="265" r:id="rId14"/>
    <p:sldId id="266" r:id="rId15"/>
    <p:sldId id="267" r:id="rId16"/>
    <p:sldId id="268" r:id="rId17"/>
    <p:sldId id="269" r:id="rId18"/>
    <p:sldId id="270" r:id="rId19"/>
  </p:sldIdLst>
  <p:sldSz cx="18288000" cy="10287000"/>
  <p:notesSz cx="6858000" cy="9144000"/>
  <p:embeddedFontLst>
    <p:embeddedFont>
      <p:font typeface="Montserrat" panose="00000500000000000000" pitchFamily="2" charset="0"/>
      <p:regular r:id="rId21"/>
      <p:bold r:id="rId22"/>
      <p:italic r:id="rId23"/>
      <p:boldItalic r:id="rId24"/>
    </p:embeddedFont>
    <p:embeddedFont>
      <p:font typeface="Montserrat Bold" panose="00000800000000000000" charset="0"/>
      <p:regular r:id="rId25"/>
      <p:bold r:id="rId26"/>
    </p:embeddedFont>
    <p:embeddedFont>
      <p:font typeface="Montserrat Extra-Light" panose="020B0604020202020204" charset="0"/>
      <p:regular r:id="rId27"/>
    </p:embeddedFont>
    <p:embeddedFont>
      <p:font typeface="Montserrat Italics" panose="020B0604020202020204" charset="0"/>
      <p:regular r:id="rId28"/>
    </p:embeddedFont>
    <p:embeddedFont>
      <p:font typeface="Montserrat Light" panose="00000400000000000000" pitchFamily="2" charset="0"/>
      <p:regular r:id="rId29"/>
      <p:italic r:id="rId30"/>
    </p:embeddedFont>
    <p:embeddedFont>
      <p:font typeface="Montserrat Light Italics" panose="020B0604020202020204" charset="0"/>
      <p:regular r:id="rId31"/>
    </p:embeddedFont>
    <p:embeddedFont>
      <p:font typeface="Montserrat Medium" panose="00000600000000000000" pitchFamily="2" charset="0"/>
      <p:regular r:id="rId32"/>
      <p:italic r:id="rId33"/>
    </p:embeddedFont>
    <p:embeddedFont>
      <p:font typeface="Montserrat Semi-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3F2B7-AC36-4CCD-B397-BF558CD7DE4B}" v="1" dt="2025-11-20T11:42:26.611"/>
    <p1510:client id="{BAB78401-1DD8-4DE6-8EF6-CD02288D9505}" v="2" dt="2025-11-20T09:31:4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55690" autoAdjust="0"/>
  </p:normalViewPr>
  <p:slideViewPr>
    <p:cSldViewPr snapToGrid="0">
      <p:cViewPr varScale="1">
        <p:scale>
          <a:sx n="39" d="100"/>
          <a:sy n="39" d="100"/>
        </p:scale>
        <p:origin x="2988"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Uth Svendsen" userId="1c57d7d9-81a8-4d1f-b710-c4502ef453b8" providerId="ADAL" clId="{A6A56266-F92E-45EF-8C7C-C275C19922A2}"/>
    <pc:docChg chg="undo custSel modSld">
      <pc:chgData name="Simone Uth Svendsen" userId="1c57d7d9-81a8-4d1f-b710-c4502ef453b8" providerId="ADAL" clId="{A6A56266-F92E-45EF-8C7C-C275C19922A2}" dt="2025-11-20T11:42:26.610" v="1442"/>
      <pc:docMkLst>
        <pc:docMk/>
      </pc:docMkLst>
      <pc:sldChg chg="modNotesTx">
        <pc:chgData name="Simone Uth Svendsen" userId="1c57d7d9-81a8-4d1f-b710-c4502ef453b8" providerId="ADAL" clId="{A6A56266-F92E-45EF-8C7C-C275C19922A2}" dt="2025-11-12T13:57:47.639" v="875" actId="20577"/>
        <pc:sldMkLst>
          <pc:docMk/>
          <pc:sldMk cId="0" sldId="256"/>
        </pc:sldMkLst>
      </pc:sldChg>
      <pc:sldChg chg="modNotesTx">
        <pc:chgData name="Simone Uth Svendsen" userId="1c57d7d9-81a8-4d1f-b710-c4502ef453b8" providerId="ADAL" clId="{A6A56266-F92E-45EF-8C7C-C275C19922A2}" dt="2025-11-12T14:07:00.429" v="1041" actId="20577"/>
        <pc:sldMkLst>
          <pc:docMk/>
          <pc:sldMk cId="0" sldId="263"/>
        </pc:sldMkLst>
      </pc:sldChg>
      <pc:sldChg chg="modNotesTx">
        <pc:chgData name="Simone Uth Svendsen" userId="1c57d7d9-81a8-4d1f-b710-c4502ef453b8" providerId="ADAL" clId="{A6A56266-F92E-45EF-8C7C-C275C19922A2}" dt="2025-11-12T14:14:02.637" v="1441" actId="20577"/>
        <pc:sldMkLst>
          <pc:docMk/>
          <pc:sldMk cId="0" sldId="264"/>
        </pc:sldMkLst>
      </pc:sldChg>
      <pc:sldChg chg="modSp mod modNotesTx">
        <pc:chgData name="Simone Uth Svendsen" userId="1c57d7d9-81a8-4d1f-b710-c4502ef453b8" providerId="ADAL" clId="{A6A56266-F92E-45EF-8C7C-C275C19922A2}" dt="2025-11-12T13:38:01.321" v="8" actId="20577"/>
        <pc:sldMkLst>
          <pc:docMk/>
          <pc:sldMk cId="0" sldId="265"/>
        </pc:sldMkLst>
        <pc:spChg chg="mod">
          <ac:chgData name="Simone Uth Svendsen" userId="1c57d7d9-81a8-4d1f-b710-c4502ef453b8" providerId="ADAL" clId="{A6A56266-F92E-45EF-8C7C-C275C19922A2}" dt="2025-11-12T13:38:01.321" v="8" actId="20577"/>
          <ac:spMkLst>
            <pc:docMk/>
            <pc:sldMk cId="0" sldId="265"/>
            <ac:spMk id="6" creationId="{00000000-0000-0000-0000-000000000000}"/>
          </ac:spMkLst>
        </pc:spChg>
      </pc:sldChg>
      <pc:sldChg chg="modSp mod">
        <pc:chgData name="Simone Uth Svendsen" userId="1c57d7d9-81a8-4d1f-b710-c4502ef453b8" providerId="ADAL" clId="{A6A56266-F92E-45EF-8C7C-C275C19922A2}" dt="2025-11-12T13:38:27.273" v="15" actId="20577"/>
        <pc:sldMkLst>
          <pc:docMk/>
          <pc:sldMk cId="0" sldId="266"/>
        </pc:sldMkLst>
        <pc:spChg chg="mod">
          <ac:chgData name="Simone Uth Svendsen" userId="1c57d7d9-81a8-4d1f-b710-c4502ef453b8" providerId="ADAL" clId="{A6A56266-F92E-45EF-8C7C-C275C19922A2}" dt="2025-11-12T13:38:27.273" v="15" actId="20577"/>
          <ac:spMkLst>
            <pc:docMk/>
            <pc:sldMk cId="0" sldId="266"/>
            <ac:spMk id="4" creationId="{00000000-0000-0000-0000-000000000000}"/>
          </ac:spMkLst>
        </pc:spChg>
      </pc:sldChg>
      <pc:sldChg chg="modSp">
        <pc:chgData name="Simone Uth Svendsen" userId="1c57d7d9-81a8-4d1f-b710-c4502ef453b8" providerId="ADAL" clId="{A6A56266-F92E-45EF-8C7C-C275C19922A2}" dt="2025-11-20T11:42:26.610" v="1442"/>
        <pc:sldMkLst>
          <pc:docMk/>
          <pc:sldMk cId="0" sldId="271"/>
        </pc:sldMkLst>
        <pc:spChg chg="mod">
          <ac:chgData name="Simone Uth Svendsen" userId="1c57d7d9-81a8-4d1f-b710-c4502ef453b8" providerId="ADAL" clId="{A6A56266-F92E-45EF-8C7C-C275C19922A2}" dt="2025-11-20T11:42:26.610" v="1442"/>
          <ac:spMkLst>
            <pc:docMk/>
            <pc:sldMk cId="0" sldId="271"/>
            <ac:spMk id="2" creationId="{00000000-0000-0000-0000-000000000000}"/>
          </ac:spMkLst>
        </pc:spChg>
      </pc:sldChg>
    </pc:docChg>
  </pc:docChgLst>
  <pc:docChgLst>
    <pc:chgData name="Lotte Hornholt" userId="971f0ce6-62ae-46da-a19a-5e97546732db" providerId="ADAL" clId="{97E04FC9-3E46-4A72-ABC2-D027A06DAC09}"/>
    <pc:docChg chg="custSel modSld">
      <pc:chgData name="Lotte Hornholt" userId="971f0ce6-62ae-46da-a19a-5e97546732db" providerId="ADAL" clId="{97E04FC9-3E46-4A72-ABC2-D027A06DAC09}" dt="2025-11-20T12:41:07.016" v="380" actId="20577"/>
      <pc:docMkLst>
        <pc:docMk/>
      </pc:docMkLst>
      <pc:sldChg chg="modNotesTx">
        <pc:chgData name="Lotte Hornholt" userId="971f0ce6-62ae-46da-a19a-5e97546732db" providerId="ADAL" clId="{97E04FC9-3E46-4A72-ABC2-D027A06DAC09}" dt="2025-11-20T09:29:26.071" v="133" actId="6549"/>
        <pc:sldMkLst>
          <pc:docMk/>
          <pc:sldMk cId="0" sldId="256"/>
        </pc:sldMkLst>
      </pc:sldChg>
      <pc:sldChg chg="modNotesTx">
        <pc:chgData name="Lotte Hornholt" userId="971f0ce6-62ae-46da-a19a-5e97546732db" providerId="ADAL" clId="{97E04FC9-3E46-4A72-ABC2-D027A06DAC09}" dt="2025-11-20T09:30:03.242" v="139" actId="6549"/>
        <pc:sldMkLst>
          <pc:docMk/>
          <pc:sldMk cId="0" sldId="257"/>
        </pc:sldMkLst>
      </pc:sldChg>
      <pc:sldChg chg="modSp mod modNotesTx">
        <pc:chgData name="Lotte Hornholt" userId="971f0ce6-62ae-46da-a19a-5e97546732db" providerId="ADAL" clId="{97E04FC9-3E46-4A72-ABC2-D027A06DAC09}" dt="2025-11-20T09:34:19.741" v="353" actId="20577"/>
        <pc:sldMkLst>
          <pc:docMk/>
          <pc:sldMk cId="0" sldId="258"/>
        </pc:sldMkLst>
        <pc:spChg chg="mod">
          <ac:chgData name="Lotte Hornholt" userId="971f0ce6-62ae-46da-a19a-5e97546732db" providerId="ADAL" clId="{97E04FC9-3E46-4A72-ABC2-D027A06DAC09}" dt="2025-11-20T06:29:21.753" v="2" actId="6549"/>
          <ac:spMkLst>
            <pc:docMk/>
            <pc:sldMk cId="0" sldId="258"/>
            <ac:spMk id="5" creationId="{00000000-0000-0000-0000-000000000000}"/>
          </ac:spMkLst>
        </pc:spChg>
        <pc:spChg chg="mod">
          <ac:chgData name="Lotte Hornholt" userId="971f0ce6-62ae-46da-a19a-5e97546732db" providerId="ADAL" clId="{97E04FC9-3E46-4A72-ABC2-D027A06DAC09}" dt="2025-11-20T06:28:59.384" v="1" actId="20577"/>
          <ac:spMkLst>
            <pc:docMk/>
            <pc:sldMk cId="0" sldId="258"/>
            <ac:spMk id="10" creationId="{00000000-0000-0000-0000-000000000000}"/>
          </ac:spMkLst>
        </pc:spChg>
      </pc:sldChg>
      <pc:sldChg chg="modNotesTx">
        <pc:chgData name="Lotte Hornholt" userId="971f0ce6-62ae-46da-a19a-5e97546732db" providerId="ADAL" clId="{97E04FC9-3E46-4A72-ABC2-D027A06DAC09}" dt="2025-11-20T09:36:31.508" v="359" actId="20577"/>
        <pc:sldMkLst>
          <pc:docMk/>
          <pc:sldMk cId="0" sldId="260"/>
        </pc:sldMkLst>
      </pc:sldChg>
      <pc:sldChg chg="modNotesTx">
        <pc:chgData name="Lotte Hornholt" userId="971f0ce6-62ae-46da-a19a-5e97546732db" providerId="ADAL" clId="{97E04FC9-3E46-4A72-ABC2-D027A06DAC09}" dt="2025-11-20T09:39:44.168" v="375" actId="6549"/>
        <pc:sldMkLst>
          <pc:docMk/>
          <pc:sldMk cId="0" sldId="261"/>
        </pc:sldMkLst>
      </pc:sldChg>
      <pc:sldChg chg="modNotesTx">
        <pc:chgData name="Lotte Hornholt" userId="971f0ce6-62ae-46da-a19a-5e97546732db" providerId="ADAL" clId="{97E04FC9-3E46-4A72-ABC2-D027A06DAC09}" dt="2025-11-20T12:41:07.016" v="380" actId="20577"/>
        <pc:sldMkLst>
          <pc:docMk/>
          <pc:sldMk cId="0" sldId="264"/>
        </pc:sldMkLst>
      </pc:sldChg>
      <pc:sldChg chg="modSp mod">
        <pc:chgData name="Lotte Hornholt" userId="971f0ce6-62ae-46da-a19a-5e97546732db" providerId="ADAL" clId="{97E04FC9-3E46-4A72-ABC2-D027A06DAC09}" dt="2025-11-20T06:38:18.853" v="5" actId="790"/>
        <pc:sldMkLst>
          <pc:docMk/>
          <pc:sldMk cId="0" sldId="268"/>
        </pc:sldMkLst>
        <pc:spChg chg="mod">
          <ac:chgData name="Lotte Hornholt" userId="971f0ce6-62ae-46da-a19a-5e97546732db" providerId="ADAL" clId="{97E04FC9-3E46-4A72-ABC2-D027A06DAC09}" dt="2025-11-20T06:38:18.853" v="5" actId="790"/>
          <ac:spMkLst>
            <pc:docMk/>
            <pc:sldMk cId="0" sldId="268"/>
            <ac:spMk id="5" creationId="{00000000-0000-0000-0000-000000000000}"/>
          </ac:spMkLst>
        </pc:spChg>
        <pc:spChg chg="mod">
          <ac:chgData name="Lotte Hornholt" userId="971f0ce6-62ae-46da-a19a-5e97546732db" providerId="ADAL" clId="{97E04FC9-3E46-4A72-ABC2-D027A06DAC09}" dt="2025-11-20T06:38:11.491" v="4" actId="790"/>
          <ac:spMkLst>
            <pc:docMk/>
            <pc:sldMk cId="0" sldId="268"/>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983D5-5E7E-475F-9EC2-0D77F86F6C59}" type="datetimeFigureOut">
              <a:rPr lang="da-DK" smtClean="0"/>
              <a:t>20-11-2025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A3470-0848-4A58-A03B-1EA6710E89CD}" type="slidenum">
              <a:rPr lang="da-DK" smtClean="0"/>
              <a:t>‹nr.›</a:t>
            </a:fld>
            <a:endParaRPr lang="da-DK"/>
          </a:p>
        </p:txBody>
      </p:sp>
    </p:spTree>
    <p:extLst>
      <p:ext uri="{BB962C8B-B14F-4D97-AF65-F5344CB8AC3E}">
        <p14:creationId xmlns:p14="http://schemas.microsoft.com/office/powerpoint/2010/main" val="377964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Formålet</a:t>
            </a:r>
            <a:r>
              <a:rPr lang="da-DK" dirty="0"/>
              <a:t> med dette oplæg er at sætte fokus på de lokale lønforhandlinger. Oplægget er udsendt til alle GL’s tillidsrepræsentanter på erhvervsgymnasier, STX og VUC og vil desuden blive fuldt op af direkte kommunikation til GL’s medlemmer. Dette er versionen til det almengymnasiale område.</a:t>
            </a:r>
          </a:p>
          <a:p>
            <a:endParaRPr lang="da-DK" dirty="0"/>
          </a:p>
          <a:p>
            <a:r>
              <a:rPr lang="da-DK" dirty="0"/>
              <a:t>Indsatsen er lavet, da vi forventer en større andel af lønnen skal forhandles lokalt i fremtiden. GL rejser ikke kritik af den måde, det hidtil er forgået på de enkelte skoler, men mener det er rettidig omhu at have åbenhed om løn.</a:t>
            </a:r>
          </a:p>
          <a:p>
            <a:endParaRPr lang="da-DK" dirty="0"/>
          </a:p>
          <a:p>
            <a:r>
              <a:rPr lang="da-DK" dirty="0"/>
              <a:t>Med dette oplæg sættes der dermed fokus på åbenhed om løn, da GL mener, at åbenheden er et vigtigt redskab ved de lokale lønforhandlinger. Det er vigtigt at åbenheden implementeres på en sådan måde, at skolens lærere føler sig hørt i processen, men at målet også står klart. Materialet kan bruges neutralt til at forklare, hvad GL mener med åbenhed og hvorfor det er en del af GL’s politik. </a:t>
            </a:r>
          </a:p>
          <a:p>
            <a:endParaRPr lang="da-DK" dirty="0"/>
          </a:p>
          <a:p>
            <a:r>
              <a:rPr lang="da-DK" dirty="0"/>
              <a:t>Lokale lønforhandlinger har været en del af lønsystemet siden 1999. Det har altså 25 år på bagen, og derfor vil mange af de tillæg som lærerne får på en skole, også være et udtryk dette. </a:t>
            </a:r>
            <a:br>
              <a:rPr lang="da-DK" dirty="0">
                <a:cs typeface="+mn-lt"/>
              </a:rPr>
            </a:br>
            <a:r>
              <a:rPr lang="da-DK" dirty="0"/>
              <a:t>Der var et tidspunkt, hvor man på GL-overenskomsten fik alle lærerne over på den nye lønskala, hvor startlønnen er højere og vejen til slutløn kortere. Lærerne modtog derfor et udligningstillæg på tilsvarende vis som ved overgangen fra amterne til staten (2007), men større. Der er altså nogle historiske perspektiver på, hvorfor nogle lærere har højere tillæg end andre. </a:t>
            </a:r>
          </a:p>
          <a:p>
            <a:endParaRPr lang="da-DK" dirty="0"/>
          </a:p>
          <a:p>
            <a:r>
              <a:rPr lang="da-DK" dirty="0"/>
              <a:t>I starten var der desuden en mere venlig forhandlingspartner i amterne, som gav mulighed for at indføre forhåndsaftaler og udmønte lokalløn på et tilfredsstillende niveau. I dag kører disse forhåndsaftalte tillæg videre på skolerne i varierende grad. </a:t>
            </a:r>
          </a:p>
          <a:p>
            <a:r>
              <a:rPr lang="da-DK" dirty="0"/>
              <a:t>Ved overgangen til </a:t>
            </a:r>
            <a:r>
              <a:rPr lang="da-DK" dirty="0" err="1"/>
              <a:t>taksameterstyring</a:t>
            </a:r>
            <a:r>
              <a:rPr lang="da-DK" dirty="0"/>
              <a:t> og selveje var der samtidigt en stigning af antallet af elever og derfor en pæn skoleøkonomi.</a:t>
            </a:r>
          </a:p>
          <a:p>
            <a:endParaRPr lang="da-DK" dirty="0"/>
          </a:p>
          <a:p>
            <a:r>
              <a:rPr lang="da-DK" dirty="0"/>
              <a:t>Der har senere været nedgang i elevtallene og i en periode også </a:t>
            </a:r>
            <a:r>
              <a:rPr lang="da-DK" dirty="0" err="1"/>
              <a:t>grønhøstermetode</a:t>
            </a:r>
            <a:r>
              <a:rPr lang="da-DK" dirty="0"/>
              <a:t> i sektoren. (2 % omprioriteringsbidrag). </a:t>
            </a:r>
          </a:p>
          <a:p>
            <a:endParaRPr lang="da-DK" dirty="0"/>
          </a:p>
          <a:p>
            <a:r>
              <a:rPr lang="da-DK" dirty="0"/>
              <a:t>Ovenstående er ikke hele, men en del af forklaringen på, hvorfor den lokale løn ser ud som den gør.</a:t>
            </a:r>
          </a:p>
          <a:p>
            <a:endParaRPr lang="da-DK" dirty="0"/>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1</a:t>
            </a:fld>
            <a:endParaRPr lang="da-DK"/>
          </a:p>
        </p:txBody>
      </p:sp>
    </p:spTree>
    <p:extLst>
      <p:ext uri="{BB962C8B-B14F-4D97-AF65-F5344CB8AC3E}">
        <p14:creationId xmlns:p14="http://schemas.microsoft.com/office/powerpoint/2010/main" val="353882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at vise, at hvis </a:t>
            </a:r>
            <a:r>
              <a:rPr lang="da-DK" sz="1200" b="1" i="0" u="none" strike="noStrike" kern="1200" noProof="0" dirty="0">
                <a:solidFill>
                  <a:schemeClr val="tx1"/>
                </a:solidFill>
                <a:effectLst/>
                <a:latin typeface="+mn-lt"/>
                <a:ea typeface="+mn-ea"/>
                <a:cs typeface="+mn-cs"/>
              </a:rPr>
              <a:t>man </a:t>
            </a:r>
            <a:r>
              <a:rPr lang="da-DK" b="1" dirty="0"/>
              <a:t>taler </a:t>
            </a:r>
            <a:r>
              <a:rPr lang="da-DK" sz="1200" b="1" i="0" u="none" strike="noStrike" kern="1200" noProof="0" dirty="0">
                <a:solidFill>
                  <a:schemeClr val="tx1"/>
                </a:solidFill>
                <a:effectLst/>
                <a:latin typeface="+mn-lt"/>
                <a:ea typeface="+mn-ea"/>
                <a:cs typeface="+mn-cs"/>
              </a:rPr>
              <a:t>åbent om sin løn, får alle den samme indsigt og det samme grundlag at </a:t>
            </a:r>
            <a:r>
              <a:rPr lang="da-DK" b="1" dirty="0"/>
              <a:t>handle</a:t>
            </a:r>
            <a:r>
              <a:rPr lang="da-DK" sz="1200" b="1" i="0" u="none" strike="noStrike" kern="1200" noProof="0" dirty="0">
                <a:solidFill>
                  <a:schemeClr val="tx1"/>
                </a:solidFill>
                <a:effectLst/>
                <a:latin typeface="+mn-lt"/>
                <a:ea typeface="+mn-ea"/>
                <a:cs typeface="+mn-cs"/>
              </a:rPr>
              <a:t> ud fra. Med åbenhed om løn kan man aftale i fællesskab, hvad </a:t>
            </a:r>
            <a:r>
              <a:rPr lang="da-DK" b="1" dirty="0"/>
              <a:t>man som</a:t>
            </a:r>
            <a:r>
              <a:rPr lang="da-DK" sz="1200" b="1" i="0" u="none" strike="noStrike" kern="1200" noProof="0" dirty="0">
                <a:solidFill>
                  <a:schemeClr val="tx1"/>
                </a:solidFill>
                <a:effectLst/>
                <a:latin typeface="+mn-lt"/>
                <a:ea typeface="+mn-ea"/>
                <a:cs typeface="+mn-cs"/>
              </a:rPr>
              <a:t> lærerkollegie ønsker, der skal udløse tillæg.</a:t>
            </a:r>
            <a:r>
              <a:rPr lang="da-DK" sz="1200" b="1" i="0" kern="1200" noProof="0" dirty="0">
                <a:solidFill>
                  <a:schemeClr val="tx1"/>
                </a:solidFill>
                <a:effectLst/>
                <a:latin typeface="+mn-lt"/>
                <a:ea typeface="+mn-ea"/>
                <a:cs typeface="+mn-cs"/>
              </a:rPr>
              <a:t>​ Man kan dermed få skabt en kultur som i stedet bærer præg af:</a:t>
            </a:r>
            <a:endParaRPr lang="en-US" b="1" dirty="0"/>
          </a:p>
          <a:p>
            <a:endParaRPr lang="da-DK" b="1" dirty="0"/>
          </a:p>
          <a:p>
            <a:pPr marL="285750" indent="-285750">
              <a:buFont typeface="Calibri"/>
              <a:buChar char="-"/>
            </a:pPr>
            <a:r>
              <a:rPr lang="da-DK" sz="1200" b="1" i="0" u="none" strike="noStrike" kern="1200" noProof="0" dirty="0">
                <a:solidFill>
                  <a:schemeClr val="tx1"/>
                </a:solidFill>
                <a:effectLst/>
                <a:latin typeface="+mn-lt"/>
                <a:ea typeface="+mn-ea"/>
                <a:cs typeface="+mn-cs"/>
              </a:rPr>
              <a:t>Lønudvikling: </a:t>
            </a:r>
            <a:r>
              <a:rPr lang="da-DK" b="0" i="0" u="none" strike="noStrike" kern="1200" noProof="0" dirty="0">
                <a:effectLst/>
              </a:rPr>
              <a:t>Alle bør have en lønudvikling. </a:t>
            </a:r>
            <a:r>
              <a:rPr lang="da-DK" dirty="0"/>
              <a:t>Det er samtidig en forudsætning for, at lokalløn kan fungere som supplement til centralt aftalt løn. Vores </a:t>
            </a:r>
            <a:r>
              <a:rPr lang="da-DK" b="0" i="0" u="none" strike="noStrike" kern="1200" noProof="0" dirty="0">
                <a:effectLst/>
              </a:rPr>
              <a:t>mål </a:t>
            </a:r>
            <a:r>
              <a:rPr lang="da-DK" dirty="0"/>
              <a:t>er </a:t>
            </a:r>
            <a:r>
              <a:rPr lang="da-DK" b="0" i="0" u="none" strike="noStrike" kern="1200" noProof="0" dirty="0">
                <a:effectLst/>
              </a:rPr>
              <a:t>at </a:t>
            </a:r>
            <a:r>
              <a:rPr lang="da-DK" dirty="0"/>
              <a:t>sikre </a:t>
            </a:r>
            <a:r>
              <a:rPr lang="da-DK" b="0" i="0" u="none" strike="noStrike" kern="1200" noProof="0" dirty="0">
                <a:effectLst/>
              </a:rPr>
              <a:t>en lønudvikling, </a:t>
            </a:r>
            <a:r>
              <a:rPr lang="da-DK" dirty="0"/>
              <a:t>så alle får</a:t>
            </a:r>
            <a:r>
              <a:rPr lang="da-DK" b="0" i="0" u="none" strike="noStrike" kern="1200" noProof="0" dirty="0">
                <a:effectLst/>
              </a:rPr>
              <a:t> </a:t>
            </a:r>
            <a:r>
              <a:rPr lang="da-DK" dirty="0"/>
              <a:t>del i de 10 %.</a:t>
            </a:r>
          </a:p>
          <a:p>
            <a:pPr marL="285750" indent="-285750">
              <a:buFont typeface="Calibri"/>
              <a:buChar char="-"/>
            </a:pPr>
            <a:r>
              <a:rPr lang="da-DK" sz="1200" b="1" i="0" u="none" strike="noStrike" kern="1200" noProof="0" dirty="0">
                <a:solidFill>
                  <a:schemeClr val="tx1"/>
                </a:solidFill>
                <a:effectLst/>
                <a:latin typeface="+mn-lt"/>
                <a:ea typeface="+mn-ea"/>
                <a:cs typeface="+mn-cs"/>
              </a:rPr>
              <a:t>Åbenhed: </a:t>
            </a:r>
            <a:r>
              <a:rPr lang="da-DK" dirty="0"/>
              <a:t>Åbenhed </a:t>
            </a:r>
            <a:r>
              <a:rPr lang="da-DK" b="0" i="0" u="none" strike="noStrike" kern="1200" noProof="0" dirty="0">
                <a:effectLst/>
              </a:rPr>
              <a:t>er </a:t>
            </a:r>
            <a:r>
              <a:rPr lang="da-DK" dirty="0"/>
              <a:t>nødvendig </a:t>
            </a:r>
            <a:r>
              <a:rPr lang="da-DK" b="0" i="0" u="none" strike="noStrike" kern="1200" noProof="0" dirty="0">
                <a:effectLst/>
              </a:rPr>
              <a:t>for, at hele lærerkollegiet kan forstå, </a:t>
            </a:r>
            <a:r>
              <a:rPr lang="da-DK" dirty="0"/>
              <a:t>bakke </a:t>
            </a:r>
            <a:r>
              <a:rPr lang="da-DK" b="0" i="0" u="none" strike="noStrike" kern="1200" noProof="0" dirty="0">
                <a:effectLst/>
              </a:rPr>
              <a:t>op om og </a:t>
            </a:r>
            <a:r>
              <a:rPr lang="da-DK" dirty="0"/>
              <a:t>være med </a:t>
            </a:r>
            <a:r>
              <a:rPr lang="da-DK" b="0" i="0" u="none" strike="noStrike" kern="1200" noProof="0" dirty="0">
                <a:effectLst/>
              </a:rPr>
              <a:t>til at lægge et </a:t>
            </a:r>
            <a:r>
              <a:rPr lang="da-DK" dirty="0"/>
              <a:t>fælles </a:t>
            </a:r>
            <a:r>
              <a:rPr lang="da-DK" b="0" i="0" u="none" strike="noStrike" kern="1200" noProof="0" dirty="0">
                <a:effectLst/>
              </a:rPr>
              <a:t>pres.</a:t>
            </a:r>
            <a:r>
              <a:rPr lang="da-DK" dirty="0"/>
              <a:t> </a:t>
            </a:r>
          </a:p>
          <a:p>
            <a:pPr marL="285750" indent="-285750">
              <a:buFont typeface="Calibri"/>
              <a:buChar char="-"/>
            </a:pPr>
            <a:r>
              <a:rPr lang="da-DK" sz="1200" b="1" i="0" u="none" strike="noStrike" kern="1200" noProof="0" dirty="0">
                <a:solidFill>
                  <a:schemeClr val="tx1"/>
                </a:solidFill>
                <a:effectLst/>
                <a:latin typeface="+mn-lt"/>
                <a:ea typeface="+mn-ea"/>
                <a:cs typeface="+mn-cs"/>
              </a:rPr>
              <a:t>Saglige kriterier: </a:t>
            </a:r>
            <a:r>
              <a:rPr lang="da-DK" sz="1200" b="0" i="0" kern="1200" noProof="0" dirty="0">
                <a:solidFill>
                  <a:schemeClr val="tx1"/>
                </a:solidFill>
                <a:effectLst/>
                <a:latin typeface="+mn-lt"/>
                <a:ea typeface="+mn-ea"/>
                <a:cs typeface="+mn-cs"/>
              </a:rPr>
              <a:t>​For at få en ordentlig og retfærdig lokal lønforhandling, skal kriterierne være saglige og transparente.</a:t>
            </a:r>
            <a:endParaRPr lang="da-DK" dirty="0"/>
          </a:p>
          <a:p>
            <a:pPr marL="285750" indent="-285750">
              <a:buFont typeface="Calibri"/>
              <a:buChar char="-"/>
            </a:pPr>
            <a:r>
              <a:rPr lang="da-DK" sz="1200" b="1" i="0" u="none" strike="noStrike" kern="1200" noProof="0" dirty="0">
                <a:solidFill>
                  <a:schemeClr val="tx1"/>
                </a:solidFill>
                <a:effectLst/>
                <a:latin typeface="+mn-lt"/>
                <a:ea typeface="+mn-ea"/>
                <a:cs typeface="+mn-cs"/>
              </a:rPr>
              <a:t>Fællesskab: </a:t>
            </a:r>
            <a:r>
              <a:rPr lang="da-DK" dirty="0"/>
              <a:t>Et stærkt fællesskab gør </a:t>
            </a:r>
            <a:r>
              <a:rPr lang="da-DK" b="0" i="0" u="none" strike="noStrike" kern="1200" noProof="0" dirty="0">
                <a:effectLst/>
              </a:rPr>
              <a:t>det </a:t>
            </a:r>
            <a:r>
              <a:rPr lang="da-DK" dirty="0"/>
              <a:t>muligt at stå sammen og lægge et vedholdende </a:t>
            </a:r>
            <a:r>
              <a:rPr lang="da-DK" b="0" i="0" u="none" strike="noStrike" kern="1200" noProof="0" dirty="0">
                <a:effectLst/>
              </a:rPr>
              <a:t>pres på </a:t>
            </a:r>
            <a:r>
              <a:rPr lang="da-DK" dirty="0"/>
              <a:t>ledelsen </a:t>
            </a:r>
            <a:r>
              <a:rPr lang="da-DK" b="0" i="0" u="none" strike="noStrike" kern="1200" noProof="0" dirty="0">
                <a:effectLst/>
              </a:rPr>
              <a:t>for</a:t>
            </a:r>
            <a:r>
              <a:rPr lang="da-DK" dirty="0"/>
              <a:t>,</a:t>
            </a:r>
            <a:r>
              <a:rPr lang="da-DK" b="0" i="0" u="none" strike="noStrike" kern="1200" noProof="0" dirty="0">
                <a:effectLst/>
              </a:rPr>
              <a:t> at </a:t>
            </a:r>
            <a:r>
              <a:rPr lang="da-DK" dirty="0"/>
              <a:t>flere midler udmøntes som </a:t>
            </a:r>
            <a:r>
              <a:rPr lang="da-DK" b="0" i="0" u="none" strike="noStrike" kern="1200" noProof="0" dirty="0">
                <a:effectLst/>
              </a:rPr>
              <a:t>lokale tillæg</a:t>
            </a:r>
            <a:r>
              <a:rPr lang="da-DK" dirty="0"/>
              <a:t>.</a:t>
            </a: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11</a:t>
            </a:fld>
            <a:endParaRPr lang="da-DK"/>
          </a:p>
        </p:txBody>
      </p:sp>
    </p:spTree>
    <p:extLst>
      <p:ext uri="{BB962C8B-B14F-4D97-AF65-F5344CB8AC3E}">
        <p14:creationId xmlns:p14="http://schemas.microsoft.com/office/powerpoint/2010/main" val="399339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give noget inspiration til, hvilke kriterier man kan læne sig opad, når der skal aftales nogle fælles principper. Husk på, at der kan være forskellige holdninger til de enkelte eksempler, og hvad man synes der skal udløse tillæg. </a:t>
            </a:r>
          </a:p>
          <a:p>
            <a:endParaRPr lang="da-DK" b="1" dirty="0"/>
          </a:p>
          <a:p>
            <a:r>
              <a:rPr lang="da-DK" sz="1200" b="1" i="0" u="none" strike="noStrike" kern="1200" dirty="0">
                <a:solidFill>
                  <a:schemeClr val="tx1"/>
                </a:solidFill>
                <a:effectLst/>
                <a:latin typeface="+mn-lt"/>
                <a:ea typeface="+mn-ea"/>
                <a:cs typeface="+mn-cs"/>
              </a:rPr>
              <a:t>Lokale forhold</a:t>
            </a:r>
            <a:r>
              <a:rPr lang="da-DK" sz="1200" b="0" i="0" u="none" strike="noStrike" kern="1200" dirty="0">
                <a:solidFill>
                  <a:schemeClr val="tx1"/>
                </a:solidFill>
                <a:effectLst/>
                <a:latin typeface="+mn-lt"/>
                <a:ea typeface="+mn-ea"/>
                <a:cs typeface="+mn-cs"/>
              </a:rPr>
              <a:t> er, hvordan ser det ud lige pt. på vores skole. Præsenter en beskrivelse af hvordan lønforhandlingerne foregår nu – hvordan indhentes der mandat på nuværende tidspunkt?</a:t>
            </a:r>
          </a:p>
          <a:p>
            <a:endParaRPr lang="da-DK"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forhandler jeg med? </a:t>
            </a:r>
            <a:endParaRPr lang="da-DK" sz="1200" b="1" i="0" u="none" strike="noStrike" kern="1200" dirty="0">
              <a:solidFill>
                <a:schemeClr val="tx1"/>
              </a:solidFill>
              <a:effectLst/>
              <a:latin typeface="+mn-lt"/>
            </a:endParaRP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sidder med ved forhandlingsbordet?</a:t>
            </a: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bestemmer rammen for forhandlingen? Hvordan ser rammen ud? </a:t>
            </a:r>
            <a:br>
              <a:rPr lang="da-DK" sz="1200" b="0" i="0" u="none" strike="noStrike" kern="1200" dirty="0">
                <a:solidFill>
                  <a:schemeClr val="tx1"/>
                </a:solidFill>
                <a:effectLst/>
                <a:latin typeface="+mn-lt"/>
                <a:ea typeface="+mn-ea"/>
                <a:cs typeface="+mn-cs"/>
              </a:rPr>
            </a:b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Anciennitet er</a:t>
            </a:r>
            <a:r>
              <a:rPr lang="da-DK" sz="1200" b="1" i="0" u="none" strike="noStrike" kern="1200" dirty="0">
                <a:solidFill>
                  <a:schemeClr val="tx1"/>
                </a:solidFill>
                <a:effectLst/>
                <a:latin typeface="+mn-lt"/>
                <a:ea typeface="+mn-ea"/>
                <a:cs typeface="+mn-cs"/>
              </a:rPr>
              <a:t> objektivt. </a:t>
            </a:r>
            <a:r>
              <a:rPr lang="da-DK" sz="1200" b="0" i="0" u="none" strike="noStrike" kern="1200" dirty="0">
                <a:solidFill>
                  <a:schemeClr val="tx1"/>
                </a:solidFill>
                <a:effectLst/>
                <a:latin typeface="+mn-lt"/>
                <a:ea typeface="+mn-ea"/>
                <a:cs typeface="+mn-cs"/>
              </a:rPr>
              <a:t>Har vi andre bud, som vi gerne vil have med?</a:t>
            </a:r>
            <a:endParaRPr lang="en-US"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Kvalitet og udvikling:</a:t>
            </a:r>
            <a:r>
              <a:rPr lang="da-DK" sz="1200" b="0" i="0" u="none" strike="noStrike" kern="1200" dirty="0">
                <a:solidFill>
                  <a:schemeClr val="tx1"/>
                </a:solidFill>
                <a:effectLst/>
                <a:latin typeface="+mn-lt"/>
                <a:ea typeface="+mn-ea"/>
                <a:cs typeface="+mn-cs"/>
              </a:rPr>
              <a:t> Helt sikkert noget en ledelse gerne vil give løn for. Hvad relaterer dette sig til? Hvilke objektive kriterier kan vi have for at anerkende kvalitet og udvikling, så det giver mening for os (og så det ikke bliver til mere arbejde)?</a:t>
            </a:r>
            <a:endParaRPr lang="en-US"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En </a:t>
            </a:r>
            <a:r>
              <a:rPr lang="da-DK" sz="1200" b="1" i="0" u="none" strike="noStrike" kern="1200" dirty="0">
                <a:solidFill>
                  <a:schemeClr val="tx1"/>
                </a:solidFill>
                <a:effectLst/>
                <a:latin typeface="+mn-lt"/>
                <a:ea typeface="+mn-ea"/>
                <a:cs typeface="+mn-cs"/>
              </a:rPr>
              <a:t>forhåndsaftale</a:t>
            </a:r>
            <a:r>
              <a:rPr lang="da-DK" sz="1200" b="0" i="0" u="none" strike="noStrike" kern="1200" dirty="0">
                <a:solidFill>
                  <a:schemeClr val="tx1"/>
                </a:solidFill>
                <a:effectLst/>
                <a:latin typeface="+mn-lt"/>
                <a:ea typeface="+mn-ea"/>
                <a:cs typeface="+mn-cs"/>
              </a:rPr>
              <a:t> er en aftale, hvor kriterierne er givet på forhånd. Det kan eks. være, at læreren modtager et tillæg på x kroner for bestået pædagogikum. Eller at læreren efter 5 års anciennitet modtager y kroner, da erfaringen giver en bedre undervisning. Eller der efter x år gives et tillæg, da læreren bidrager til skolen drift og elevernes trivsel (kan være en vurdering)</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Hverv: </a:t>
            </a:r>
            <a:r>
              <a:rPr lang="da-DK" sz="1200" b="0" i="0" u="none" strike="noStrike" kern="1200" dirty="0">
                <a:solidFill>
                  <a:schemeClr val="tx1"/>
                </a:solidFill>
                <a:effectLst/>
                <a:latin typeface="+mn-lt"/>
                <a:ea typeface="+mn-ea"/>
                <a:cs typeface="+mn-cs"/>
              </a:rPr>
              <a:t>Skal ses som et funktionstillæg. Et hverv kan være TR, AMR eller også fx en klasselærerfunktion.</a:t>
            </a:r>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Tillægstyper:</a:t>
            </a:r>
            <a:r>
              <a:rPr lang="da-DK" sz="1200" b="0" i="0" u="none" strike="noStrike" kern="1200" dirty="0">
                <a:solidFill>
                  <a:schemeClr val="tx1"/>
                </a:solidFill>
                <a:effectLst/>
                <a:latin typeface="+mn-lt"/>
                <a:ea typeface="+mn-ea"/>
                <a:cs typeface="+mn-cs"/>
              </a:rPr>
              <a:t> Overenskomsten har tre forskellige tillægstyper: Kvalifikationstillæg, funktionstillæg og engangsvederlag. Den samlede sum kan måske ikke ændres, men prioriteringen mellem typerne kan? Et varigt tillæg har langt større værdi end engangstillæggene.</a:t>
            </a:r>
            <a:endParaRPr lang="da-DK" sz="1200" b="0" i="0" u="none" strike="noStrike" kern="1200" dirty="0">
              <a:solidFill>
                <a:schemeClr val="tx1"/>
              </a:solidFill>
              <a:effectLst/>
              <a:latin typeface="+mn-lt"/>
            </a:endParaRP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Ovenstående kan have forskellige tidshorisonter. Her kan selve forhandlingen om ex. en forhåndsaftale være et delmål.</a:t>
            </a:r>
            <a:endParaRPr lang="en-US"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12</a:t>
            </a:fld>
            <a:endParaRPr lang="da-DK"/>
          </a:p>
        </p:txBody>
      </p:sp>
    </p:spTree>
    <p:extLst>
      <p:ext uri="{BB962C8B-B14F-4D97-AF65-F5344CB8AC3E}">
        <p14:creationId xmlns:p14="http://schemas.microsoft.com/office/powerpoint/2010/main" val="304480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b="1"/>
              <a:t>Formålet med </a:t>
            </a:r>
            <a:r>
              <a:rPr lang="da-DK" b="1" err="1"/>
              <a:t>slidet</a:t>
            </a:r>
            <a:r>
              <a:rPr lang="da-DK" b="1"/>
              <a:t> er at vise, at det ikke kun er i GL, vi anbefaler åbenhed. Det gør de andre organisationer, der kan have medlemmer på skolen, også.</a:t>
            </a:r>
            <a:br>
              <a:rPr lang="da-DK" b="1">
                <a:cs typeface="+mn-lt"/>
              </a:rPr>
            </a:br>
            <a:r>
              <a:rPr lang="da-DK" b="1"/>
              <a:t>GL er størst på STX og mange </a:t>
            </a:r>
            <a:r>
              <a:rPr lang="da-DK" b="1" err="1"/>
              <a:t>VUC'er</a:t>
            </a:r>
            <a:r>
              <a:rPr lang="da-DK" b="1"/>
              <a:t>, men det kan ændre sig i fremtiden. </a:t>
            </a:r>
          </a:p>
          <a:p>
            <a:endParaRPr lang="da-DK"/>
          </a:p>
        </p:txBody>
      </p:sp>
      <p:sp>
        <p:nvSpPr>
          <p:cNvPr id="4" name="Pladsholder til slidenummer 3"/>
          <p:cNvSpPr>
            <a:spLocks noGrp="1"/>
          </p:cNvSpPr>
          <p:nvPr>
            <p:ph type="sldNum" sz="quarter" idx="5"/>
          </p:nvPr>
        </p:nvSpPr>
        <p:spPr/>
        <p:txBody>
          <a:bodyPr/>
          <a:lstStyle/>
          <a:p>
            <a:fld id="{79DA3470-0848-4A58-A03B-1EA6710E89CD}" type="slidenum">
              <a:rPr lang="da-DK" smtClean="0"/>
              <a:t>13</a:t>
            </a:fld>
            <a:endParaRPr lang="da-DK"/>
          </a:p>
        </p:txBody>
      </p:sp>
    </p:spTree>
    <p:extLst>
      <p:ext uri="{BB962C8B-B14F-4D97-AF65-F5344CB8AC3E}">
        <p14:creationId xmlns:p14="http://schemas.microsoft.com/office/powerpoint/2010/main" val="271977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Her kommer der to slides med navnet: Start dialogen. Da det kan være meget forskelligt hvor langt man som skole er i processen omkring åbenhed om løn, vælger TR hvilket af de to slides, der er passende for sit eget lærerkollegie. </a:t>
            </a:r>
          </a:p>
          <a:p>
            <a:endParaRPr lang="da-DK"/>
          </a:p>
          <a:p>
            <a:r>
              <a:rPr lang="da-DK"/>
              <a:t>Det endelige mål er naturligvis, at have en åben og oplyst diskussion ud fra jeres egen lønstatistik, hvor I forholder jer til tallene, og ud fra fakta taler om ovenstående punkter, og måske får lagt en fælles strategi. Det kan være det skal gøres på et andet møde, hvis der ikke er tid nok nu. </a:t>
            </a:r>
          </a:p>
          <a:p>
            <a:endParaRPr lang="da-DK"/>
          </a:p>
          <a:p>
            <a:r>
              <a:rPr lang="da-DK"/>
              <a:t>Hvis I som lærerkollegie IKKE er klar til at have en diskussion bundet konkret op på lønstatistikken, kan man gå til næste slide, som har formålet at undersøge hvad lærernes holdning er nu, hvor PP er gennemgået. Har det ændret noget ved deres opfattelse, hvordan kan vi rykke os gradvist mod mere åbenhed, hvor er det skoen trykker. </a:t>
            </a:r>
          </a:p>
          <a:p>
            <a:endParaRPr lang="da-DK"/>
          </a:p>
          <a:p>
            <a:r>
              <a:rPr lang="da-DK"/>
              <a:t>Dette slide kan dermed gemmes og måske bringes op på et senere møde, når det bliver relevant med en mere konkret snak om hvordan forhandlingerne ser ud, og hvad vi ønsker for den i fremtiden. </a:t>
            </a:r>
          </a:p>
          <a:p>
            <a:endParaRPr lang="da-DK"/>
          </a:p>
        </p:txBody>
      </p:sp>
      <p:sp>
        <p:nvSpPr>
          <p:cNvPr id="4" name="Pladsholder til slidenummer 3"/>
          <p:cNvSpPr>
            <a:spLocks noGrp="1"/>
          </p:cNvSpPr>
          <p:nvPr>
            <p:ph type="sldNum" sz="quarter" idx="5"/>
          </p:nvPr>
        </p:nvSpPr>
        <p:spPr/>
        <p:txBody>
          <a:bodyPr/>
          <a:lstStyle/>
          <a:p>
            <a:fld id="{79DA3470-0848-4A58-A03B-1EA6710E89CD}" type="slidenum">
              <a:rPr lang="da-DK" smtClean="0"/>
              <a:t>14</a:t>
            </a:fld>
            <a:endParaRPr lang="da-DK"/>
          </a:p>
        </p:txBody>
      </p:sp>
    </p:spTree>
    <p:extLst>
      <p:ext uri="{BB962C8B-B14F-4D97-AF65-F5344CB8AC3E}">
        <p14:creationId xmlns:p14="http://schemas.microsoft.com/office/powerpoint/2010/main" val="10600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Læs note fra forrige slide.</a:t>
            </a:r>
          </a:p>
          <a:p>
            <a:endParaRPr lang="da-DK"/>
          </a:p>
        </p:txBody>
      </p:sp>
      <p:sp>
        <p:nvSpPr>
          <p:cNvPr id="4" name="Pladsholder til slidenummer 3"/>
          <p:cNvSpPr>
            <a:spLocks noGrp="1"/>
          </p:cNvSpPr>
          <p:nvPr>
            <p:ph type="sldNum" sz="quarter" idx="5"/>
          </p:nvPr>
        </p:nvSpPr>
        <p:spPr/>
        <p:txBody>
          <a:bodyPr/>
          <a:lstStyle/>
          <a:p>
            <a:fld id="{79DA3470-0848-4A58-A03B-1EA6710E89CD}" type="slidenum">
              <a:rPr lang="da-DK" smtClean="0"/>
              <a:t>15</a:t>
            </a:fld>
            <a:endParaRPr lang="da-DK"/>
          </a:p>
        </p:txBody>
      </p:sp>
    </p:spTree>
    <p:extLst>
      <p:ext uri="{BB962C8B-B14F-4D97-AF65-F5344CB8AC3E}">
        <p14:creationId xmlns:p14="http://schemas.microsoft.com/office/powerpoint/2010/main" val="75437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GL’s sekretariat, der har udarbejdet oplægget – og derfor også dagsordenen. Da oplægget skal kunne bruges på mange forskellige skoler, hvor de lokale lønforhandlinger foregår på vidt forskellige måder, er dagsordenen fleksibel og kan tilpasses jeres lokale behov.</a:t>
            </a:r>
            <a:endParaRPr lang="en-US" dirty="0"/>
          </a:p>
          <a:p>
            <a:endParaRPr lang="da-DK" dirty="0"/>
          </a:p>
          <a:p>
            <a:r>
              <a:rPr lang="da-DK" dirty="0"/>
              <a:t>Til hvert slide er der tilknyttet noter, som TR kan bruge i sin præsentation. Noterne indeholder både en kort formålstekst og uddybende pointer – herunder vigtige budskaber, som er gode at få med, når der skal tales om et følsomt emne som løn.</a:t>
            </a: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2</a:t>
            </a:fld>
            <a:endParaRPr lang="da-DK"/>
          </a:p>
        </p:txBody>
      </p:sp>
    </p:spTree>
    <p:extLst>
      <p:ext uri="{BB962C8B-B14F-4D97-AF65-F5344CB8AC3E}">
        <p14:creationId xmlns:p14="http://schemas.microsoft.com/office/powerpoint/2010/main" val="296371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med dette slide er at fortælle om, hvor initiativet kommer fra</a:t>
            </a:r>
            <a:r>
              <a:rPr lang="da-DK" b="1" dirty="0"/>
              <a:t>, og hvordan der fremadrettet fra Medarbejder og Kompetencestyrelsens side vil være et øget fokus på et mere "bæredygtigt og fleksibelt" lønsystem, hvor arbejdsgiver lægger op til, at en større andel af lønnen skal forhandles lokalt. Dette slide skal give noget fundament og argument til, hvorfor dette emne tages op. </a:t>
            </a:r>
            <a:endParaRPr lang="da-DK" sz="1200" b="1" i="0" u="none" strike="noStrike" kern="1200" dirty="0">
              <a:solidFill>
                <a:schemeClr val="tx1"/>
              </a:solidFill>
              <a:effectLst/>
              <a:latin typeface="+mn-lt"/>
              <a:ea typeface="+mn-ea"/>
              <a:cs typeface="+mn-cs"/>
            </a:endParaRPr>
          </a:p>
          <a:p>
            <a:pPr rtl="0" fontAlgn="base"/>
            <a:endParaRPr lang="da-DK" dirty="0"/>
          </a:p>
          <a:p>
            <a:pPr rtl="0" fontAlgn="base"/>
            <a:r>
              <a:rPr lang="da-DK" sz="1200" i="0" u="none" strike="noStrike" kern="1200" dirty="0">
                <a:solidFill>
                  <a:schemeClr val="tx1"/>
                </a:solidFill>
                <a:effectLst/>
                <a:latin typeface="+mn-lt"/>
                <a:ea typeface="+mn-ea"/>
                <a:cs typeface="+mn-cs"/>
              </a:rPr>
              <a:t>Initiativet til lønkampagnen udspringer af GL’s strategi, som blev vedtaget af repræsentantskabet i november 2024. Repræsentantskabet  består af alle TR i GL. </a:t>
            </a:r>
            <a:endParaRPr lang="da-DK" sz="1200" i="0" u="none" strike="noStrike" kern="1200" dirty="0">
              <a:solidFill>
                <a:schemeClr val="tx1"/>
              </a:solidFill>
              <a:effectLst/>
              <a:latin typeface="+mn-lt"/>
            </a:endParaRPr>
          </a:p>
          <a:p>
            <a:pPr fontAlgn="base"/>
            <a:r>
              <a:rPr lang="da-DK" sz="1200" i="0" u="none" strike="noStrike" kern="1200" dirty="0">
                <a:solidFill>
                  <a:schemeClr val="tx1"/>
                </a:solidFill>
                <a:effectLst/>
                <a:latin typeface="+mn-lt"/>
                <a:ea typeface="+mn-ea"/>
                <a:cs typeface="+mn-cs"/>
              </a:rPr>
              <a:t>Strategierne ændrer sig med tiden og foruden løn og åbenhed om løn, så er arbejdstid og især i denne tid </a:t>
            </a:r>
            <a:r>
              <a:rPr lang="da-DK" sz="1200" i="0" u="none" strike="noStrike" kern="1200" dirty="0" err="1">
                <a:solidFill>
                  <a:schemeClr val="tx1"/>
                </a:solidFill>
                <a:effectLst/>
                <a:latin typeface="+mn-lt"/>
                <a:ea typeface="+mn-ea"/>
                <a:cs typeface="+mn-cs"/>
              </a:rPr>
              <a:t>epx</a:t>
            </a:r>
            <a:r>
              <a:rPr lang="da-DK" sz="1200" i="0" u="none" strike="noStrike" kern="1200" dirty="0">
                <a:solidFill>
                  <a:schemeClr val="tx1"/>
                </a:solidFill>
                <a:effectLst/>
                <a:latin typeface="+mn-lt"/>
                <a:ea typeface="+mn-ea"/>
                <a:cs typeface="+mn-cs"/>
              </a:rPr>
              <a:t> et fokuspunkt. </a:t>
            </a:r>
            <a:r>
              <a:rPr lang="da-DK" sz="1200" i="0" u="none" strike="noStrike" kern="1200" dirty="0" err="1">
                <a:solidFill>
                  <a:schemeClr val="tx1"/>
                </a:solidFill>
                <a:effectLst/>
                <a:latin typeface="+mn-lt"/>
                <a:ea typeface="+mn-ea"/>
                <a:cs typeface="+mn-cs"/>
              </a:rPr>
              <a:t>Epx’en</a:t>
            </a:r>
            <a:r>
              <a:rPr lang="da-DK" sz="1200" i="0" u="none" strike="noStrike" kern="1200" dirty="0">
                <a:solidFill>
                  <a:schemeClr val="tx1"/>
                </a:solidFill>
                <a:effectLst/>
                <a:latin typeface="+mn-lt"/>
                <a:ea typeface="+mn-ea"/>
                <a:cs typeface="+mn-cs"/>
              </a:rPr>
              <a:t> kan blandt andet medføre, at sammensætningen på lærerværelset ændres. Derfor er lønstrategien også, at vi skal være godt forberedte. </a:t>
            </a:r>
            <a:r>
              <a:rPr lang="da-DK" sz="1200" b="0" i="0" kern="1200" dirty="0">
                <a:solidFill>
                  <a:schemeClr val="tx1"/>
                </a:solidFill>
                <a:effectLst/>
                <a:latin typeface="+mn-lt"/>
                <a:ea typeface="+mn-ea"/>
                <a:cs typeface="+mn-cs"/>
              </a:rPr>
              <a:t>I staten har der både i </a:t>
            </a:r>
            <a:r>
              <a:rPr lang="da-DK" dirty="0"/>
              <a:t>2021</a:t>
            </a:r>
            <a:r>
              <a:rPr lang="da-DK" sz="1200" b="0" i="0" kern="1200" dirty="0">
                <a:solidFill>
                  <a:schemeClr val="tx1"/>
                </a:solidFill>
                <a:effectLst/>
                <a:latin typeface="+mn-lt"/>
                <a:ea typeface="+mn-ea"/>
                <a:cs typeface="+mn-cs"/>
              </a:rPr>
              <a:t> og </a:t>
            </a:r>
            <a:r>
              <a:rPr lang="da-DK" dirty="0"/>
              <a:t>2024</a:t>
            </a:r>
            <a:r>
              <a:rPr lang="da-DK" sz="1200" b="0" i="0" kern="1200" dirty="0">
                <a:solidFill>
                  <a:schemeClr val="tx1"/>
                </a:solidFill>
                <a:effectLst/>
                <a:latin typeface="+mn-lt"/>
                <a:ea typeface="+mn-ea"/>
                <a:cs typeface="+mn-cs"/>
              </a:rPr>
              <a:t> været </a:t>
            </a:r>
            <a:r>
              <a:rPr lang="da-DK" dirty="0"/>
              <a:t>partsprojekter</a:t>
            </a:r>
            <a:r>
              <a:rPr lang="da-DK" sz="1200" b="0" i="0" kern="1200" dirty="0">
                <a:solidFill>
                  <a:schemeClr val="tx1"/>
                </a:solidFill>
                <a:effectLst/>
                <a:latin typeface="+mn-lt"/>
                <a:ea typeface="+mn-ea"/>
                <a:cs typeface="+mn-cs"/>
              </a:rPr>
              <a:t> </a:t>
            </a:r>
            <a:r>
              <a:rPr lang="da-DK" dirty="0"/>
              <a:t>om</a:t>
            </a:r>
            <a:r>
              <a:rPr lang="da-DK" sz="1200" b="0" i="0" kern="1200" dirty="0">
                <a:solidFill>
                  <a:schemeClr val="tx1"/>
                </a:solidFill>
                <a:effectLst/>
                <a:latin typeface="+mn-lt"/>
                <a:ea typeface="+mn-ea"/>
                <a:cs typeface="+mn-cs"/>
              </a:rPr>
              <a:t> det lokale lønsystem. GL forventer</a:t>
            </a:r>
            <a:r>
              <a:rPr lang="da-DK" dirty="0"/>
              <a:t>,</a:t>
            </a:r>
            <a:r>
              <a:rPr lang="da-DK" sz="1200" b="0" i="0" kern="1200" dirty="0">
                <a:solidFill>
                  <a:schemeClr val="tx1"/>
                </a:solidFill>
                <a:effectLst/>
                <a:latin typeface="+mn-lt"/>
                <a:ea typeface="+mn-ea"/>
                <a:cs typeface="+mn-cs"/>
              </a:rPr>
              <a:t> at der </a:t>
            </a:r>
            <a:r>
              <a:rPr lang="da-DK" dirty="0"/>
              <a:t>(igen) </a:t>
            </a:r>
            <a:r>
              <a:rPr lang="da-DK" sz="1200" b="0" i="0" kern="1200" dirty="0">
                <a:solidFill>
                  <a:schemeClr val="tx1"/>
                </a:solidFill>
                <a:effectLst/>
                <a:latin typeface="+mn-lt"/>
                <a:ea typeface="+mn-ea"/>
                <a:cs typeface="+mn-cs"/>
              </a:rPr>
              <a:t>vil blive stillet krav om et </a:t>
            </a:r>
            <a:r>
              <a:rPr lang="da-DK" i="1" dirty="0"/>
              <a:t>mer</a:t>
            </a:r>
            <a:r>
              <a:rPr lang="da-DK" dirty="0"/>
              <a:t>e  fleksibelt </a:t>
            </a:r>
            <a:r>
              <a:rPr lang="da-DK" sz="1200" i="0" kern="1200" dirty="0">
                <a:solidFill>
                  <a:schemeClr val="tx1"/>
                </a:solidFill>
                <a:effectLst/>
                <a:latin typeface="+mn-lt"/>
                <a:ea typeface="+mn-ea"/>
                <a:cs typeface="+mn-cs"/>
              </a:rPr>
              <a:t>og </a:t>
            </a:r>
            <a:r>
              <a:rPr lang="da-DK" dirty="0"/>
              <a:t> bæredygtigt </a:t>
            </a:r>
            <a:r>
              <a:rPr lang="da-DK" sz="1200" i="0" kern="1200" dirty="0">
                <a:solidFill>
                  <a:schemeClr val="tx1"/>
                </a:solidFill>
                <a:effectLst/>
                <a:latin typeface="+mn-lt"/>
                <a:ea typeface="+mn-ea"/>
                <a:cs typeface="+mn-cs"/>
              </a:rPr>
              <a:t>lønsystem ved OK26 </a:t>
            </a:r>
            <a:r>
              <a:rPr lang="da-DK" sz="1200" b="0" i="0" kern="1200" dirty="0">
                <a:solidFill>
                  <a:schemeClr val="tx1"/>
                </a:solidFill>
                <a:effectLst/>
                <a:latin typeface="+mn-lt"/>
                <a:ea typeface="+mn-ea"/>
                <a:cs typeface="+mn-cs"/>
              </a:rPr>
              <a:t>= en større andel af lønnen skal forhandles lokalt – og altså ikke centralt.</a:t>
            </a:r>
            <a:endParaRPr lang="da-DK" sz="1200" b="0" i="0" kern="1200" dirty="0">
              <a:solidFill>
                <a:schemeClr val="tx1"/>
              </a:solidFill>
              <a:effectLst/>
              <a:latin typeface="+mn-lt"/>
            </a:endParaRPr>
          </a:p>
          <a:p>
            <a:pPr fontAlgn="base"/>
            <a:endParaRPr lang="da-DK" dirty="0"/>
          </a:p>
          <a:p>
            <a:pPr fontAlgn="base"/>
            <a:r>
              <a:rPr lang="da-DK" sz="1200" b="0" i="0" kern="1200" dirty="0">
                <a:effectLst/>
                <a:cs typeface="+mn-lt"/>
              </a:rPr>
              <a:t>EU har udarbejdet et direktiv om løngennemsigtighed. Direktivet skal være implementeret juni 2026.</a:t>
            </a:r>
            <a:br>
              <a:rPr lang="da-DK" sz="1200" b="0" i="0" kern="1200" dirty="0">
                <a:effectLst/>
                <a:cs typeface="+mn-lt"/>
              </a:rPr>
            </a:br>
            <a:br>
              <a:rPr lang="da-DK" sz="1200" b="0" i="0" kern="1200" dirty="0">
                <a:effectLst/>
                <a:cs typeface="+mn-lt"/>
              </a:rPr>
            </a:br>
            <a:r>
              <a:rPr lang="da-DK" sz="1200" b="0" i="0" kern="1200" dirty="0">
                <a:solidFill>
                  <a:schemeClr val="tx1"/>
                </a:solidFill>
                <a:effectLst/>
                <a:latin typeface="+mn-lt"/>
                <a:ea typeface="+mn-ea"/>
                <a:cs typeface="+mn-cs"/>
              </a:rPr>
              <a:t>Uddybning af de fire punkter:</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1 - GL arbejder for, at man på </a:t>
            </a:r>
            <a:r>
              <a:rPr lang="da-DK" dirty="0"/>
              <a:t>alle gymnasiale områder</a:t>
            </a:r>
            <a:r>
              <a:rPr lang="da-DK" sz="1200" b="0" i="0" u="none" strike="noStrike" kern="1200" dirty="0">
                <a:solidFill>
                  <a:schemeClr val="tx1"/>
                </a:solidFill>
                <a:effectLst/>
                <a:latin typeface="+mn-lt"/>
                <a:ea typeface="+mn-ea"/>
                <a:cs typeface="+mn-cs"/>
              </a:rPr>
              <a:t> opnår en </a:t>
            </a:r>
            <a:r>
              <a:rPr lang="da-DK" dirty="0"/>
              <a:t>tilfredsstillende</a:t>
            </a:r>
            <a:r>
              <a:rPr lang="da-DK" sz="1200" b="0" i="0" u="none" strike="noStrike" kern="1200" dirty="0">
                <a:solidFill>
                  <a:schemeClr val="tx1"/>
                </a:solidFill>
                <a:effectLst/>
                <a:latin typeface="+mn-lt"/>
                <a:ea typeface="+mn-ea"/>
                <a:cs typeface="+mn-cs"/>
              </a:rPr>
              <a:t> udmøntning.</a:t>
            </a:r>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2 - De 10 % er hvad man ca. udmønter i gennemsnit for akademikere i staten.</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endParaRPr lang="da-DK" sz="1200" b="0" i="0" kern="1200" dirty="0">
              <a:solidFill>
                <a:schemeClr val="tx1"/>
              </a:solidFill>
              <a:effectLst/>
              <a:latin typeface="+mn-lt"/>
              <a:ea typeface="+mn-ea"/>
              <a:cs typeface="+mn-cs"/>
            </a:endParaRPr>
          </a:p>
          <a:p>
            <a:pPr rtl="0" fontAlgn="base"/>
            <a:r>
              <a:rPr lang="da-DK" sz="1200" b="0" i="0" u="none" strike="noStrike" kern="1200" dirty="0">
                <a:solidFill>
                  <a:schemeClr val="tx1"/>
                </a:solidFill>
                <a:effectLst/>
                <a:latin typeface="+mn-lt"/>
                <a:ea typeface="+mn-ea"/>
                <a:cs typeface="+mn-cs"/>
              </a:rPr>
              <a:t>3 - Det er ikke GL’s politik, at der skal udmøntes mere i lokalløn – derimod er det stadig et overenskomstkrav, at mest muligt udmøntes centralt.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endParaRPr lang="en-US"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​4 - </a:t>
            </a:r>
            <a:r>
              <a:rPr lang="da-DK" sz="1200" b="0" i="0" u="none" strike="noStrike" kern="1200" dirty="0">
                <a:solidFill>
                  <a:schemeClr val="tx1"/>
                </a:solidFill>
                <a:effectLst/>
                <a:latin typeface="+mn-lt"/>
                <a:ea typeface="+mn-ea"/>
                <a:cs typeface="+mn-cs"/>
              </a:rPr>
              <a:t>Et vigtigt redskab er GL’s lønstatistik. GL vil derfor arbejde for, at anvendelsen af redskabet udbredes.</a:t>
            </a:r>
            <a:endParaRPr lang="en-US"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3</a:t>
            </a:fld>
            <a:endParaRPr lang="da-DK"/>
          </a:p>
        </p:txBody>
      </p:sp>
    </p:spTree>
    <p:extLst>
      <p:ext uri="{BB962C8B-B14F-4D97-AF65-F5344CB8AC3E}">
        <p14:creationId xmlns:p14="http://schemas.microsoft.com/office/powerpoint/2010/main" val="352549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Formålet er er at få startet den svære samtale med arbejdsspørgsmål til lærerne. Det er vigtigt at det bliver en kort øvelse, hvor lærerne får mulighed for at sætte lidt ord på deres tanker og meninger på en stille og rolig måde. I denne øvelse skal der derfor samles op i plenum, da dialogen færdiggøres efter hele præsentationen. Ideen er også at se, hvorvidt nogle flytter standpunkt efter gennemgangen. Hvis du som TR ved, at det bliver en udfordring at få lærerne tilbage på sporet, når først diskussionen er i gang, kan du springe dette slide over, og vente med dialogen til efter præsentationen.</a:t>
            </a:r>
          </a:p>
          <a:p>
            <a:endParaRPr lang="da-DK" dirty="0"/>
          </a:p>
          <a:p>
            <a:r>
              <a:rPr lang="da-DK" dirty="0"/>
              <a:t>Opsamling fra videoen: Forskningen viser, at kollegaer kan have forskellige begrundelser for, hvorfor vi synes, at det er svært at tale om vores løn.</a:t>
            </a:r>
          </a:p>
          <a:p>
            <a:endParaRPr lang="da-DK" dirty="0"/>
          </a:p>
          <a:p>
            <a:r>
              <a:rPr lang="da-DK" dirty="0"/>
              <a:t>	1. Mine kollegaer mener måske, at jeg ikke er min løn værd</a:t>
            </a:r>
          </a:p>
          <a:p>
            <a:r>
              <a:rPr lang="da-DK" dirty="0"/>
              <a:t>	2. Mine kollegaer tjener mere end mig, så jeg bliver udstillet, som den dårlige lærer.</a:t>
            </a:r>
          </a:p>
          <a:p>
            <a:endParaRPr lang="da-DK" dirty="0"/>
          </a:p>
          <a:p>
            <a:r>
              <a:rPr lang="da-DK" b="1" dirty="0"/>
              <a:t>Inden vi går i gang med diskussionen</a:t>
            </a:r>
            <a:r>
              <a:rPr lang="da-DK" dirty="0"/>
              <a:t>, så er det vigtigt at understrege, at du som TR har ret til at vise alles løn, og at løn ikke er omfattet af et forbud ifølge GDPR-reglerne.</a:t>
            </a:r>
          </a:p>
          <a:p>
            <a:endParaRPr lang="da-DK" dirty="0"/>
          </a:p>
          <a:p>
            <a:r>
              <a:rPr lang="da-DK" i="1" dirty="0"/>
              <a:t>Eksempel 15 side 40 fra ”Databeskyttelse i et ansættelsesforhold” under afsnittet:</a:t>
            </a:r>
          </a:p>
          <a:p>
            <a:r>
              <a:rPr lang="da-DK" i="1" dirty="0"/>
              <a:t>6.5 Tillidsrepræsentantens videregivelse af personoplysninger</a:t>
            </a:r>
          </a:p>
          <a:p>
            <a:r>
              <a:rPr lang="da-DK" i="1" dirty="0"/>
              <a:t> </a:t>
            </a:r>
          </a:p>
          <a:p>
            <a:r>
              <a:rPr lang="da-DK" i="1" dirty="0"/>
              <a:t>Tillidsrepræsentanten indkalder alle medarbejdere omfattet af den relevante overenskomst til møde i anledning af forhandling af løntillæg. Med indkaldelsen følger oplysning om de ansattes navn, løn og løntillæg.  </a:t>
            </a:r>
          </a:p>
          <a:p>
            <a:r>
              <a:rPr lang="da-DK" dirty="0"/>
              <a:t> </a:t>
            </a:r>
          </a:p>
          <a:p>
            <a:r>
              <a:rPr lang="da-DK" i="1" dirty="0"/>
              <a:t>Oplysninger om navn og lønforhold er nødvendige oplysninger i forhold til drøftelse af de forhandlinger, som skal foregå på arbejdspladsen. Oplysningerne kan derfor videregives efter databeskyttelseslovens § 12, stk. 1, fra tillidsrepræsentanten til de ansatte, der er omfattet af den pågældende overenskomst. </a:t>
            </a: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5</a:t>
            </a:fld>
            <a:endParaRPr lang="da-DK"/>
          </a:p>
        </p:txBody>
      </p:sp>
    </p:spTree>
    <p:extLst>
      <p:ext uri="{BB962C8B-B14F-4D97-AF65-F5344CB8AC3E}">
        <p14:creationId xmlns:p14="http://schemas.microsoft.com/office/powerpoint/2010/main" val="129015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med dette slide er </a:t>
            </a:r>
            <a:r>
              <a:rPr lang="da-DK" b="1" dirty="0"/>
              <a:t>at give en </a:t>
            </a:r>
            <a:r>
              <a:rPr lang="da-DK" sz="1200" b="1" i="0" u="none" strike="noStrike" kern="1200" dirty="0">
                <a:solidFill>
                  <a:schemeClr val="tx1"/>
                </a:solidFill>
                <a:effectLst/>
                <a:latin typeface="+mn-lt"/>
                <a:ea typeface="+mn-ea"/>
                <a:cs typeface="+mn-cs"/>
              </a:rPr>
              <a:t>kort forklaring på, hvordan lønsystemet er sammensat centralt og lokalt</a:t>
            </a:r>
            <a:r>
              <a:rPr lang="da-DK" b="1" dirty="0"/>
              <a:t>, og give lærerne et billede af hvor vigtigt den lokale løn er, når man når sluttrinet for den centrale løn. Derudover er grafen et godt billede på, at vi som gymnasielærere har en meget forskellig løn. </a:t>
            </a:r>
            <a:endParaRPr lang="da-DK" sz="1200" b="1" i="0" u="none" strike="noStrike" kern="1200" dirty="0">
              <a:solidFill>
                <a:schemeClr val="tx1"/>
              </a:solidFill>
              <a:effectLst/>
              <a:latin typeface="+mn-lt"/>
              <a:ea typeface="+mn-ea"/>
              <a:cs typeface="+mn-cs"/>
            </a:endParaRPr>
          </a:p>
          <a:p>
            <a:endParaRPr lang="da-DK" dirty="0"/>
          </a:p>
          <a:p>
            <a:r>
              <a:rPr lang="da-DK" sz="1200" b="0" i="0" u="none" strike="noStrike" kern="1200" dirty="0">
                <a:solidFill>
                  <a:schemeClr val="tx1"/>
                </a:solidFill>
                <a:effectLst/>
                <a:latin typeface="+mn-lt"/>
                <a:ea typeface="+mn-ea"/>
                <a:cs typeface="+mn-cs"/>
              </a:rPr>
              <a:t>På GL-overenskomsten har man aftalt et akademisk skalaforløb, som gives, når man er færdiguddannet og udfører akademisk arbejde.</a:t>
            </a:r>
            <a:r>
              <a:rPr lang="en-US"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endParaRPr lang="en-US" dirty="0"/>
          </a:p>
          <a:p>
            <a:pPr fontAlgn="base"/>
            <a:r>
              <a:rPr lang="da-DK" sz="1200" b="0" i="0" kern="1200" dirty="0">
                <a:solidFill>
                  <a:schemeClr val="tx1"/>
                </a:solidFill>
                <a:effectLst/>
                <a:latin typeface="+mn-lt"/>
                <a:ea typeface="+mn-ea"/>
                <a:cs typeface="+mn-cs"/>
              </a:rPr>
              <a:t>​</a:t>
            </a:r>
            <a:r>
              <a:rPr lang="da-DK" dirty="0"/>
              <a:t>Der </a:t>
            </a:r>
            <a:r>
              <a:rPr lang="da-DK" i="0" u="none" strike="noStrike" kern="1200" dirty="0">
                <a:effectLst/>
              </a:rPr>
              <a:t>er </a:t>
            </a:r>
            <a:r>
              <a:rPr lang="da-DK" dirty="0"/>
              <a:t>dertil aftalt</a:t>
            </a:r>
            <a:r>
              <a:rPr lang="da-DK" i="0" u="none" strike="noStrike" kern="1200" dirty="0">
                <a:effectLst/>
              </a:rPr>
              <a:t> et adjunkt/lektor-tillæg for gymnasielærere</a:t>
            </a:r>
            <a:r>
              <a:rPr lang="da-DK" dirty="0"/>
              <a:t>, som tildeles i trin – ligesom den centrale løn</a:t>
            </a:r>
            <a:r>
              <a:rPr lang="da-DK" i="0" u="none" strike="noStrike" kern="1200" dirty="0">
                <a:effectLst/>
              </a:rPr>
              <a:t>. </a:t>
            </a:r>
            <a:r>
              <a:rPr lang="da-DK" dirty="0"/>
              <a:t>Hvilket trin man starter på, afhænger af</a:t>
            </a:r>
            <a:r>
              <a:rPr lang="da-DK" i="0" u="none" strike="noStrike" kern="1200" dirty="0">
                <a:effectLst/>
              </a:rPr>
              <a:t>, </a:t>
            </a:r>
            <a:r>
              <a:rPr lang="da-DK" dirty="0"/>
              <a:t>hvor længe </a:t>
            </a:r>
            <a:r>
              <a:rPr lang="da-DK" i="0" u="none" strike="noStrike" kern="1200" dirty="0">
                <a:effectLst/>
              </a:rPr>
              <a:t>man </a:t>
            </a:r>
            <a:r>
              <a:rPr lang="da-DK" dirty="0"/>
              <a:t>har </a:t>
            </a:r>
            <a:r>
              <a:rPr lang="da-DK" i="0" u="none" strike="noStrike" kern="1200" dirty="0">
                <a:effectLst/>
              </a:rPr>
              <a:t>undervist på gymnasialt </a:t>
            </a:r>
            <a:r>
              <a:rPr lang="da-DK" dirty="0"/>
              <a:t>niveau </a:t>
            </a:r>
            <a:r>
              <a:rPr lang="da-DK" i="0" u="none" strike="noStrike" kern="1200" dirty="0">
                <a:effectLst/>
              </a:rPr>
              <a:t>eller højere</a:t>
            </a:r>
            <a:r>
              <a:rPr lang="da-DK" dirty="0"/>
              <a:t>. Det har intet at gøre med, om man er akademiker eller ej – det er udelukkende undervisningserfaringen, der tæller.</a:t>
            </a:r>
          </a:p>
          <a:p>
            <a:r>
              <a:rPr lang="da-DK" dirty="0"/>
              <a:t>Fx: En ingeniør, der har arbejdet i mange år som ingeniør, men ikke har undervist, vil starte på trin 1 i adjunkt/lektor-tillægget, fordi vedkommende ikke har relevant undervisningsanciennitet – uanset den lange erhvervserfaring.</a:t>
            </a:r>
          </a:p>
          <a:p>
            <a:br>
              <a:rPr lang="en-US" sz="1200" b="0" i="0" kern="1200" dirty="0">
                <a:effectLst/>
                <a:cs typeface="+mn-lt"/>
              </a:rPr>
            </a:br>
            <a:r>
              <a:rPr lang="da-DK" dirty="0">
                <a:solidFill>
                  <a:srgbClr val="FF0000"/>
                </a:solidFill>
              </a:rPr>
              <a:t>Derudover</a:t>
            </a:r>
            <a:r>
              <a:rPr lang="da-DK" sz="1200" b="0" i="0" u="none" strike="noStrike" kern="1200" dirty="0">
                <a:solidFill>
                  <a:srgbClr val="FF0000"/>
                </a:solidFill>
                <a:effectLst/>
                <a:latin typeface="+mn-lt"/>
                <a:ea typeface="+mn-ea"/>
                <a:cs typeface="+mn-cs"/>
              </a:rPr>
              <a:t> er der aftalt centrale tillæg for undervisning i visse fag samt et funktionstillæg for vejledning af pædagogikumkandidater.</a:t>
            </a:r>
            <a:endParaRPr lang="en-US" sz="1200" b="0" i="0" kern="1200" dirty="0">
              <a:solidFill>
                <a:srgbClr val="FF0000"/>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Beløbene er pr. </a:t>
            </a:r>
            <a:r>
              <a:rPr lang="da-DK" dirty="0"/>
              <a:t>måned uden pension. Pensionen er på 18,07 %.</a:t>
            </a:r>
            <a:br>
              <a:rPr lang="en-US" sz="1200" b="0" i="0" u="none" strike="noStrike" kern="1200" dirty="0">
                <a:effectLst/>
                <a:cs typeface="+mn-lt"/>
              </a:rPr>
            </a:br>
            <a:endParaRPr lang="en-US" sz="1200" b="0" i="0" kern="1200" dirty="0">
              <a:solidFill>
                <a:schemeClr val="tx1"/>
              </a:solidFill>
              <a:effectLst/>
              <a:latin typeface="+mn-lt"/>
              <a:ea typeface="+mn-ea"/>
              <a:cs typeface="+mn-cs"/>
            </a:endParaRPr>
          </a:p>
          <a:p>
            <a:pPr rtl="0" fontAlgn="base"/>
            <a:r>
              <a:rPr lang="da-DK" sz="1200" b="1" i="0" u="none" strike="noStrike" kern="1200" dirty="0">
                <a:solidFill>
                  <a:schemeClr val="tx1"/>
                </a:solidFill>
                <a:effectLst/>
                <a:latin typeface="+mn-lt"/>
                <a:ea typeface="+mn-ea"/>
                <a:cs typeface="+mn-cs"/>
              </a:rPr>
              <a:t>Anna</a:t>
            </a:r>
            <a:r>
              <a:rPr lang="da-DK" sz="1200" b="0" i="0" u="none" strike="noStrike" kern="1200" dirty="0">
                <a:solidFill>
                  <a:schemeClr val="tx1"/>
                </a:solidFill>
                <a:effectLst/>
                <a:latin typeface="+mn-lt"/>
                <a:ea typeface="+mn-ea"/>
                <a:cs typeface="+mn-cs"/>
              </a:rPr>
              <a:t> har 0 års anciennitet og hun får derfor ca. 29.300 kr. i skalaløn og 3.900 kr. i adjunkt/lektor-tillæg i alt ca. 33.200 kr. </a:t>
            </a:r>
            <a:endParaRPr lang="en-US" sz="1200" b="0" i="0" kern="1200" dirty="0">
              <a:solidFill>
                <a:schemeClr val="tx1"/>
              </a:solidFill>
              <a:effectLst/>
              <a:latin typeface="+mn-lt"/>
            </a:endParaRPr>
          </a:p>
          <a:p>
            <a:pPr fontAlgn="base"/>
            <a:r>
              <a:rPr lang="da-DK" sz="1200" b="1" i="0" u="none" strike="noStrike" kern="1200" dirty="0">
                <a:solidFill>
                  <a:schemeClr val="tx1"/>
                </a:solidFill>
                <a:effectLst/>
                <a:latin typeface="+mn-lt"/>
                <a:ea typeface="+mn-ea"/>
                <a:cs typeface="+mn-cs"/>
              </a:rPr>
              <a:t>Absalon</a:t>
            </a:r>
            <a:r>
              <a:rPr lang="da-DK" sz="1200" b="0" i="0" u="none" strike="noStrike" kern="1200" dirty="0">
                <a:solidFill>
                  <a:schemeClr val="tx1"/>
                </a:solidFill>
                <a:effectLst/>
                <a:latin typeface="+mn-lt"/>
                <a:ea typeface="+mn-ea"/>
                <a:cs typeface="+mn-cs"/>
              </a:rPr>
              <a:t> har 2 års anciennitet. Han er steget i adjunkt/lektor tillæg og får desuden ca. 2300 kr. i fagtillæg, hvilket giver en samlet løn på 36.761 kr. Fagtillægget svaret til, hvad de lærere, som får fagtillæg får ekstra pr. gennemsnit pr. måned.</a:t>
            </a:r>
            <a:endParaRPr lang="da-DK" sz="1200" b="0" i="0" u="none" strike="noStrike"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Bolette</a:t>
            </a:r>
            <a:r>
              <a:rPr lang="da-DK" sz="1200" b="0" i="0" u="none" strike="noStrike" kern="1200" dirty="0">
                <a:solidFill>
                  <a:schemeClr val="tx1"/>
                </a:solidFill>
                <a:effectLst/>
                <a:latin typeface="+mn-lt"/>
                <a:ea typeface="+mn-ea"/>
                <a:cs typeface="+mn-cs"/>
              </a:rPr>
              <a:t> har 6 års anciennitet. Hun er nu på slutløn for både skalalønnen og adjunkt/lektor tillægget. Bolette får hhv. ca. 35.700 og 7.450 kr. i alt ca. 43.200 kr</a:t>
            </a:r>
            <a:r>
              <a:rPr lang="da-DK" dirty="0"/>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rgbClr val="FF0000"/>
                </a:solidFill>
                <a:effectLst/>
                <a:latin typeface="+mn-lt"/>
                <a:ea typeface="+mn-ea"/>
                <a:cs typeface="+mn-cs"/>
              </a:rPr>
              <a:t>Hvis man sammenligner </a:t>
            </a:r>
            <a:r>
              <a:rPr lang="da-DK" dirty="0">
                <a:solidFill>
                  <a:srgbClr val="FF0000"/>
                </a:solidFill>
              </a:rPr>
              <a:t>GL- og AC-overenskomsten, så</a:t>
            </a:r>
            <a:r>
              <a:rPr lang="da-DK" sz="1200" b="0" i="0" u="none" strike="noStrike" kern="1200" dirty="0">
                <a:solidFill>
                  <a:srgbClr val="FF0000"/>
                </a:solidFill>
                <a:effectLst/>
                <a:latin typeface="+mn-lt"/>
                <a:ea typeface="+mn-ea"/>
                <a:cs typeface="+mn-cs"/>
              </a:rPr>
              <a:t> har AC-fællesoverenskomsten et hurtigere og stejlere forløb, således at man ved påbegyndelsen af det 7. år har fået ca. 50.000 kr. mere i løn</a:t>
            </a:r>
            <a:r>
              <a:rPr lang="da-DK" dirty="0">
                <a:solidFill>
                  <a:srgbClr val="FF0000"/>
                </a:solidFill>
              </a:rPr>
              <a:t> i alt.</a:t>
            </a:r>
            <a:endParaRPr lang="en-US" sz="1200" b="0" i="0" kern="1200" dirty="0">
              <a:solidFill>
                <a:srgbClr val="FF0000"/>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Både Frida og Øjvind har en højere anciennitet. De er begge begyndt at få tildelt lokale tillæg.</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Det </a:t>
            </a:r>
            <a:r>
              <a:rPr lang="en-US" sz="1200" b="1" i="0" kern="1200" dirty="0" err="1">
                <a:solidFill>
                  <a:schemeClr val="tx1"/>
                </a:solidFill>
                <a:effectLst/>
                <a:latin typeface="+mn-lt"/>
                <a:ea typeface="+mn-ea"/>
                <a:cs typeface="+mn-cs"/>
              </a:rPr>
              <a:t>kan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være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kvalifikationstilæg</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funktionstillæg</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engangsvederlag</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ndParaRPr>
          </a:p>
          <a:p>
            <a:pPr fontAlgn="base"/>
            <a:r>
              <a:rPr lang="da-DK" sz="1200" b="1" i="0" u="none" strike="noStrike" kern="1200" dirty="0">
                <a:solidFill>
                  <a:schemeClr val="tx1"/>
                </a:solidFill>
                <a:effectLst/>
                <a:latin typeface="+mn-lt"/>
                <a:ea typeface="+mn-ea"/>
                <a:cs typeface="+mn-cs"/>
              </a:rPr>
              <a:t>Frida</a:t>
            </a:r>
            <a:r>
              <a:rPr lang="da-DK" sz="1200" b="0" i="0" u="none" strike="noStrike" kern="1200" dirty="0">
                <a:solidFill>
                  <a:schemeClr val="tx1"/>
                </a:solidFill>
                <a:effectLst/>
                <a:latin typeface="+mn-lt"/>
                <a:ea typeface="+mn-ea"/>
                <a:cs typeface="+mn-cs"/>
              </a:rPr>
              <a:t> med 7 års anciennitet får 43.200 kr. i skalalønnen og adjunkt/lektor tillægget + i 1.540 kr. lokale tillæg</a:t>
            </a:r>
            <a:r>
              <a:rPr lang="en-US" sz="1200" b="0" i="0" kern="1200" dirty="0">
                <a:solidFill>
                  <a:schemeClr val="tx1"/>
                </a:solidFill>
                <a:effectLst/>
                <a:latin typeface="+mn-lt"/>
                <a:ea typeface="+mn-ea"/>
                <a:cs typeface="+mn-cs"/>
              </a:rPr>
              <a:t>​</a:t>
            </a:r>
            <a:r>
              <a:rPr lang="en-US" dirty="0"/>
              <a:t>. I alt ca. 44.700 kr. </a:t>
            </a:r>
            <a:endParaRPr lang="en-US" sz="1200" b="0" i="0" kern="1200" dirty="0">
              <a:solidFill>
                <a:schemeClr val="tx1"/>
              </a:solidFill>
              <a:effectLst/>
              <a:latin typeface="+mn-lt"/>
            </a:endParaRPr>
          </a:p>
          <a:p>
            <a:pPr fontAlgn="base"/>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med 31. års anciennitet får 43.200 kr./md </a:t>
            </a:r>
            <a:r>
              <a:rPr lang="da-DK" dirty="0"/>
              <a:t>I skalaløn, </a:t>
            </a:r>
            <a:r>
              <a:rPr lang="da-DK" sz="1200" b="0" i="0" u="none" strike="noStrike" kern="1200" dirty="0">
                <a:solidFill>
                  <a:schemeClr val="tx1"/>
                </a:solidFill>
                <a:effectLst/>
                <a:latin typeface="+mn-lt"/>
                <a:ea typeface="+mn-ea"/>
                <a:cs typeface="+mn-cs"/>
              </a:rPr>
              <a:t>adjunkt/lektor tillægget </a:t>
            </a:r>
            <a:r>
              <a:rPr lang="da-DK" dirty="0"/>
              <a:t>på </a:t>
            </a:r>
            <a:r>
              <a:rPr lang="da-DK" sz="1200" b="0" i="0" u="none" strike="noStrike" kern="1200" dirty="0">
                <a:solidFill>
                  <a:schemeClr val="tx1"/>
                </a:solidFill>
                <a:effectLst/>
                <a:latin typeface="+mn-lt"/>
                <a:ea typeface="+mn-ea"/>
                <a:cs typeface="+mn-cs"/>
              </a:rPr>
              <a:t>8.785 kr</a:t>
            </a:r>
            <a:r>
              <a:rPr lang="da-DK" dirty="0"/>
              <a:t>., </a:t>
            </a:r>
            <a:r>
              <a:rPr lang="da-DK" sz="1200" b="0" i="0" u="none" strike="noStrike" kern="1200" dirty="0">
                <a:solidFill>
                  <a:schemeClr val="tx1"/>
                </a:solidFill>
                <a:effectLst/>
                <a:latin typeface="+mn-lt"/>
                <a:ea typeface="+mn-ea"/>
                <a:cs typeface="+mn-cs"/>
              </a:rPr>
              <a:t>lokale kvalifikationstillæg 1.233 i lokalt funktionstillæg</a:t>
            </a:r>
            <a:r>
              <a:rPr lang="en-US" sz="1200" b="0" i="0" kern="1200" dirty="0">
                <a:solidFill>
                  <a:schemeClr val="tx1"/>
                </a:solidFill>
                <a:effectLst/>
                <a:latin typeface="+mn-lt"/>
                <a:ea typeface="+mn-ea"/>
                <a:cs typeface="+mn-cs"/>
              </a:rPr>
              <a:t>​ </a:t>
            </a:r>
            <a:r>
              <a:rPr lang="en-US" dirty="0"/>
              <a:t>+ </a:t>
            </a:r>
            <a:r>
              <a:rPr lang="en-US" sz="1200" b="0" i="0" kern="1200" dirty="0">
                <a:solidFill>
                  <a:schemeClr val="tx1"/>
                </a:solidFill>
                <a:effectLst/>
                <a:latin typeface="+mn-lt"/>
                <a:ea typeface="+mn-ea"/>
                <a:cs typeface="+mn-cs"/>
              </a:rPr>
              <a:t>ca. 4000 kr./md </a:t>
            </a:r>
            <a:r>
              <a:rPr lang="en-US" dirty="0"/>
              <a:t>I </a:t>
            </a:r>
            <a:r>
              <a:rPr lang="en-US" dirty="0" err="1"/>
              <a:t>fagtillæg</a:t>
            </a:r>
            <a:r>
              <a:rPr lang="en-US" dirty="0"/>
              <a:t>. I alt 57.650 kr.</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ndParaRPr>
          </a:p>
          <a:p>
            <a:pPr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6</a:t>
            </a:fld>
            <a:endParaRPr lang="da-DK"/>
          </a:p>
        </p:txBody>
      </p:sp>
    </p:spTree>
    <p:extLst>
      <p:ext uri="{BB962C8B-B14F-4D97-AF65-F5344CB8AC3E}">
        <p14:creationId xmlns:p14="http://schemas.microsoft.com/office/powerpoint/2010/main" val="419050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a:solidFill>
                  <a:schemeClr val="tx1"/>
                </a:solidFill>
                <a:effectLst/>
                <a:latin typeface="+mn-lt"/>
                <a:ea typeface="+mn-ea"/>
                <a:cs typeface="+mn-cs"/>
              </a:rPr>
              <a:t>Formålet er at </a:t>
            </a:r>
            <a:r>
              <a:rPr lang="da-DK" b="1"/>
              <a:t>illustrere</a:t>
            </a:r>
            <a:r>
              <a:rPr lang="da-DK" sz="1200" b="1" i="0" u="none" strike="noStrike" kern="1200">
                <a:solidFill>
                  <a:schemeClr val="tx1"/>
                </a:solidFill>
                <a:effectLst/>
                <a:latin typeface="+mn-lt"/>
                <a:ea typeface="+mn-ea"/>
                <a:cs typeface="+mn-cs"/>
              </a:rPr>
              <a:t> </a:t>
            </a:r>
            <a:r>
              <a:rPr lang="da-DK" b="1"/>
              <a:t>overfor lærerne, hvad det er de kan se, når man vælger at praktisere åbenhed. Her vises </a:t>
            </a:r>
            <a:r>
              <a:rPr lang="da-DK" sz="1200" b="1" i="0" u="none" strike="noStrike" kern="1200">
                <a:solidFill>
                  <a:schemeClr val="tx1"/>
                </a:solidFill>
                <a:effectLst/>
                <a:latin typeface="+mn-lt"/>
                <a:ea typeface="+mn-ea"/>
                <a:cs typeface="+mn-cs"/>
              </a:rPr>
              <a:t>der navne, en samlet løn og en sammenligning med andre. </a:t>
            </a:r>
            <a:r>
              <a:rPr lang="da-DK" b="1"/>
              <a:t>Billedet er naturligvis blot et udpluk af, hvad den oprindelig lønstatistik viser. (Man må gerne kort forklare, hvad man gør som TR i regnearket /men ikke nødvendigt)</a:t>
            </a:r>
            <a:endParaRPr lang="en-US">
              <a:ea typeface="+mn-ea"/>
              <a:cs typeface="+mn-cs"/>
            </a:endParaRPr>
          </a:p>
          <a:p>
            <a:pPr rtl="0" fontAlgn="base"/>
            <a:endParaRPr lang="da-DK"/>
          </a:p>
          <a:p>
            <a:pPr rtl="0" fontAlgn="base"/>
            <a:r>
              <a:rPr lang="da-DK"/>
              <a:t>Hvad ser man på sliden:</a:t>
            </a:r>
          </a:p>
          <a:p>
            <a:pPr rtl="0" fontAlgn="base"/>
            <a:r>
              <a:rPr lang="da-DK" sz="1200" b="1" i="0" u="none" strike="noStrike" kern="1200">
                <a:solidFill>
                  <a:schemeClr val="tx1"/>
                </a:solidFill>
                <a:effectLst/>
                <a:latin typeface="+mn-lt"/>
                <a:ea typeface="+mn-ea"/>
                <a:cs typeface="+mn-cs"/>
              </a:rPr>
              <a:t>Øjvind </a:t>
            </a:r>
            <a:r>
              <a:rPr lang="da-DK" sz="1200" b="0" i="0" u="none" strike="noStrike" kern="1200">
                <a:solidFill>
                  <a:schemeClr val="tx1"/>
                </a:solidFill>
                <a:effectLst/>
                <a:latin typeface="+mn-lt"/>
                <a:ea typeface="+mn-ea"/>
                <a:cs typeface="+mn-cs"/>
              </a:rPr>
              <a:t>med en samlet løn på 57.650 kr. har gennem årene modtaget flere tillæg i lokalløn. Alle disse tillæg vil fremgå af lønsedlen. Lønnen resulterer i, at Øjvind ligger 25,1 % over gennemsnittet på skolen, og 8,5 % over lærere med samme anciennitet på det GL-overenskomsten.</a:t>
            </a:r>
            <a:r>
              <a:rPr lang="en-US" sz="1200" b="0" i="0" kern="1200">
                <a:solidFill>
                  <a:schemeClr val="tx1"/>
                </a:solidFill>
                <a:effectLst/>
                <a:latin typeface="+mn-lt"/>
                <a:ea typeface="+mn-ea"/>
                <a:cs typeface="+mn-cs"/>
              </a:rPr>
              <a:t>​</a:t>
            </a:r>
            <a:endParaRPr lang="en-US" sz="1200" b="0" i="0" kern="1200">
              <a:solidFill>
                <a:schemeClr val="tx1"/>
              </a:solidFill>
              <a:effectLst/>
              <a:latin typeface="+mn-lt"/>
            </a:endParaRPr>
          </a:p>
          <a:p>
            <a:pPr rtl="0" fontAlgn="base"/>
            <a:r>
              <a:rPr lang="da-DK" sz="1200" b="0" i="0" kern="1200">
                <a:solidFill>
                  <a:schemeClr val="tx1"/>
                </a:solidFill>
                <a:effectLst/>
                <a:latin typeface="+mn-lt"/>
                <a:ea typeface="+mn-ea"/>
                <a:cs typeface="+mn-cs"/>
              </a:rPr>
              <a:t>​</a:t>
            </a:r>
          </a:p>
          <a:p>
            <a:pPr rtl="0" fontAlgn="base"/>
            <a:r>
              <a:rPr lang="da-DK" sz="1200" b="0" i="0" u="none" strike="noStrike" kern="1200">
                <a:solidFill>
                  <a:schemeClr val="tx1"/>
                </a:solidFill>
                <a:effectLst/>
                <a:latin typeface="+mn-lt"/>
                <a:ea typeface="+mn-ea"/>
                <a:cs typeface="+mn-cs"/>
              </a:rPr>
              <a:t>Tilsvarende har </a:t>
            </a:r>
            <a:r>
              <a:rPr lang="da-DK" sz="1200" b="1" i="0" u="none" strike="noStrike" kern="1200">
                <a:solidFill>
                  <a:schemeClr val="tx1"/>
                </a:solidFill>
                <a:effectLst/>
                <a:latin typeface="+mn-lt"/>
                <a:ea typeface="+mn-ea"/>
                <a:cs typeface="+mn-cs"/>
              </a:rPr>
              <a:t>Rikke</a:t>
            </a:r>
            <a:r>
              <a:rPr lang="da-DK" sz="1200" b="0" i="0" u="none" strike="noStrike" kern="1200">
                <a:solidFill>
                  <a:schemeClr val="tx1"/>
                </a:solidFill>
                <a:effectLst/>
                <a:latin typeface="+mn-lt"/>
                <a:ea typeface="+mn-ea"/>
                <a:cs typeface="+mn-cs"/>
              </a:rPr>
              <a:t> med 19 års anciennitet en samlet løn på 47.732 kr./md Hun ligger hhv. 3,5 % % over gennemsnittet på skolen, men 4,8 % under sammenlignet med andre gymnasielærere på Gl-overenskomsten.</a:t>
            </a:r>
            <a:endParaRPr lang="da-DK" sz="1200" b="0" i="0" u="none" strike="noStrike" kern="1200">
              <a:solidFill>
                <a:schemeClr val="tx1"/>
              </a:solidFill>
              <a:effectLst/>
              <a:latin typeface="+mn-lt"/>
            </a:endParaRPr>
          </a:p>
          <a:p>
            <a:pPr rtl="0" fontAlgn="base"/>
            <a:endParaRPr lang="da-DK"/>
          </a:p>
          <a:p>
            <a:pPr rtl="0" fontAlgn="base"/>
            <a:r>
              <a:rPr lang="da-DK" sz="1200" b="0" i="0" kern="1200">
                <a:solidFill>
                  <a:schemeClr val="tx1"/>
                </a:solidFill>
                <a:effectLst/>
                <a:latin typeface="+mn-lt"/>
                <a:ea typeface="+mn-ea"/>
                <a:cs typeface="+mn-cs"/>
              </a:rPr>
              <a:t>​</a:t>
            </a:r>
            <a:r>
              <a:rPr lang="da-DK" b="1" i="0" u="none" strike="noStrike" kern="1200">
                <a:effectLst/>
              </a:rPr>
              <a:t>Bolette og Absalon</a:t>
            </a:r>
            <a:r>
              <a:rPr lang="da-DK"/>
              <a:t> skiller sig ud fra de to førstnævnte ved </a:t>
            </a:r>
            <a:r>
              <a:rPr lang="da-DK" b="0" i="0" u="none" strike="noStrike" kern="1200">
                <a:effectLst/>
              </a:rPr>
              <a:t>ikke </a:t>
            </a:r>
            <a:r>
              <a:rPr lang="da-DK"/>
              <a:t>at have </a:t>
            </a:r>
            <a:r>
              <a:rPr lang="da-DK" b="0" i="0" u="none" strike="noStrike" kern="1200">
                <a:effectLst/>
              </a:rPr>
              <a:t>modtaget </a:t>
            </a:r>
            <a:r>
              <a:rPr lang="da-DK"/>
              <a:t>nogen former for lokalt </a:t>
            </a:r>
            <a:r>
              <a:rPr lang="da-DK" b="0" i="0" u="none" strike="noStrike" kern="1200">
                <a:effectLst/>
              </a:rPr>
              <a:t>tillæg. </a:t>
            </a:r>
            <a:r>
              <a:rPr lang="da-DK"/>
              <a:t>De er dermed alene aflønnet efter </a:t>
            </a:r>
            <a:r>
              <a:rPr lang="da-DK" b="0" i="0" u="none" strike="noStrike" kern="1200">
                <a:effectLst/>
              </a:rPr>
              <a:t>det centralt aftalte forløb</a:t>
            </a:r>
            <a:r>
              <a:rPr lang="da-DK"/>
              <a:t>. Det betyder, at deres løn </a:t>
            </a:r>
            <a:r>
              <a:rPr lang="da-DK" b="1"/>
              <a:t>ligger under skolens gennemsnit</a:t>
            </a:r>
            <a:r>
              <a:rPr lang="da-DK" b="0" i="0" u="none" strike="noStrike" kern="1200">
                <a:effectLst/>
              </a:rPr>
              <a:t>, mens Bolette også ligger under landsgennemsnittet med 4,8 %, så ligger Absalon 3,1 % over landsgennemsnittet, da Absalon får fagtillæg.</a:t>
            </a:r>
          </a:p>
          <a:p>
            <a:pPr rtl="0" fontAlgn="base"/>
            <a:endParaRPr lang="da-DK" b="0" i="0" u="none" strike="noStrike" kern="1200">
              <a:effectLst/>
            </a:endParaRPr>
          </a:p>
          <a:p>
            <a:pPr rtl="0" fontAlgn="base"/>
            <a:endParaRPr lang="da-DK"/>
          </a:p>
        </p:txBody>
      </p:sp>
      <p:sp>
        <p:nvSpPr>
          <p:cNvPr id="4" name="Pladsholder til slidenummer 3"/>
          <p:cNvSpPr>
            <a:spLocks noGrp="1"/>
          </p:cNvSpPr>
          <p:nvPr>
            <p:ph type="sldNum" sz="quarter" idx="5"/>
          </p:nvPr>
        </p:nvSpPr>
        <p:spPr/>
        <p:txBody>
          <a:bodyPr/>
          <a:lstStyle/>
          <a:p>
            <a:fld id="{79DA3470-0848-4A58-A03B-1EA6710E89CD}" type="slidenum">
              <a:rPr lang="da-DK" smtClean="0"/>
              <a:t>7</a:t>
            </a:fld>
            <a:endParaRPr lang="da-DK"/>
          </a:p>
        </p:txBody>
      </p:sp>
    </p:spTree>
    <p:extLst>
      <p:ext uri="{BB962C8B-B14F-4D97-AF65-F5344CB8AC3E}">
        <p14:creationId xmlns:p14="http://schemas.microsoft.com/office/powerpoint/2010/main" val="282098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er </a:t>
            </a:r>
            <a:r>
              <a:rPr lang="da-DK" b="1" dirty="0"/>
              <a:t>at vise den betydning, det har for ens lønudvikling, om man udmønter lidt eller meget I lokalløn. Der vises de to</a:t>
            </a:r>
            <a:r>
              <a:rPr lang="da-DK" sz="1200" b="1" i="0" u="none" strike="noStrike" kern="1200" dirty="0">
                <a:solidFill>
                  <a:schemeClr val="tx1"/>
                </a:solidFill>
                <a:effectLst/>
                <a:latin typeface="+mn-lt"/>
                <a:ea typeface="+mn-ea"/>
                <a:cs typeface="+mn-cs"/>
              </a:rPr>
              <a:t> </a:t>
            </a:r>
            <a:r>
              <a:rPr lang="da-DK" b="1" dirty="0"/>
              <a:t>lønstatistikker som GL laver</a:t>
            </a:r>
            <a:r>
              <a:rPr lang="da-DK" sz="1200" b="1" i="0" u="none" strike="noStrike" kern="1200" dirty="0">
                <a:solidFill>
                  <a:schemeClr val="tx1"/>
                </a:solidFill>
                <a:effectLst/>
                <a:latin typeface="+mn-lt"/>
                <a:ea typeface="+mn-ea"/>
                <a:cs typeface="+mn-cs"/>
              </a:rPr>
              <a:t>, da lærerne i GL er ansat på to overenskomster.</a:t>
            </a:r>
          </a:p>
          <a:p>
            <a:pPr fontAlgn="base"/>
            <a:endParaRPr lang="da-DK" sz="1200" b="1" i="0" u="none" strike="noStrike" kern="1200" dirty="0">
              <a:solidFill>
                <a:schemeClr val="tx1"/>
              </a:solidFill>
              <a:effectLst/>
              <a:latin typeface="+mn-lt"/>
              <a:ea typeface="+mn-ea"/>
              <a:cs typeface="+mn-cs"/>
            </a:endParaRPr>
          </a:p>
          <a:p>
            <a:pPr fontAlgn="base"/>
            <a:endParaRPr lang="da-DK"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1" i="0" u="none" strike="noStrike" kern="1200" dirty="0">
                <a:solidFill>
                  <a:schemeClr val="tx1"/>
                </a:solidFill>
                <a:effectLst/>
                <a:latin typeface="+mn-lt"/>
                <a:ea typeface="+mn-ea"/>
                <a:cs typeface="+mn-cs"/>
              </a:rPr>
              <a:t>Formålet med at vise dette </a:t>
            </a:r>
            <a:r>
              <a:rPr lang="da-DK" b="1" dirty="0"/>
              <a:t>prikskema, som flere</a:t>
            </a:r>
            <a:r>
              <a:rPr lang="da-DK" sz="1200" b="1" i="0" u="none" strike="noStrike" kern="1200" dirty="0">
                <a:solidFill>
                  <a:schemeClr val="tx1"/>
                </a:solidFill>
                <a:effectLst/>
                <a:latin typeface="+mn-lt"/>
                <a:ea typeface="+mn-ea"/>
                <a:cs typeface="+mn-cs"/>
              </a:rPr>
              <a:t> </a:t>
            </a:r>
            <a:r>
              <a:rPr lang="da-DK" b="1" dirty="0"/>
              <a:t>måske kender, </a:t>
            </a:r>
            <a:r>
              <a:rPr lang="da-DK" sz="1200" b="1" i="0" u="none" strike="noStrike" kern="1200" dirty="0">
                <a:solidFill>
                  <a:schemeClr val="tx1"/>
                </a:solidFill>
                <a:effectLst/>
                <a:latin typeface="+mn-lt"/>
                <a:ea typeface="+mn-ea"/>
                <a:cs typeface="+mn-cs"/>
              </a:rPr>
              <a:t>er at vise resultatet </a:t>
            </a:r>
            <a:r>
              <a:rPr lang="da-DK" b="1" dirty="0"/>
              <a:t>af </a:t>
            </a:r>
            <a:r>
              <a:rPr lang="da-DK" sz="1200" b="1" i="0" u="none" strike="noStrike" kern="1200" dirty="0">
                <a:solidFill>
                  <a:schemeClr val="tx1"/>
                </a:solidFill>
                <a:effectLst/>
                <a:latin typeface="+mn-lt"/>
                <a:ea typeface="+mn-ea"/>
                <a:cs typeface="+mn-cs"/>
              </a:rPr>
              <a:t>tidligere lokallønsforhandlinger. </a:t>
            </a:r>
            <a:r>
              <a:rPr lang="da-DK" b="1" dirty="0"/>
              <a:t>Prikskemaet</a:t>
            </a:r>
            <a:r>
              <a:rPr lang="da-DK" sz="1200" b="1" i="0" u="none" strike="noStrike" kern="1200" dirty="0">
                <a:solidFill>
                  <a:schemeClr val="tx1"/>
                </a:solidFill>
                <a:effectLst/>
                <a:latin typeface="+mn-lt"/>
                <a:ea typeface="+mn-ea"/>
                <a:cs typeface="+mn-cs"/>
              </a:rPr>
              <a:t> viser alle lærerne og deres nettoløn pr. måned.</a:t>
            </a:r>
            <a:r>
              <a:rPr lang="da-DK" b="1" dirty="0"/>
              <a:t> Flere lærere kender måske dette skema, og betragter det måske som "nok" i forhold til åbenhed. Her er det vigtigt at understrege, at en reel åbenhed om lønnen forudsætter, at der sættes navne på alle, hvor at prikskemaet kun vil give den enkelte lærer et kvalificeret gæt på hvem der ligger hvor. </a:t>
            </a:r>
            <a:endParaRPr lang="en-US" sz="1200" b="1" i="0" kern="1200" dirty="0">
              <a:solidFill>
                <a:schemeClr val="tx1"/>
              </a:solidFill>
              <a:effectLst/>
              <a:latin typeface="+mn-lt"/>
              <a:ea typeface="+mn-ea"/>
              <a:cs typeface="+mn-cs"/>
            </a:endParaRPr>
          </a:p>
          <a:p>
            <a:endParaRPr lang="en-US" dirty="0"/>
          </a:p>
          <a:p>
            <a:pPr fontAlgn="base"/>
            <a:r>
              <a:rPr lang="da-DK" sz="1200" b="0" i="0" u="none" strike="noStrike" kern="1200" dirty="0">
                <a:solidFill>
                  <a:schemeClr val="tx1"/>
                </a:solidFill>
                <a:effectLst/>
                <a:latin typeface="+mn-lt"/>
                <a:ea typeface="+mn-ea"/>
                <a:cs typeface="+mn-cs"/>
              </a:rPr>
              <a:t>Den grønne er for GL’s overenskomst</a:t>
            </a:r>
            <a:r>
              <a:rPr lang="da-DK" dirty="0"/>
              <a:t>, som er ansatte på STX/HF og</a:t>
            </a:r>
            <a:r>
              <a:rPr lang="da-DK" sz="1200" b="0" i="0" u="none" strike="noStrike" kern="1200" dirty="0">
                <a:solidFill>
                  <a:schemeClr val="tx1"/>
                </a:solidFill>
                <a:effectLst/>
                <a:latin typeface="+mn-lt"/>
                <a:ea typeface="+mn-ea"/>
                <a:cs typeface="+mn-cs"/>
              </a:rPr>
              <a:t> den orange er for AC-fællesoverenskomsten</a:t>
            </a:r>
            <a:r>
              <a:rPr lang="da-DK" dirty="0"/>
              <a:t>, som er ansatte på erhvervsgymnasier. (Hvis skolen står</a:t>
            </a:r>
            <a:r>
              <a:rPr lang="da-DK" baseline="0" dirty="0"/>
              <a:t> over for fusion, er lønforskelle vigtige at adressere, så det ikke bliver laveste fællesnævner).</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GL’s overenskomsten og AC-overenskomsten er forskellige: Der er et hurtigere og stejlere forløb på skalaløn på </a:t>
            </a:r>
            <a:r>
              <a:rPr lang="da-DK" dirty="0"/>
              <a:t>AC-overenskomsten</a:t>
            </a:r>
            <a:r>
              <a:rPr lang="da-DK" sz="1200" b="0" i="0" u="none" strike="noStrike" kern="1200" dirty="0">
                <a:solidFill>
                  <a:schemeClr val="tx1"/>
                </a:solidFill>
                <a:effectLst/>
                <a:latin typeface="+mn-lt"/>
                <a:ea typeface="+mn-ea"/>
                <a:cs typeface="+mn-cs"/>
              </a:rPr>
              <a:t>, mens der på GL-overenskomsten er fagtillæg i nogle fag. Fagtillæggene gives for undervisningen og er derfor uafhængig af anciennitet. </a:t>
            </a:r>
            <a:r>
              <a:rPr lang="en-US" sz="1200" b="0" i="0" kern="1200" dirty="0">
                <a:solidFill>
                  <a:schemeClr val="tx1"/>
                </a:solidFill>
                <a:effectLst/>
                <a:latin typeface="+mn-lt"/>
                <a:ea typeface="+mn-ea"/>
                <a:cs typeface="+mn-cs"/>
              </a:rPr>
              <a:t>​</a:t>
            </a:r>
            <a:r>
              <a:rPr lang="da-DK" sz="1200" b="0" i="0" u="none" strike="noStrike" kern="1200" dirty="0">
                <a:solidFill>
                  <a:schemeClr val="tx1"/>
                </a:solidFill>
                <a:effectLst/>
                <a:latin typeface="+mn-lt"/>
                <a:ea typeface="+mn-ea"/>
                <a:cs typeface="+mn-cs"/>
              </a:rPr>
              <a:t>Fagtillæggene giver i gennemsnit ca. 1,4 % på gennemsnitslønnen for stx/hf. Fagtillæggene giver en markant lønforbedring for den enkelte lærer, som får tillægget – i gennemsnit 2200 kr. om måneden. </a:t>
            </a:r>
            <a:endParaRPr lang="da-DK" dirty="0"/>
          </a:p>
          <a:p>
            <a:endParaRPr lang="da-DK" dirty="0"/>
          </a:p>
          <a:p>
            <a:r>
              <a:rPr lang="da-DK" dirty="0"/>
              <a:t>Fagtillæggene vil betyde meget for lærere på htx, men intet for lærere på hhx, hvis der gives til de samme fag, som på stx/hf. Fagtillæggene har en historisk baggrund i apparatopstilling som tidligere var timer, der blev konverteret til tillæg efter krav fra arbejdsgiver i 2011.  </a:t>
            </a:r>
            <a:endParaRPr lang="en-US" dirty="0"/>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Vores lønstatistik viser også den enkelte lærer som en prik i skemaet.</a:t>
            </a:r>
            <a:r>
              <a:rPr lang="en-US" sz="1200" b="0" i="0" kern="1200" dirty="0">
                <a:solidFill>
                  <a:schemeClr val="tx1"/>
                </a:solidFill>
                <a:effectLst/>
                <a:latin typeface="+mn-lt"/>
                <a:ea typeface="+mn-ea"/>
                <a:cs typeface="+mn-cs"/>
              </a:rPr>
              <a:t>​</a:t>
            </a:r>
            <a:br>
              <a:rPr lang="en-US" dirty="0">
                <a:cs typeface="+mn-lt"/>
              </a:rPr>
            </a:br>
            <a:endParaRPr lang="en-US"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Her er som eksempel taget </a:t>
            </a:r>
            <a:r>
              <a:rPr lang="da-DK" sz="1200" b="1" i="0" u="none" strike="noStrike" kern="1200" dirty="0">
                <a:solidFill>
                  <a:schemeClr val="tx1"/>
                </a:solidFill>
                <a:effectLst/>
                <a:latin typeface="+mn-lt"/>
                <a:ea typeface="+mn-ea"/>
                <a:cs typeface="+mn-cs"/>
              </a:rPr>
              <a:t>Rikke </a:t>
            </a:r>
            <a:r>
              <a:rPr lang="da-DK" sz="1200" b="0" i="0" u="none" strike="noStrike" kern="1200" dirty="0">
                <a:solidFill>
                  <a:schemeClr val="tx1"/>
                </a:solidFill>
                <a:effectLst/>
                <a:latin typeface="+mn-lt"/>
                <a:ea typeface="+mn-ea"/>
                <a:cs typeface="+mn-cs"/>
              </a:rPr>
              <a:t>med 18 års anciennitet og en løn på 47.732 kr. eksklusiv pension.</a:t>
            </a:r>
            <a:r>
              <a:rPr lang="da-DK" sz="1200" b="1" i="0" u="none" strike="noStrike" kern="1200" dirty="0">
                <a:solidFill>
                  <a:schemeClr val="tx1"/>
                </a:solidFill>
                <a:effectLst/>
                <a:latin typeface="+mn-lt"/>
                <a:ea typeface="+mn-ea"/>
                <a:cs typeface="+mn-cs"/>
              </a:rPr>
              <a:t> Rikke </a:t>
            </a:r>
            <a:r>
              <a:rPr lang="da-DK" sz="1200" i="0" u="none" strike="noStrike" kern="1200" dirty="0">
                <a:solidFill>
                  <a:schemeClr val="tx1"/>
                </a:solidFill>
                <a:effectLst/>
                <a:latin typeface="+mn-lt"/>
                <a:ea typeface="+mn-ea"/>
                <a:cs typeface="+mn-cs"/>
              </a:rPr>
              <a:t>er prikken midt mellem de to lønstatistikker. </a:t>
            </a:r>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med 31 års </a:t>
            </a:r>
            <a:r>
              <a:rPr lang="da-DK" sz="1200" b="0" i="0" u="none" strike="noStrike" kern="1200" dirty="0" err="1">
                <a:solidFill>
                  <a:schemeClr val="tx1"/>
                </a:solidFill>
                <a:effectLst/>
                <a:latin typeface="+mn-lt"/>
                <a:ea typeface="+mn-ea"/>
                <a:cs typeface="+mn-cs"/>
              </a:rPr>
              <a:t>anc</a:t>
            </a:r>
            <a:r>
              <a:rPr lang="da-DK" sz="1200" b="0" i="0" u="none" strike="noStrike" kern="1200" dirty="0">
                <a:solidFill>
                  <a:schemeClr val="tx1"/>
                </a:solidFill>
                <a:effectLst/>
                <a:latin typeface="+mn-lt"/>
                <a:ea typeface="+mn-ea"/>
                <a:cs typeface="+mn-cs"/>
              </a:rPr>
              <a:t>. og en løn på 57.650 kr. er højdespringeren.</a:t>
            </a:r>
            <a:endParaRPr lang="da-DK" dirty="0"/>
          </a:p>
          <a:p>
            <a:r>
              <a:rPr lang="da-DK" sz="1200" b="1" i="0" u="none" strike="noStrike" kern="1200" dirty="0">
                <a:solidFill>
                  <a:schemeClr val="tx1"/>
                </a:solidFill>
                <a:effectLst/>
                <a:latin typeface="+mn-lt"/>
                <a:ea typeface="+mn-ea"/>
                <a:cs typeface="+mn-cs"/>
              </a:rPr>
              <a:t>Absalon</a:t>
            </a:r>
            <a:r>
              <a:rPr lang="da-DK" sz="1200" b="0" i="0" u="none" strike="noStrike" kern="1200" dirty="0">
                <a:solidFill>
                  <a:schemeClr val="tx1"/>
                </a:solidFill>
                <a:effectLst/>
                <a:latin typeface="+mn-lt"/>
                <a:ea typeface="+mn-ea"/>
                <a:cs typeface="+mn-cs"/>
              </a:rPr>
              <a:t> og </a:t>
            </a:r>
            <a:r>
              <a:rPr lang="da-DK" sz="1200" b="1" i="0" u="none" strike="noStrike" kern="1200" dirty="0">
                <a:solidFill>
                  <a:schemeClr val="tx1"/>
                </a:solidFill>
                <a:effectLst/>
                <a:latin typeface="+mn-lt"/>
                <a:ea typeface="+mn-ea"/>
                <a:cs typeface="+mn-cs"/>
              </a:rPr>
              <a:t>Bolette</a:t>
            </a:r>
            <a:r>
              <a:rPr lang="da-DK" sz="1200" b="0" i="0" u="none" strike="noStrike" kern="1200" dirty="0">
                <a:solidFill>
                  <a:schemeClr val="tx1"/>
                </a:solidFill>
                <a:effectLst/>
                <a:latin typeface="+mn-lt"/>
                <a:ea typeface="+mn-ea"/>
                <a:cs typeface="+mn-cs"/>
              </a:rPr>
              <a:t> med en </a:t>
            </a:r>
            <a:r>
              <a:rPr lang="da-DK" dirty="0"/>
              <a:t>lavere</a:t>
            </a:r>
            <a:r>
              <a:rPr lang="da-DK" sz="1200" b="0" i="0" u="none" strike="noStrike" kern="1200" dirty="0">
                <a:solidFill>
                  <a:schemeClr val="tx1"/>
                </a:solidFill>
                <a:effectLst/>
                <a:latin typeface="+mn-lt"/>
                <a:ea typeface="+mn-ea"/>
                <a:cs typeface="+mn-cs"/>
              </a:rPr>
              <a:t> anciennitet </a:t>
            </a:r>
            <a:r>
              <a:rPr lang="da-DK" dirty="0"/>
              <a:t>ligger</a:t>
            </a:r>
            <a:r>
              <a:rPr lang="da-DK" sz="1200" b="0" i="0" u="none" strike="noStrike" kern="1200" dirty="0">
                <a:solidFill>
                  <a:schemeClr val="tx1"/>
                </a:solidFill>
                <a:effectLst/>
                <a:latin typeface="+mn-lt"/>
                <a:ea typeface="+mn-ea"/>
                <a:cs typeface="+mn-cs"/>
              </a:rPr>
              <a:t> </a:t>
            </a:r>
            <a:r>
              <a:rPr lang="da-DK" dirty="0"/>
              <a:t>tæt</a:t>
            </a:r>
            <a:r>
              <a:rPr lang="da-DK" sz="1200" b="0" i="0" u="none" strike="noStrike" kern="1200" dirty="0">
                <a:solidFill>
                  <a:schemeClr val="tx1"/>
                </a:solidFill>
                <a:effectLst/>
                <a:latin typeface="+mn-lt"/>
                <a:ea typeface="+mn-ea"/>
                <a:cs typeface="+mn-cs"/>
              </a:rPr>
              <a:t> på begge gennemsnit. </a:t>
            </a:r>
            <a:r>
              <a:rPr lang="da-DK" dirty="0"/>
              <a:t>Lønstatistikken</a:t>
            </a:r>
            <a:r>
              <a:rPr lang="da-DK" sz="1200" b="0" i="0" u="none" strike="noStrike" kern="1200" dirty="0">
                <a:solidFill>
                  <a:schemeClr val="tx1"/>
                </a:solidFill>
                <a:effectLst/>
                <a:latin typeface="+mn-lt"/>
                <a:ea typeface="+mn-ea"/>
                <a:cs typeface="+mn-cs"/>
              </a:rPr>
              <a:t> kan ikke fortælle hvem, der ligger hvor, </a:t>
            </a:r>
            <a:r>
              <a:rPr lang="da-DK" dirty="0"/>
              <a:t>så oplysningerne på det </a:t>
            </a:r>
            <a:r>
              <a:rPr lang="da-DK" sz="1200" b="0" i="0" kern="1200" dirty="0">
                <a:solidFill>
                  <a:schemeClr val="tx1"/>
                </a:solidFill>
                <a:effectLst/>
                <a:latin typeface="+mn-lt"/>
                <a:ea typeface="+mn-ea"/>
                <a:cs typeface="+mn-cs"/>
              </a:rPr>
              <a:t>forrige slide er </a:t>
            </a:r>
            <a:r>
              <a:rPr lang="da-DK" dirty="0"/>
              <a:t>nødvendige, </a:t>
            </a:r>
            <a:r>
              <a:rPr lang="da-DK" sz="1200" b="0" i="0" kern="1200" dirty="0">
                <a:solidFill>
                  <a:schemeClr val="tx1"/>
                </a:solidFill>
                <a:effectLst/>
                <a:latin typeface="+mn-lt"/>
                <a:ea typeface="+mn-ea"/>
                <a:cs typeface="+mn-cs"/>
              </a:rPr>
              <a:t>for at </a:t>
            </a:r>
            <a:r>
              <a:rPr lang="da-DK" dirty="0"/>
              <a:t>give den fulde gennemsigtighed/åbenhed. </a:t>
            </a:r>
          </a:p>
          <a:p>
            <a:endParaRPr lang="da-DK" b="1" dirty="0"/>
          </a:p>
          <a:p>
            <a:pPr fontAlgn="base"/>
            <a:r>
              <a:rPr lang="da-DK" sz="1200" b="1" i="0" kern="1200" dirty="0">
                <a:solidFill>
                  <a:schemeClr val="tx1"/>
                </a:solidFill>
                <a:effectLst/>
                <a:latin typeface="+mn-lt"/>
                <a:ea typeface="+mn-ea"/>
                <a:cs typeface="+mn-cs"/>
              </a:rPr>
              <a:t>​</a:t>
            </a:r>
            <a:endParaRPr lang="da-DK" sz="1200" b="1" i="0" kern="1200" dirty="0">
              <a:solidFill>
                <a:schemeClr val="tx1"/>
              </a:solidFill>
              <a:effectLst/>
              <a:latin typeface="+mn-lt"/>
            </a:endParaRPr>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8</a:t>
            </a:fld>
            <a:endParaRPr lang="da-DK"/>
          </a:p>
        </p:txBody>
      </p:sp>
    </p:spTree>
    <p:extLst>
      <p:ext uri="{BB962C8B-B14F-4D97-AF65-F5344CB8AC3E}">
        <p14:creationId xmlns:p14="http://schemas.microsoft.com/office/powerpoint/2010/main" val="232781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med at vise dette </a:t>
            </a:r>
            <a:r>
              <a:rPr lang="da-DK" b="1" dirty="0"/>
              <a:t>prikskema er kun at vise de lokalt aftalte tillæg på skolen og sammenligne med gennemsnittet på skolen. Prikkerne er et samlet udtryk for mange års lokallønsforhandlinger i både gode og dårlige tider. </a:t>
            </a:r>
            <a:r>
              <a:rPr lang="da-DK" sz="1200" b="1" i="0" u="none" strike="noStrike" kern="1200" dirty="0">
                <a:solidFill>
                  <a:schemeClr val="tx1"/>
                </a:solidFill>
                <a:effectLst/>
                <a:latin typeface="+mn-lt"/>
                <a:ea typeface="+mn-ea"/>
                <a:cs typeface="+mn-cs"/>
              </a:rPr>
              <a:t> </a:t>
            </a:r>
          </a:p>
          <a:p>
            <a:pPr fontAlgn="base"/>
            <a:endParaRPr lang="da-DK" b="1" dirty="0"/>
          </a:p>
          <a:p>
            <a:pPr fontAlgn="base"/>
            <a:r>
              <a:rPr lang="da-DK" b="1" dirty="0"/>
              <a:t>Prikskemaet kan, når vi ved hvem der ligger hvor, give et samlet overblik for lærerne og hjælpe til at få et stærkere mandat. </a:t>
            </a:r>
          </a:p>
          <a:p>
            <a:pPr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Den mørkeblå linje viser gennemsnittet for lokale tillæg på skolen, så den er et udtryk for, hvor meget skolen har i lokalløn. Det er summen af kvalifikationstillæg, funktionstillæg og engangsvederlæg divideret med antallet af årsværk.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Gennemsnittet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vist</a:t>
            </a:r>
            <a:r>
              <a:rPr lang="en-US" sz="1200" b="0" i="0" kern="1200" dirty="0">
                <a:solidFill>
                  <a:schemeClr val="tx1"/>
                </a:solidFill>
                <a:effectLst/>
                <a:latin typeface="+mn-lt"/>
                <a:ea typeface="+mn-ea"/>
                <a:cs typeface="+mn-cs"/>
              </a:rPr>
              <a:t> her er </a:t>
            </a:r>
            <a:r>
              <a:rPr lang="en-US" sz="1200" b="0" i="0" kern="1200" dirty="0" err="1">
                <a:solidFill>
                  <a:schemeClr val="tx1"/>
                </a:solidFill>
                <a:effectLst/>
                <a:latin typeface="+mn-lt"/>
                <a:ea typeface="+mn-ea"/>
                <a:cs typeface="+mn-cs"/>
              </a:rPr>
              <a:t>på</a:t>
            </a:r>
            <a:r>
              <a:rPr lang="en-US" sz="1200" b="0" i="0" kern="1200">
                <a:solidFill>
                  <a:schemeClr val="tx1"/>
                </a:solidFill>
                <a:effectLst/>
                <a:latin typeface="+mn-lt"/>
                <a:ea typeface="+mn-ea"/>
                <a:cs typeface="+mn-cs"/>
              </a:rPr>
              <a:t>. </a:t>
            </a:r>
            <a:r>
              <a:rPr lang="en-US" dirty="0"/>
              <a:t>ca. 53.500</a:t>
            </a:r>
            <a:r>
              <a:rPr lang="en-US" sz="1200" b="0" i="0" kern="1200" dirty="0">
                <a:solidFill>
                  <a:schemeClr val="tx1"/>
                </a:solidFill>
                <a:effectLst/>
                <a:latin typeface="+mn-lt"/>
                <a:ea typeface="+mn-ea"/>
                <a:cs typeface="+mn-cs"/>
              </a:rPr>
              <a:t> kr. </a:t>
            </a:r>
            <a:r>
              <a:rPr lang="en-US" sz="1200" b="0" i="0" kern="1200" dirty="0" err="1">
                <a:solidFill>
                  <a:schemeClr val="tx1"/>
                </a:solidFill>
                <a:effectLst/>
                <a:latin typeface="+mn-lt"/>
                <a:ea typeface="+mn-ea"/>
                <a:cs typeface="+mn-cs"/>
              </a:rPr>
              <a:t>årligt</a:t>
            </a:r>
            <a:r>
              <a:rPr lang="en-US" sz="1200" b="0" i="0" kern="1200" dirty="0">
                <a:solidFill>
                  <a:schemeClr val="tx1"/>
                </a:solidFill>
                <a:effectLst/>
                <a:latin typeface="+mn-lt"/>
                <a:ea typeface="+mn-ea"/>
                <a:cs typeface="+mn-cs"/>
              </a:rPr>
              <a:t>.</a:t>
            </a:r>
            <a:br>
              <a:rPr lang="en-US" sz="1200" b="0" i="0" kern="1200" dirty="0">
                <a:effectLst/>
                <a:cs typeface="+mn-lt"/>
              </a:rPr>
            </a:br>
            <a:endParaRPr lang="en-US" sz="1200" b="0" i="0" kern="1200" dirty="0">
              <a:solidFill>
                <a:schemeClr val="tx1"/>
              </a:solidFill>
              <a:effectLst/>
              <a:latin typeface="+mn-lt"/>
              <a:ea typeface="+mn-ea"/>
              <a:cs typeface="+mn-cs"/>
            </a:endParaRPr>
          </a:p>
          <a:p>
            <a:pPr fontAlgn="base"/>
            <a:r>
              <a:rPr lang="da-DK" sz="1200" b="0" i="0" u="none" strike="noStrike" kern="1200" dirty="0">
                <a:solidFill>
                  <a:schemeClr val="tx1"/>
                </a:solidFill>
                <a:effectLst/>
                <a:latin typeface="+mn-lt"/>
                <a:ea typeface="+mn-ea"/>
                <a:cs typeface="+mn-cs"/>
              </a:rPr>
              <a:t>Skemaet er altså et udtryk for, hvad der har været muligt at forhandle hjem på denne skole gennem årene.</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Her er igen fremhævet </a:t>
            </a:r>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a:t>
            </a:r>
            <a:r>
              <a:rPr lang="da-DK" sz="1200" b="1" i="0" u="none" strike="noStrike" kern="1200" dirty="0">
                <a:solidFill>
                  <a:schemeClr val="tx1"/>
                </a:solidFill>
                <a:effectLst/>
                <a:latin typeface="+mn-lt"/>
                <a:ea typeface="+mn-ea"/>
                <a:cs typeface="+mn-cs"/>
              </a:rPr>
              <a:t>Rikke</a:t>
            </a:r>
            <a:r>
              <a:rPr lang="da-DK" sz="1200" b="0" i="0" u="none" strike="noStrike" kern="1200" dirty="0">
                <a:solidFill>
                  <a:schemeClr val="tx1"/>
                </a:solidFill>
                <a:effectLst/>
                <a:latin typeface="+mn-lt"/>
                <a:ea typeface="+mn-ea"/>
                <a:cs typeface="+mn-cs"/>
              </a:rPr>
              <a:t>, som får hhv. 120.000 kr. 54.700 kr. mens </a:t>
            </a:r>
            <a:r>
              <a:rPr lang="da-DK" sz="1200" b="1" i="0" u="none" strike="noStrike" kern="1200" dirty="0">
                <a:solidFill>
                  <a:schemeClr val="tx1"/>
                </a:solidFill>
                <a:effectLst/>
                <a:latin typeface="+mn-lt"/>
                <a:ea typeface="+mn-ea"/>
                <a:cs typeface="+mn-cs"/>
              </a:rPr>
              <a:t>Bolette og Absalon </a:t>
            </a:r>
            <a:r>
              <a:rPr lang="da-DK" sz="1200" b="0" i="0" u="none" strike="noStrike" kern="1200" dirty="0">
                <a:solidFill>
                  <a:schemeClr val="tx1"/>
                </a:solidFill>
                <a:effectLst/>
                <a:latin typeface="+mn-lt"/>
                <a:ea typeface="+mn-ea"/>
                <a:cs typeface="+mn-cs"/>
              </a:rPr>
              <a:t>ikke modtaget noget lokalt aftalt tillæg.  </a:t>
            </a:r>
            <a:endParaRPr lang="en-US" dirty="0"/>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9</a:t>
            </a:fld>
            <a:endParaRPr lang="da-DK"/>
          </a:p>
        </p:txBody>
      </p:sp>
    </p:spTree>
    <p:extLst>
      <p:ext uri="{BB962C8B-B14F-4D97-AF65-F5344CB8AC3E}">
        <p14:creationId xmlns:p14="http://schemas.microsoft.com/office/powerpoint/2010/main" val="241338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at beskrive hvad de lokale lønforhandlinger kan bære præg af, når der ikke aftales nogle fælles kriterier i lærerkollegiet. </a:t>
            </a:r>
            <a:r>
              <a:rPr lang="da-DK" sz="1200" b="1" i="0" u="none" strike="noStrike" kern="1200" dirty="0">
                <a:solidFill>
                  <a:schemeClr val="tx1"/>
                </a:solidFill>
                <a:effectLst/>
                <a:latin typeface="+mn-lt"/>
                <a:ea typeface="+mn-ea"/>
                <a:cs typeface="+mn-cs"/>
              </a:rPr>
              <a:t>Derfor er </a:t>
            </a:r>
            <a:r>
              <a:rPr lang="da-DK" b="1" dirty="0"/>
              <a:t>det som</a:t>
            </a:r>
            <a:r>
              <a:rPr lang="da-DK" sz="1200" b="1" i="0" u="none" strike="noStrike" kern="1200" dirty="0">
                <a:solidFill>
                  <a:schemeClr val="tx1"/>
                </a:solidFill>
                <a:effectLst/>
                <a:latin typeface="+mn-lt"/>
                <a:ea typeface="+mn-ea"/>
                <a:cs typeface="+mn-cs"/>
              </a:rPr>
              <a:t> en start vigtigt, at vi får åbenhed om hinandens løn</a:t>
            </a:r>
            <a:r>
              <a:rPr lang="da-DK" b="1" dirty="0"/>
              <a:t>. Så har alle det samme talgrundlag at tale ud fra, og ingen oplysninger holdes tilbage.</a:t>
            </a:r>
            <a:br>
              <a:rPr lang="da-DK" sz="1200" b="0" i="0" kern="1200" dirty="0">
                <a:effectLst/>
                <a:cs typeface="+mn-lt"/>
              </a:rPr>
            </a:b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Ved at bruge GL’s lønstatistik får alle et overblik over hinandens løn</a:t>
            </a:r>
            <a:r>
              <a:rPr lang="da-DK" dirty="0"/>
              <a:t>,</a:t>
            </a:r>
            <a:r>
              <a:rPr lang="da-DK" sz="1200" b="0" i="0" u="none" strike="noStrike" kern="1200" dirty="0">
                <a:solidFill>
                  <a:schemeClr val="tx1"/>
                </a:solidFill>
                <a:effectLst/>
                <a:latin typeface="+mn-lt"/>
                <a:ea typeface="+mn-ea"/>
                <a:cs typeface="+mn-cs"/>
              </a:rPr>
              <a:t> og det kan forhåbentligt være med til, at ovenstående negative holdninger til de lokale lønforhandlinger kan ændres.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Åbenhed om løn giver jer mulighed for at være aktive deltagere.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Det er vigtigt at understrege, at den profil vi har på vores skole</a:t>
            </a:r>
            <a:r>
              <a:rPr lang="da-DK" dirty="0"/>
              <a:t>,</a:t>
            </a:r>
            <a:r>
              <a:rPr lang="da-DK" sz="1200" b="0" i="0" u="none" strike="noStrike" kern="1200" dirty="0">
                <a:solidFill>
                  <a:schemeClr val="tx1"/>
                </a:solidFill>
                <a:effectLst/>
                <a:latin typeface="+mn-lt"/>
                <a:ea typeface="+mn-ea"/>
                <a:cs typeface="+mn-cs"/>
              </a:rPr>
              <a:t> er </a:t>
            </a:r>
            <a:r>
              <a:rPr lang="da-DK" dirty="0"/>
              <a:t>et resultat af flere års forhandlinger mellem TR og ledelse.</a:t>
            </a:r>
            <a:r>
              <a:rPr lang="da-DK" sz="1200" b="0" i="0" u="none" strike="noStrike" kern="1200" dirty="0">
                <a:solidFill>
                  <a:schemeClr val="tx1"/>
                </a:solidFill>
                <a:effectLst/>
                <a:latin typeface="+mn-lt"/>
                <a:ea typeface="+mn-ea"/>
                <a:cs typeface="+mn-cs"/>
              </a:rPr>
              <a:t> Ledelsen drager kun fordel af en manglende </a:t>
            </a:r>
            <a:r>
              <a:rPr lang="da-DK" dirty="0"/>
              <a:t>åbenhed, hvilket skaber</a:t>
            </a:r>
            <a:r>
              <a:rPr lang="da-DK" sz="1200" b="0" i="0" u="none" strike="noStrike" kern="1200" dirty="0">
                <a:solidFill>
                  <a:schemeClr val="tx1"/>
                </a:solidFill>
                <a:effectLst/>
                <a:latin typeface="+mn-lt"/>
                <a:ea typeface="+mn-ea"/>
                <a:cs typeface="+mn-cs"/>
              </a:rPr>
              <a:t> en kultur som </a:t>
            </a:r>
            <a:r>
              <a:rPr lang="da-DK" dirty="0"/>
              <a:t>kan blive</a:t>
            </a:r>
            <a:r>
              <a:rPr lang="da-DK" sz="1200" b="0" i="0" u="none" strike="noStrike" kern="1200" dirty="0">
                <a:solidFill>
                  <a:schemeClr val="tx1"/>
                </a:solidFill>
                <a:effectLst/>
                <a:latin typeface="+mn-lt"/>
                <a:ea typeface="+mn-ea"/>
                <a:cs typeface="+mn-cs"/>
              </a:rPr>
              <a:t> præget af:</a:t>
            </a:r>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marL="285750" indent="-285750" fontAlgn="base">
              <a:buFont typeface="Calibri"/>
              <a:buChar char="-"/>
            </a:pPr>
            <a:r>
              <a:rPr lang="da-DK" sz="1200" b="1" i="0" u="none" strike="noStrike" kern="1200" dirty="0">
                <a:solidFill>
                  <a:schemeClr val="tx1"/>
                </a:solidFill>
                <a:effectLst/>
                <a:latin typeface="+mn-lt"/>
                <a:ea typeface="+mn-ea"/>
                <a:cs typeface="+mn-cs"/>
              </a:rPr>
              <a:t>Mistillid: </a:t>
            </a:r>
            <a:r>
              <a:rPr lang="da-DK" sz="1200" b="0" i="0" u="none" strike="noStrike" kern="1200" dirty="0">
                <a:solidFill>
                  <a:schemeClr val="tx1"/>
                </a:solidFill>
                <a:effectLst/>
                <a:latin typeface="+mn-lt"/>
                <a:ea typeface="+mn-ea"/>
                <a:cs typeface="+mn-cs"/>
              </a:rPr>
              <a:t>Det kan være de andre får tillæg, men jeg bliver altid forbigået. Det kan være jeg får lavere løn end andre, hvilket jeg skammer mig over. Det kan være jeg får tillæg og det gør de andre jaloux. Alt sammen noget der bidrager til en mistillid i lærergruppen. </a:t>
            </a:r>
            <a:r>
              <a:rPr lang="da-DK" sz="1200" b="0" i="0" kern="1200" dirty="0">
                <a:solidFill>
                  <a:schemeClr val="tx1"/>
                </a:solidFill>
                <a:effectLst/>
                <a:latin typeface="+mn-lt"/>
                <a:ea typeface="+mn-ea"/>
                <a:cs typeface="+mn-cs"/>
              </a:rPr>
              <a:t>​</a:t>
            </a:r>
            <a:endParaRPr lang="da-DK" dirty="0"/>
          </a:p>
          <a:p>
            <a:pPr marL="285750" indent="-285750">
              <a:buFont typeface="Calibri"/>
              <a:buChar char="-"/>
            </a:pPr>
            <a:r>
              <a:rPr lang="da-DK" sz="1200" b="1" i="0" u="none" strike="noStrike" kern="1200" dirty="0">
                <a:solidFill>
                  <a:schemeClr val="tx1"/>
                </a:solidFill>
                <a:effectLst/>
                <a:latin typeface="+mn-lt"/>
                <a:ea typeface="+mn-ea"/>
                <a:cs typeface="+mn-cs"/>
              </a:rPr>
              <a:t>Uigennemsigtighed: </a:t>
            </a:r>
            <a:r>
              <a:rPr lang="da-DK" sz="1200" b="0" i="0" u="none" strike="noStrike" kern="1200" dirty="0">
                <a:solidFill>
                  <a:schemeClr val="tx1"/>
                </a:solidFill>
                <a:effectLst/>
                <a:latin typeface="+mn-lt"/>
                <a:ea typeface="+mn-ea"/>
                <a:cs typeface="+mn-cs"/>
              </a:rPr>
              <a:t>Det er ikke klart, hvad man skal gøre for at få et tillæg.</a:t>
            </a:r>
            <a:r>
              <a:rPr lang="da-DK" sz="1200" b="0" i="0" kern="1200" dirty="0">
                <a:solidFill>
                  <a:schemeClr val="tx1"/>
                </a:solidFill>
                <a:effectLst/>
                <a:latin typeface="+mn-lt"/>
                <a:ea typeface="+mn-ea"/>
                <a:cs typeface="+mn-cs"/>
              </a:rPr>
              <a:t>​</a:t>
            </a:r>
            <a:endParaRPr lang="da-DK" dirty="0"/>
          </a:p>
          <a:p>
            <a:pPr marL="285750" indent="-285750">
              <a:buFont typeface="Calibri"/>
              <a:buChar char="-"/>
            </a:pPr>
            <a:r>
              <a:rPr lang="da-DK" sz="1200" b="1" i="0" u="none" strike="noStrike" kern="1200" dirty="0">
                <a:solidFill>
                  <a:schemeClr val="tx1"/>
                </a:solidFill>
                <a:effectLst/>
                <a:latin typeface="+mn-lt"/>
                <a:ea typeface="+mn-ea"/>
                <a:cs typeface="+mn-cs"/>
              </a:rPr>
              <a:t>Vilkårlighed: </a:t>
            </a:r>
            <a:r>
              <a:rPr lang="da-DK" sz="1200" b="0" i="0" u="none" strike="noStrike" kern="1200" dirty="0">
                <a:solidFill>
                  <a:schemeClr val="tx1"/>
                </a:solidFill>
                <a:effectLst/>
                <a:latin typeface="+mn-lt"/>
                <a:ea typeface="+mn-ea"/>
                <a:cs typeface="+mn-cs"/>
              </a:rPr>
              <a:t>Det ene år gælder disse krav, det andet år andre krav. Det er uklart hvorfor</a:t>
            </a:r>
            <a:r>
              <a:rPr lang="da-DK" dirty="0"/>
              <a:t>.</a:t>
            </a:r>
          </a:p>
          <a:p>
            <a:pPr marL="285750" indent="-285750">
              <a:buFont typeface="Calibri"/>
              <a:buChar char="-"/>
            </a:pPr>
            <a:r>
              <a:rPr lang="da-DK" b="1" dirty="0"/>
              <a:t>”</a:t>
            </a:r>
            <a:r>
              <a:rPr lang="da-DK" sz="1200" b="1" i="0" u="none" strike="noStrike" kern="1200" dirty="0">
                <a:solidFill>
                  <a:schemeClr val="tx1"/>
                </a:solidFill>
                <a:effectLst/>
                <a:latin typeface="+mn-lt"/>
                <a:ea typeface="+mn-ea"/>
                <a:cs typeface="+mn-cs"/>
              </a:rPr>
              <a:t>Fedterøvstillæg”: </a:t>
            </a:r>
            <a:r>
              <a:rPr lang="da-DK" sz="1200" b="0" i="0" u="none" strike="noStrike" kern="1200" dirty="0">
                <a:solidFill>
                  <a:schemeClr val="tx1"/>
                </a:solidFill>
                <a:effectLst/>
                <a:latin typeface="+mn-lt"/>
                <a:ea typeface="+mn-ea"/>
                <a:cs typeface="+mn-cs"/>
              </a:rPr>
              <a:t>Engangsvederlag som ikke er (vel-)begrundet. Et udpræget eksempel er ”ansøgninger” om løn. Ved en ansøgning om løn fratages jeres kollektive indflydelse på de lokale lønforhandlinger.</a:t>
            </a:r>
            <a:r>
              <a:rPr lang="da-DK" sz="1200" b="0" i="0" kern="1200" dirty="0">
                <a:solidFill>
                  <a:schemeClr val="tx1"/>
                </a:solidFill>
                <a:effectLst/>
                <a:latin typeface="+mn-lt"/>
                <a:ea typeface="+mn-ea"/>
                <a:cs typeface="+mn-cs"/>
              </a:rPr>
              <a:t>​</a:t>
            </a:r>
            <a:endParaRPr lang="da-DK" dirty="0"/>
          </a:p>
          <a:p>
            <a:endParaRPr lang="da-DK" dirty="0"/>
          </a:p>
        </p:txBody>
      </p:sp>
      <p:sp>
        <p:nvSpPr>
          <p:cNvPr id="4" name="Pladsholder til slidenummer 3"/>
          <p:cNvSpPr>
            <a:spLocks noGrp="1"/>
          </p:cNvSpPr>
          <p:nvPr>
            <p:ph type="sldNum" sz="quarter" idx="5"/>
          </p:nvPr>
        </p:nvSpPr>
        <p:spPr/>
        <p:txBody>
          <a:bodyPr/>
          <a:lstStyle/>
          <a:p>
            <a:fld id="{79DA3470-0848-4A58-A03B-1EA6710E89CD}" type="slidenum">
              <a:rPr lang="da-DK" smtClean="0"/>
              <a:t>10</a:t>
            </a:fld>
            <a:endParaRPr lang="da-DK"/>
          </a:p>
        </p:txBody>
      </p:sp>
    </p:spTree>
    <p:extLst>
      <p:ext uri="{BB962C8B-B14F-4D97-AF65-F5344CB8AC3E}">
        <p14:creationId xmlns:p14="http://schemas.microsoft.com/office/powerpoint/2010/main" val="357622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1g9QWDx1d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76022" y="0"/>
            <a:ext cx="7711978" cy="10287000"/>
          </a:xfrm>
          <a:custGeom>
            <a:avLst/>
            <a:gdLst/>
            <a:ahLst/>
            <a:cxnLst/>
            <a:rect l="l" t="t" r="r" b="b"/>
            <a:pathLst>
              <a:path w="7711978" h="10287000">
                <a:moveTo>
                  <a:pt x="0" y="0"/>
                </a:moveTo>
                <a:lnTo>
                  <a:pt x="7711978" y="0"/>
                </a:lnTo>
                <a:lnTo>
                  <a:pt x="7711978" y="10287000"/>
                </a:lnTo>
                <a:lnTo>
                  <a:pt x="0" y="10287000"/>
                </a:lnTo>
                <a:lnTo>
                  <a:pt x="0" y="0"/>
                </a:lnTo>
                <a:close/>
              </a:path>
            </a:pathLst>
          </a:custGeom>
          <a:blipFill>
            <a:blip r:embed="rId3"/>
            <a:stretch>
              <a:fillRect l="-50224" r="-50224"/>
            </a:stretch>
          </a:blipFill>
        </p:spPr>
        <p:txBody>
          <a:bodyPr/>
          <a:lstStyle/>
          <a:p>
            <a:endParaRPr lang="da-DK"/>
          </a:p>
        </p:txBody>
      </p:sp>
      <p:sp>
        <p:nvSpPr>
          <p:cNvPr id="3" name="TextBox 3"/>
          <p:cNvSpPr txBox="1"/>
          <p:nvPr/>
        </p:nvSpPr>
        <p:spPr>
          <a:xfrm>
            <a:off x="934815" y="5550327"/>
            <a:ext cx="8931729" cy="2643397"/>
          </a:xfrm>
          <a:prstGeom prst="rect">
            <a:avLst/>
          </a:prstGeom>
        </p:spPr>
        <p:txBody>
          <a:bodyPr lIns="0" tIns="0" rIns="0" bIns="0" rtlCol="0" anchor="t">
            <a:spAutoFit/>
          </a:bodyPr>
          <a:lstStyle/>
          <a:p>
            <a:pPr algn="just">
              <a:lnSpc>
                <a:spcPts val="10330"/>
              </a:lnSpc>
            </a:pPr>
            <a:r>
              <a:rPr lang="en-US" sz="9350">
                <a:solidFill>
                  <a:srgbClr val="000000"/>
                </a:solidFill>
                <a:latin typeface="Montserrat Extra-Light"/>
                <a:ea typeface="Montserrat Extra-Light"/>
                <a:cs typeface="Montserrat Extra-Light"/>
                <a:sym typeface="Montserrat Extra-Light"/>
              </a:rPr>
              <a:t>Vi </a:t>
            </a:r>
            <a:r>
              <a:rPr lang="en-US" sz="9350" err="1">
                <a:solidFill>
                  <a:srgbClr val="000000"/>
                </a:solidFill>
                <a:latin typeface="Montserrat Extra-Light"/>
                <a:ea typeface="Montserrat Extra-Light"/>
                <a:cs typeface="Montserrat Extra-Light"/>
                <a:sym typeface="Montserrat Extra-Light"/>
              </a:rPr>
              <a:t>løfter</a:t>
            </a:r>
            <a:r>
              <a:rPr lang="en-US" sz="9350">
                <a:solidFill>
                  <a:srgbClr val="000000"/>
                </a:solidFill>
                <a:latin typeface="Montserrat Extra-Light"/>
                <a:ea typeface="Montserrat Extra-Light"/>
                <a:cs typeface="Montserrat Extra-Light"/>
                <a:sym typeface="Montserrat Extra-Light"/>
              </a:rPr>
              <a:t> </a:t>
            </a:r>
            <a:r>
              <a:rPr lang="en-US" sz="9350" err="1">
                <a:solidFill>
                  <a:srgbClr val="000000"/>
                </a:solidFill>
                <a:latin typeface="Montserrat Extra-Light"/>
                <a:ea typeface="Montserrat Extra-Light"/>
                <a:cs typeface="Montserrat Extra-Light"/>
                <a:sym typeface="Montserrat Extra-Light"/>
              </a:rPr>
              <a:t>lønnen</a:t>
            </a:r>
            <a:endParaRPr lang="en-US" sz="9350" err="1">
              <a:solidFill>
                <a:srgbClr val="000000"/>
              </a:solidFill>
              <a:latin typeface="Montserrat Extra-Light"/>
              <a:ea typeface="Montserrat Extra-Light"/>
              <a:cs typeface="Montserrat Extra-Light"/>
            </a:endParaRPr>
          </a:p>
          <a:p>
            <a:pPr marL="0" lvl="0" indent="0" algn="just">
              <a:lnSpc>
                <a:spcPts val="10330"/>
              </a:lnSpc>
            </a:pPr>
            <a:r>
              <a:rPr lang="en-US" sz="9350" err="1">
                <a:solidFill>
                  <a:srgbClr val="000000"/>
                </a:solidFill>
                <a:latin typeface="Montserrat Extra-Light"/>
                <a:ea typeface="Montserrat Extra-Light"/>
                <a:cs typeface="Montserrat Extra-Light"/>
                <a:sym typeface="Montserrat Extra-Light"/>
              </a:rPr>
              <a:t>sammen</a:t>
            </a:r>
            <a:endParaRPr lang="en-US" sz="9350" err="1">
              <a:solidFill>
                <a:srgbClr val="000000"/>
              </a:solidFill>
              <a:latin typeface="Montserrat Extra-Light"/>
              <a:ea typeface="Montserrat Extra-Light"/>
              <a:cs typeface="Montserrat Extra-Light"/>
            </a:endParaRPr>
          </a:p>
        </p:txBody>
      </p:sp>
      <p:sp>
        <p:nvSpPr>
          <p:cNvPr id="4" name="Freeform 4"/>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4"/>
            <a:stretch>
              <a:fillRect l="-2205" r="-2205"/>
            </a:stretch>
          </a:blipFill>
        </p:spPr>
        <p:txBody>
          <a:bodyPr/>
          <a:lstStyle/>
          <a:p>
            <a:endParaRPr lang="da-DK"/>
          </a:p>
        </p:txBody>
      </p:sp>
      <p:sp>
        <p:nvSpPr>
          <p:cNvPr id="5" name="TextBox 5"/>
          <p:cNvSpPr txBox="1"/>
          <p:nvPr/>
        </p:nvSpPr>
        <p:spPr>
          <a:xfrm>
            <a:off x="1028700" y="8315329"/>
            <a:ext cx="8479339" cy="403059"/>
          </a:xfrm>
          <a:prstGeom prst="rect">
            <a:avLst/>
          </a:prstGeom>
        </p:spPr>
        <p:txBody>
          <a:bodyPr lIns="0" tIns="0" rIns="0" bIns="0" rtlCol="0" anchor="t">
            <a:spAutoFit/>
          </a:bodyPr>
          <a:lstStyle/>
          <a:p>
            <a:pPr>
              <a:lnSpc>
                <a:spcPts val="3359"/>
              </a:lnSpc>
            </a:pPr>
            <a:r>
              <a:rPr lang="en-US" sz="2400">
                <a:solidFill>
                  <a:srgbClr val="000000"/>
                </a:solidFill>
                <a:latin typeface="Montserrat"/>
                <a:ea typeface="Montserrat"/>
                <a:cs typeface="Montserrat"/>
                <a:sym typeface="Montserrat"/>
              </a:rPr>
              <a:t>STX/HF</a:t>
            </a:r>
            <a:endParaRPr lang="en-US" sz="2400">
              <a:solidFill>
                <a:srgbClr val="000000"/>
              </a:solidFill>
              <a:latin typeface="Montserrat"/>
              <a:ea typeface="Montserrat"/>
              <a:cs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3" name="Picture 3"/>
          <p:cNvPicPr>
            <a:picLocks noChangeAspect="1"/>
          </p:cNvPicPr>
          <p:nvPr/>
        </p:nvPicPr>
        <p:blipFill>
          <a:blip r:embed="rId4"/>
          <a:stretch>
            <a:fillRect/>
          </a:stretch>
        </p:blipFill>
        <p:spPr>
          <a:xfrm>
            <a:off x="8710058" y="514350"/>
            <a:ext cx="9258300" cy="9258300"/>
          </a:xfrm>
          <a:prstGeom prst="rect">
            <a:avLst/>
          </a:prstGeom>
        </p:spPr>
      </p:pic>
      <p:sp>
        <p:nvSpPr>
          <p:cNvPr id="4" name="AutoShape 4"/>
          <p:cNvSpPr/>
          <p:nvPr/>
        </p:nvSpPr>
        <p:spPr>
          <a:xfrm>
            <a:off x="1028700" y="5807553"/>
            <a:ext cx="6936931" cy="0"/>
          </a:xfrm>
          <a:prstGeom prst="line">
            <a:avLst/>
          </a:prstGeom>
          <a:ln w="28575" cap="flat">
            <a:solidFill>
              <a:srgbClr val="003764"/>
            </a:solidFill>
            <a:prstDash val="solid"/>
            <a:headEnd type="none" w="sm" len="sm"/>
            <a:tailEnd type="none" w="sm" len="sm"/>
          </a:ln>
        </p:spPr>
        <p:txBody>
          <a:bodyPr/>
          <a:lstStyle/>
          <a:p>
            <a:endParaRPr lang="da-DK"/>
          </a:p>
        </p:txBody>
      </p:sp>
      <p:sp>
        <p:nvSpPr>
          <p:cNvPr id="5" name="TextBox 5"/>
          <p:cNvSpPr txBox="1"/>
          <p:nvPr/>
        </p:nvSpPr>
        <p:spPr>
          <a:xfrm>
            <a:off x="1028700" y="4479447"/>
            <a:ext cx="8015545" cy="1115690"/>
          </a:xfrm>
          <a:prstGeom prst="rect">
            <a:avLst/>
          </a:prstGeom>
        </p:spPr>
        <p:txBody>
          <a:bodyPr lIns="0" tIns="0" rIns="0" bIns="0" rtlCol="0" anchor="t">
            <a:spAutoFit/>
          </a:bodyPr>
          <a:lstStyle/>
          <a:p>
            <a:pPr marL="0" lvl="0" indent="0" algn="l">
              <a:lnSpc>
                <a:spcPts val="8690"/>
              </a:lnSpc>
            </a:pPr>
            <a:r>
              <a:rPr lang="en-US" sz="7900" dirty="0" err="1">
                <a:solidFill>
                  <a:srgbClr val="003764"/>
                </a:solidFill>
                <a:latin typeface="Montserrat Light"/>
                <a:ea typeface="Montserrat Light"/>
                <a:cs typeface="Montserrat Light"/>
                <a:sym typeface="Montserrat Light"/>
              </a:rPr>
              <a:t>Lokale</a:t>
            </a:r>
            <a:r>
              <a:rPr lang="en-US" sz="7900" dirty="0">
                <a:solidFill>
                  <a:srgbClr val="003764"/>
                </a:solidFill>
                <a:latin typeface="Montserrat Light"/>
                <a:ea typeface="Montserrat Light"/>
                <a:cs typeface="Montserrat Light"/>
                <a:sym typeface="Montserrat Light"/>
              </a:rPr>
              <a:t> </a:t>
            </a:r>
            <a:r>
              <a:rPr lang="en-US" sz="7900" dirty="0" err="1">
                <a:solidFill>
                  <a:srgbClr val="003764"/>
                </a:solidFill>
                <a:latin typeface="Montserrat Light"/>
                <a:ea typeface="Montserrat Light"/>
                <a:cs typeface="Montserrat Light"/>
                <a:sym typeface="Montserrat Light"/>
              </a:rPr>
              <a:t>tillæg</a:t>
            </a:r>
            <a:endParaRPr lang="en-US" sz="7900" dirty="0">
              <a:solidFill>
                <a:srgbClr val="003764"/>
              </a:solidFill>
              <a:latin typeface="Montserrat Light"/>
              <a:ea typeface="Montserrat Light"/>
              <a:cs typeface="Montserrat Light"/>
              <a:sym typeface="Montserrat Light"/>
            </a:endParaRPr>
          </a:p>
        </p:txBody>
      </p:sp>
      <p:sp>
        <p:nvSpPr>
          <p:cNvPr id="6" name="TextBox 6"/>
          <p:cNvSpPr txBox="1"/>
          <p:nvPr/>
        </p:nvSpPr>
        <p:spPr>
          <a:xfrm>
            <a:off x="1028700" y="5983766"/>
            <a:ext cx="8015545" cy="2267993"/>
          </a:xfrm>
          <a:prstGeom prst="rect">
            <a:avLst/>
          </a:prstGeom>
        </p:spPr>
        <p:txBody>
          <a:bodyPr lIns="0" tIns="0" rIns="0" bIns="0" rtlCol="0" anchor="t">
            <a:spAutoFit/>
          </a:bodyPr>
          <a:lstStyle/>
          <a:p>
            <a:pPr marL="0" lvl="0" indent="0" algn="l">
              <a:lnSpc>
                <a:spcPts val="3555"/>
              </a:lnSpc>
              <a:spcBef>
                <a:spcPct val="0"/>
              </a:spcBef>
            </a:pPr>
            <a:r>
              <a:rPr lang="en-US" sz="2370" dirty="0" err="1">
                <a:solidFill>
                  <a:srgbClr val="003764"/>
                </a:solidFill>
                <a:latin typeface="Montserrat Light"/>
                <a:ea typeface="Montserrat Light"/>
                <a:cs typeface="Montserrat Light"/>
                <a:sym typeface="Montserrat Light"/>
              </a:rPr>
              <a:t>Hvis</a:t>
            </a:r>
            <a:r>
              <a:rPr lang="en-US" sz="2370" dirty="0">
                <a:solidFill>
                  <a:srgbClr val="003764"/>
                </a:solidFill>
                <a:latin typeface="Montserrat Light"/>
                <a:ea typeface="Montserrat Light"/>
                <a:cs typeface="Montserrat Light"/>
                <a:sym typeface="Montserrat Light"/>
              </a:rPr>
              <a:t> de </a:t>
            </a:r>
            <a:r>
              <a:rPr lang="en-US" sz="2370" dirty="0" err="1">
                <a:solidFill>
                  <a:srgbClr val="003764"/>
                </a:solidFill>
                <a:latin typeface="Montserrat Light"/>
                <a:ea typeface="Montserrat Light"/>
                <a:cs typeface="Montserrat Light"/>
                <a:sym typeface="Montserrat Light"/>
              </a:rPr>
              <a:t>lokale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løntillæg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havner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vilkårlige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steder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år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efter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år</a:t>
            </a:r>
            <a:r>
              <a:rPr lang="en-US" sz="2370" dirty="0">
                <a:solidFill>
                  <a:srgbClr val="003764"/>
                </a:solidFill>
                <a:latin typeface="Montserrat Light"/>
                <a:ea typeface="Montserrat Light"/>
                <a:cs typeface="Montserrat Light"/>
                <a:sym typeface="Montserrat Light"/>
              </a:rPr>
              <a:t> – </a:t>
            </a:r>
            <a:r>
              <a:rPr lang="en-US" sz="2370" dirty="0" err="1">
                <a:solidFill>
                  <a:srgbClr val="003764"/>
                </a:solidFill>
                <a:latin typeface="Montserrat Light"/>
                <a:ea typeface="Montserrat Light"/>
                <a:cs typeface="Montserrat Light"/>
                <a:sym typeface="Montserrat Light"/>
              </a:rPr>
              <a:t>uden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klare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kriterier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uden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inddragelse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kollegerne</a:t>
            </a:r>
            <a:r>
              <a:rPr lang="en-US" sz="2370" dirty="0">
                <a:solidFill>
                  <a:srgbClr val="003764"/>
                </a:solidFill>
                <a:latin typeface="Montserrat Light"/>
                <a:ea typeface="Montserrat Light"/>
                <a:cs typeface="Montserrat Light"/>
                <a:sym typeface="Montserrat Light"/>
              </a:rPr>
              <a:t> – mister </a:t>
            </a:r>
            <a:r>
              <a:rPr lang="en-US" sz="2370" dirty="0" err="1">
                <a:solidFill>
                  <a:srgbClr val="003764"/>
                </a:solidFill>
                <a:latin typeface="Montserrat Light"/>
                <a:ea typeface="Montserrat Light"/>
                <a:cs typeface="Montserrat Light"/>
                <a:sym typeface="Montserrat Light"/>
              </a:rPr>
              <a:t>lokal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sin </a:t>
            </a:r>
            <a:r>
              <a:rPr lang="en-US" sz="2370" dirty="0" err="1">
                <a:solidFill>
                  <a:srgbClr val="003764"/>
                </a:solidFill>
                <a:latin typeface="Montserrat Light"/>
                <a:ea typeface="Montserrat Light"/>
                <a:cs typeface="Montserrat Light"/>
                <a:sym typeface="Montserrat Light"/>
              </a:rPr>
              <a:t>legitimitet</a:t>
            </a:r>
            <a:r>
              <a:rPr lang="en-US" sz="2370" dirty="0">
                <a:solidFill>
                  <a:srgbClr val="003764"/>
                </a:solidFill>
                <a:latin typeface="Montserrat Light"/>
                <a:ea typeface="Montserrat Light"/>
                <a:cs typeface="Montserrat Light"/>
                <a:sym typeface="Montserrat Light"/>
              </a:rPr>
              <a:t>. Det </a:t>
            </a:r>
            <a:r>
              <a:rPr lang="en-US" sz="2370" dirty="0" err="1">
                <a:solidFill>
                  <a:srgbClr val="003764"/>
                </a:solidFill>
                <a:latin typeface="Montserrat Light"/>
                <a:ea typeface="Montserrat Light"/>
                <a:cs typeface="Montserrat Light"/>
                <a:sym typeface="Montserrat Light"/>
              </a:rPr>
              <a:t>skaber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ulighed</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mistillid</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og</a:t>
            </a:r>
            <a:r>
              <a:rPr lang="en-US" sz="2370" dirty="0">
                <a:solidFill>
                  <a:srgbClr val="003764"/>
                </a:solidFill>
                <a:latin typeface="Montserrat Light"/>
                <a:ea typeface="Montserrat Light"/>
                <a:cs typeface="Montserrat Light"/>
                <a:sym typeface="Montserrat Light"/>
              </a:rPr>
              <a:t> et </a:t>
            </a:r>
            <a:r>
              <a:rPr lang="en-US" sz="2370" dirty="0" err="1">
                <a:solidFill>
                  <a:srgbClr val="003764"/>
                </a:solidFill>
                <a:latin typeface="Montserrat Light"/>
                <a:ea typeface="Montserrat Light"/>
                <a:cs typeface="Montserrat Light"/>
                <a:sym typeface="Montserrat Light"/>
              </a:rPr>
              <a:t>skævt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fokus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hverdagen</a:t>
            </a:r>
            <a:r>
              <a:rPr lang="en-US" sz="2370" dirty="0">
                <a:solidFill>
                  <a:srgbClr val="003764"/>
                </a:solidFill>
                <a:latin typeface="Montserrat Light"/>
                <a:ea typeface="Montserrat Light"/>
                <a:cs typeface="Montserrat Light"/>
                <a:sym typeface="Montserrat Light"/>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255228"/>
            <a:ext cx="5959967" cy="0"/>
          </a:xfrm>
          <a:prstGeom prst="line">
            <a:avLst/>
          </a:prstGeom>
          <a:ln w="28575" cap="flat">
            <a:solidFill>
              <a:srgbClr val="003764"/>
            </a:solidFill>
            <a:prstDash val="solid"/>
            <a:headEnd type="none" w="sm" len="sm"/>
            <a:tailEnd type="none" w="sm" len="sm"/>
          </a:ln>
        </p:spPr>
        <p:txBody>
          <a:bodyPr/>
          <a:lstStyle/>
          <a:p>
            <a:endParaRPr lang="da-DK"/>
          </a:p>
        </p:txBody>
      </p:sp>
      <p:sp>
        <p:nvSpPr>
          <p:cNvPr id="3" name="TextBox 3"/>
          <p:cNvSpPr txBox="1"/>
          <p:nvPr/>
        </p:nvSpPr>
        <p:spPr>
          <a:xfrm>
            <a:off x="993921" y="4873967"/>
            <a:ext cx="6886675" cy="1115690"/>
          </a:xfrm>
          <a:prstGeom prst="rect">
            <a:avLst/>
          </a:prstGeom>
        </p:spPr>
        <p:txBody>
          <a:bodyPr lIns="0" tIns="0" rIns="0" bIns="0" rtlCol="0" anchor="t">
            <a:spAutoFit/>
          </a:bodyPr>
          <a:lstStyle/>
          <a:p>
            <a:pPr marL="0" lvl="0" indent="0" algn="l">
              <a:lnSpc>
                <a:spcPts val="8690"/>
              </a:lnSpc>
            </a:pPr>
            <a:r>
              <a:rPr lang="en-US" sz="7900" dirty="0" err="1">
                <a:solidFill>
                  <a:srgbClr val="003764"/>
                </a:solidFill>
                <a:latin typeface="Montserrat"/>
                <a:ea typeface="Montserrat"/>
                <a:cs typeface="Montserrat"/>
                <a:sym typeface="Montserrat"/>
              </a:rPr>
              <a:t>Lokale</a:t>
            </a:r>
            <a:r>
              <a:rPr lang="en-US" sz="7900" dirty="0">
                <a:solidFill>
                  <a:srgbClr val="003764"/>
                </a:solidFill>
                <a:latin typeface="Montserrat"/>
                <a:ea typeface="Montserrat"/>
                <a:cs typeface="Montserrat"/>
                <a:sym typeface="Montserrat"/>
              </a:rPr>
              <a:t> </a:t>
            </a:r>
            <a:r>
              <a:rPr lang="en-US" sz="7900" dirty="0" err="1">
                <a:solidFill>
                  <a:srgbClr val="003764"/>
                </a:solidFill>
                <a:latin typeface="Montserrat"/>
                <a:ea typeface="Montserrat"/>
                <a:cs typeface="Montserrat"/>
                <a:sym typeface="Montserrat"/>
              </a:rPr>
              <a:t>tillæg</a:t>
            </a:r>
            <a:endParaRPr lang="en-US" sz="7900" dirty="0">
              <a:solidFill>
                <a:srgbClr val="003764"/>
              </a:solidFill>
              <a:latin typeface="Montserrat"/>
              <a:ea typeface="Montserrat"/>
              <a:cs typeface="Montserrat"/>
              <a:sym typeface="Montserrat"/>
            </a:endParaRPr>
          </a:p>
        </p:txBody>
      </p:sp>
      <p:sp>
        <p:nvSpPr>
          <p:cNvPr id="4" name="TextBox 4"/>
          <p:cNvSpPr txBox="1"/>
          <p:nvPr/>
        </p:nvSpPr>
        <p:spPr>
          <a:xfrm>
            <a:off x="1028700" y="6786372"/>
            <a:ext cx="6886675" cy="2267993"/>
          </a:xfrm>
          <a:prstGeom prst="rect">
            <a:avLst/>
          </a:prstGeom>
        </p:spPr>
        <p:txBody>
          <a:bodyPr lIns="0" tIns="0" rIns="0" bIns="0" rtlCol="0" anchor="t">
            <a:spAutoFit/>
          </a:bodyPr>
          <a:lstStyle/>
          <a:p>
            <a:pPr marL="0" lvl="0" indent="0" algn="l">
              <a:lnSpc>
                <a:spcPts val="3555"/>
              </a:lnSpc>
              <a:spcBef>
                <a:spcPct val="0"/>
              </a:spcBef>
            </a:pPr>
            <a:r>
              <a:rPr lang="en-US" sz="2370" dirty="0">
                <a:solidFill>
                  <a:srgbClr val="003764"/>
                </a:solidFill>
                <a:latin typeface="Montserrat Light"/>
                <a:ea typeface="Montserrat Light"/>
                <a:cs typeface="Montserrat Light"/>
                <a:sym typeface="Montserrat Light"/>
              </a:rPr>
              <a:t>Lokal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gør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forskel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hvis</a:t>
            </a:r>
            <a:r>
              <a:rPr lang="en-US" sz="2370" dirty="0">
                <a:solidFill>
                  <a:srgbClr val="003764"/>
                </a:solidFill>
                <a:latin typeface="Montserrat Light"/>
                <a:ea typeface="Montserrat Light"/>
                <a:cs typeface="Montserrat Light"/>
                <a:sym typeface="Montserrat Light"/>
              </a:rPr>
              <a:t> man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fællesskab</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definerer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kriterierne</a:t>
            </a:r>
            <a:r>
              <a:rPr lang="en-US" sz="2370" dirty="0">
                <a:solidFill>
                  <a:srgbClr val="003764"/>
                </a:solidFill>
                <a:latin typeface="Montserrat Light"/>
                <a:ea typeface="Montserrat Light"/>
                <a:cs typeface="Montserrat Light"/>
                <a:sym typeface="Montserrat Light"/>
              </a:rPr>
              <a:t>. Det giver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øget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retfærdighed</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motiverer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fagligt</a:t>
            </a:r>
            <a:r>
              <a:rPr lang="en-US" sz="2370" dirty="0">
                <a:solidFill>
                  <a:srgbClr val="003764"/>
                </a:solidFill>
                <a:latin typeface="Montserrat Light"/>
                <a:ea typeface="Montserrat Light"/>
                <a:cs typeface="Montserrat Light"/>
                <a:sym typeface="Montserrat Light"/>
              </a:rPr>
              <a:t> engagement – </a:t>
            </a:r>
            <a:r>
              <a:rPr lang="en-US" sz="2370" dirty="0" err="1">
                <a:solidFill>
                  <a:srgbClr val="003764"/>
                </a:solidFill>
                <a:latin typeface="Montserrat Light"/>
                <a:ea typeface="Montserrat Light"/>
                <a:cs typeface="Montserrat Light"/>
                <a:sym typeface="Montserrat Light"/>
              </a:rPr>
              <a:t>og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bidrager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til</a:t>
            </a:r>
            <a:r>
              <a:rPr lang="en-US" sz="2370" dirty="0">
                <a:solidFill>
                  <a:srgbClr val="003764"/>
                </a:solidFill>
                <a:latin typeface="Montserrat Light"/>
                <a:ea typeface="Montserrat Light"/>
                <a:cs typeface="Montserrat Light"/>
                <a:sym typeface="Montserrat Light"/>
              </a:rPr>
              <a:t>, at </a:t>
            </a:r>
            <a:r>
              <a:rPr lang="en-US" sz="2370" dirty="0" err="1">
                <a:solidFill>
                  <a:srgbClr val="003764"/>
                </a:solidFill>
                <a:latin typeface="Montserrat Light"/>
                <a:ea typeface="Montserrat Light"/>
                <a:cs typeface="Montserrat Light"/>
                <a:sym typeface="Montserrat Light"/>
              </a:rPr>
              <a:t>lokal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faktisk</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bliver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løftestang</a:t>
            </a:r>
            <a:r>
              <a:rPr lang="en-US" sz="2370" dirty="0">
                <a:solidFill>
                  <a:srgbClr val="003764"/>
                </a:solidFill>
                <a:latin typeface="Montserrat Light"/>
                <a:ea typeface="Montserrat Light"/>
                <a:cs typeface="Montserrat Light"/>
                <a:sym typeface="Montserrat Light"/>
              </a:rPr>
              <a:t> for den </a:t>
            </a:r>
            <a:r>
              <a:rPr lang="en-US" sz="2370" dirty="0" err="1">
                <a:solidFill>
                  <a:srgbClr val="003764"/>
                </a:solidFill>
                <a:latin typeface="Montserrat Light"/>
                <a:ea typeface="Montserrat Light"/>
                <a:cs typeface="Montserrat Light"/>
                <a:sym typeface="Montserrat Light"/>
              </a:rPr>
              <a:t>samlede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lønudvikling</a:t>
            </a:r>
            <a:r>
              <a:rPr lang="en-US" sz="2370" dirty="0">
                <a:solidFill>
                  <a:srgbClr val="003764"/>
                </a:solidFill>
                <a:latin typeface="Montserrat Light"/>
                <a:ea typeface="Montserrat Light"/>
                <a:cs typeface="Montserrat Light"/>
                <a:sym typeface="Montserrat Light"/>
              </a:rPr>
              <a:t>.</a:t>
            </a:r>
          </a:p>
        </p:txBody>
      </p:sp>
      <p:sp>
        <p:nvSpPr>
          <p:cNvPr id="5" name="Freeform 5"/>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6" name="Picture 6"/>
          <p:cNvPicPr>
            <a:picLocks noChangeAspect="1"/>
          </p:cNvPicPr>
          <p:nvPr/>
        </p:nvPicPr>
        <p:blipFill>
          <a:blip r:embed="rId4"/>
          <a:stretch>
            <a:fillRect/>
          </a:stretch>
        </p:blipFill>
        <p:spPr>
          <a:xfrm>
            <a:off x="8772525" y="523875"/>
            <a:ext cx="9258300" cy="9258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372966"/>
            <a:ext cx="6886675" cy="6178137"/>
            <a:chOff x="0" y="0"/>
            <a:chExt cx="9182233" cy="8237515"/>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algn="l">
                <a:lnSpc>
                  <a:spcPts val="8690"/>
                </a:lnSpc>
              </a:pPr>
              <a:r>
                <a:rPr lang="en-US" sz="7900">
                  <a:solidFill>
                    <a:srgbClr val="003764"/>
                  </a:solidFill>
                  <a:latin typeface="Montserrat Light"/>
                  <a:ea typeface="Montserrat Light"/>
                  <a:cs typeface="Montserrat Light"/>
                  <a:sym typeface="Montserrat Light"/>
                </a:rPr>
                <a:t>Eksempler på lønstrategi</a:t>
              </a:r>
            </a:p>
          </p:txBody>
        </p:sp>
        <p:sp>
          <p:nvSpPr>
            <p:cNvPr id="5" name="TextBox 5"/>
            <p:cNvSpPr txBox="1"/>
            <p:nvPr/>
          </p:nvSpPr>
          <p:spPr>
            <a:xfrm>
              <a:off x="0" y="4103411"/>
              <a:ext cx="9182233" cy="4134104"/>
            </a:xfrm>
            <a:prstGeom prst="rect">
              <a:avLst/>
            </a:prstGeom>
          </p:spPr>
          <p:txBody>
            <a:bodyPr lIns="0" tIns="0" rIns="0" bIns="0" rtlCol="0" anchor="t">
              <a:spAutoFit/>
            </a:bodyPr>
            <a:lstStyle/>
            <a:p>
              <a:pPr algn="l">
                <a:lnSpc>
                  <a:spcPts val="3555"/>
                </a:lnSpc>
              </a:pPr>
              <a:r>
                <a:rPr lang="en-US" sz="2370" dirty="0">
                  <a:solidFill>
                    <a:srgbClr val="003764"/>
                  </a:solidFill>
                  <a:latin typeface="Montserrat Light"/>
                  <a:ea typeface="Montserrat Light"/>
                  <a:cs typeface="Montserrat Light"/>
                  <a:sym typeface="Montserrat Light"/>
                </a:rPr>
                <a:t>Der </a:t>
              </a:r>
              <a:r>
                <a:rPr lang="en-US" sz="2370" dirty="0" err="1">
                  <a:solidFill>
                    <a:srgbClr val="003764"/>
                  </a:solidFill>
                  <a:latin typeface="Montserrat Light"/>
                  <a:ea typeface="Montserrat Light"/>
                  <a:cs typeface="Montserrat Light"/>
                  <a:sym typeface="Montserrat Light"/>
                </a:rPr>
                <a:t>vil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altid</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være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prioritering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når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lønaftale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indgås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Derfor</a:t>
              </a:r>
              <a:r>
                <a:rPr lang="en-US" sz="2370" dirty="0">
                  <a:solidFill>
                    <a:srgbClr val="003764"/>
                  </a:solidFill>
                  <a:latin typeface="Montserrat Light"/>
                  <a:ea typeface="Montserrat Light"/>
                  <a:cs typeface="Montserrat Light"/>
                  <a:sym typeface="Montserrat Light"/>
                </a:rPr>
                <a:t> er det </a:t>
              </a:r>
              <a:r>
                <a:rPr lang="en-US" sz="2370" dirty="0" err="1">
                  <a:solidFill>
                    <a:srgbClr val="003764"/>
                  </a:solidFill>
                  <a:latin typeface="Montserrat Light"/>
                  <a:ea typeface="Montserrat Light"/>
                  <a:cs typeface="Montserrat Light"/>
                  <a:sym typeface="Montserrat Light"/>
                </a:rPr>
                <a:t>vigtigt</a:t>
              </a:r>
              <a:r>
                <a:rPr lang="en-US" sz="2370" dirty="0">
                  <a:solidFill>
                    <a:srgbClr val="003764"/>
                  </a:solidFill>
                  <a:latin typeface="Montserrat Light"/>
                  <a:ea typeface="Montserrat Light"/>
                  <a:cs typeface="Montserrat Light"/>
                  <a:sym typeface="Montserrat Light"/>
                </a:rPr>
                <a:t>, at der </a:t>
              </a:r>
              <a:r>
                <a:rPr lang="en-US" sz="2370" dirty="0" err="1">
                  <a:solidFill>
                    <a:srgbClr val="003764"/>
                  </a:solidFill>
                  <a:latin typeface="Montserrat Light"/>
                  <a:ea typeface="Montserrat Light"/>
                  <a:cs typeface="Montserrat Light"/>
                  <a:sym typeface="Montserrat Light"/>
                </a:rPr>
                <a:t>aftales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nogle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fælles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principper</a:t>
              </a:r>
              <a:r>
                <a:rPr lang="en-US" sz="2370" dirty="0">
                  <a:solidFill>
                    <a:srgbClr val="003764"/>
                  </a:solidFill>
                  <a:latin typeface="Montserrat Light"/>
                  <a:ea typeface="Montserrat Light"/>
                  <a:cs typeface="Montserrat Light"/>
                  <a:sym typeface="Montserrat Light"/>
                </a:rPr>
                <a:t> for de </a:t>
              </a:r>
              <a:r>
                <a:rPr lang="en-US" sz="2370" dirty="0" err="1">
                  <a:solidFill>
                    <a:srgbClr val="003764"/>
                  </a:solidFill>
                  <a:latin typeface="Montserrat Light"/>
                  <a:ea typeface="Montserrat Light"/>
                  <a:cs typeface="Montserrat Light"/>
                  <a:sym typeface="Montserrat Light"/>
                </a:rPr>
                <a:t>væsentligste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lønkrav</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fra</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lærerne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inden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forhandlingerne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påbegyndes</a:t>
              </a:r>
              <a:r>
                <a:rPr lang="en-US" sz="2370" dirty="0">
                  <a:solidFill>
                    <a:srgbClr val="003764"/>
                  </a:solidFill>
                  <a:latin typeface="Montserrat Light"/>
                  <a:ea typeface="Montserrat Light"/>
                  <a:cs typeface="Montserrat Light"/>
                  <a:sym typeface="Montserrat Light"/>
                </a:rPr>
                <a:t>. </a:t>
              </a:r>
            </a:p>
            <a:p>
              <a:pPr algn="l">
                <a:lnSpc>
                  <a:spcPts val="3555"/>
                </a:lnSpc>
              </a:pPr>
              <a:endParaRPr lang="en-US" sz="2370" dirty="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dirty="0" err="1">
                  <a:solidFill>
                    <a:srgbClr val="003764"/>
                  </a:solidFill>
                  <a:latin typeface="Montserrat Light"/>
                  <a:ea typeface="Montserrat Light"/>
                  <a:cs typeface="Montserrat Light"/>
                  <a:sym typeface="Montserrat Light"/>
                </a:rPr>
                <a:t>Hvad</a:t>
              </a:r>
              <a:r>
                <a:rPr lang="en-US" sz="2370" dirty="0">
                  <a:solidFill>
                    <a:srgbClr val="003764"/>
                  </a:solidFill>
                  <a:latin typeface="Montserrat Light"/>
                  <a:ea typeface="Montserrat Light"/>
                  <a:cs typeface="Montserrat Light"/>
                  <a:sym typeface="Montserrat Light"/>
                </a:rPr>
                <a:t> er </a:t>
              </a:r>
              <a:r>
                <a:rPr lang="en-US" sz="2370" dirty="0" err="1">
                  <a:solidFill>
                    <a:srgbClr val="003764"/>
                  </a:solidFill>
                  <a:latin typeface="Montserrat Light"/>
                  <a:ea typeface="Montserrat Light"/>
                  <a:cs typeface="Montserrat Light"/>
                  <a:sym typeface="Montserrat Light"/>
                </a:rPr>
                <a:t>vigtigt</a:t>
              </a:r>
              <a:r>
                <a:rPr lang="en-US" sz="2370" dirty="0">
                  <a:solidFill>
                    <a:srgbClr val="003764"/>
                  </a:solidFill>
                  <a:latin typeface="Montserrat Light"/>
                  <a:ea typeface="Montserrat Light"/>
                  <a:cs typeface="Montserrat Light"/>
                  <a:sym typeface="Montserrat Light"/>
                </a:rPr>
                <a:t> hos </a:t>
              </a:r>
              <a:r>
                <a:rPr lang="en-US" sz="2370" dirty="0" err="1">
                  <a:solidFill>
                    <a:srgbClr val="003764"/>
                  </a:solidFill>
                  <a:latin typeface="Montserrat Light"/>
                  <a:ea typeface="Montserrat Light"/>
                  <a:cs typeface="Montserrat Light"/>
                  <a:sym typeface="Montserrat Light"/>
                </a:rPr>
                <a:t>os</a:t>
              </a:r>
              <a:r>
                <a:rPr lang="en-US" sz="2370" dirty="0">
                  <a:solidFill>
                    <a:srgbClr val="003764"/>
                  </a:solidFill>
                  <a:latin typeface="Montserrat Light"/>
                  <a:ea typeface="Montserrat Light"/>
                  <a:cs typeface="Montserrat Light"/>
                  <a:sym typeface="Montserrat Light"/>
                </a:rPr>
                <a:t>?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Freeform 7"/>
          <p:cNvSpPr/>
          <p:nvPr/>
        </p:nvSpPr>
        <p:spPr>
          <a:xfrm>
            <a:off x="9904281" y="552185"/>
            <a:ext cx="875216" cy="5061492"/>
          </a:xfrm>
          <a:custGeom>
            <a:avLst/>
            <a:gdLst/>
            <a:ahLst/>
            <a:cxnLst/>
            <a:rect l="l" t="t" r="r" b="b"/>
            <a:pathLst>
              <a:path w="875216" h="5061492">
                <a:moveTo>
                  <a:pt x="0" y="0"/>
                </a:moveTo>
                <a:lnTo>
                  <a:pt x="875216" y="0"/>
                </a:lnTo>
                <a:lnTo>
                  <a:pt x="875216" y="5061492"/>
                </a:lnTo>
                <a:lnTo>
                  <a:pt x="0" y="5061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8" name="TextBox 8"/>
          <p:cNvSpPr txBox="1"/>
          <p:nvPr/>
        </p:nvSpPr>
        <p:spPr>
          <a:xfrm>
            <a:off x="11045791" y="875982"/>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Udgangspunkt i lokale forhold</a:t>
            </a:r>
          </a:p>
        </p:txBody>
      </p:sp>
      <p:sp>
        <p:nvSpPr>
          <p:cNvPr id="9" name="TextBox 9"/>
          <p:cNvSpPr txBox="1"/>
          <p:nvPr/>
        </p:nvSpPr>
        <p:spPr>
          <a:xfrm>
            <a:off x="11045791" y="2220248"/>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efter- og videreuddannelse?</a:t>
            </a:r>
          </a:p>
        </p:txBody>
      </p:sp>
      <p:sp>
        <p:nvSpPr>
          <p:cNvPr id="10" name="Freeform 10"/>
          <p:cNvSpPr/>
          <p:nvPr/>
        </p:nvSpPr>
        <p:spPr>
          <a:xfrm rot="-10800000">
            <a:off x="9904281" y="4780595"/>
            <a:ext cx="875216" cy="5061492"/>
          </a:xfrm>
          <a:custGeom>
            <a:avLst/>
            <a:gdLst/>
            <a:ahLst/>
            <a:cxnLst/>
            <a:rect l="l" t="t" r="r" b="b"/>
            <a:pathLst>
              <a:path w="875216" h="5061492">
                <a:moveTo>
                  <a:pt x="0" y="0"/>
                </a:moveTo>
                <a:lnTo>
                  <a:pt x="875216" y="0"/>
                </a:lnTo>
                <a:lnTo>
                  <a:pt x="875216" y="5061491"/>
                </a:lnTo>
                <a:lnTo>
                  <a:pt x="0" y="5061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11" name="TextBox 11"/>
          <p:cNvSpPr txBox="1"/>
          <p:nvPr/>
        </p:nvSpPr>
        <p:spPr>
          <a:xfrm>
            <a:off x="11045791" y="7763828"/>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bestemte hverv?</a:t>
            </a:r>
          </a:p>
        </p:txBody>
      </p:sp>
      <p:sp>
        <p:nvSpPr>
          <p:cNvPr id="12" name="TextBox 12"/>
          <p:cNvSpPr txBox="1"/>
          <p:nvPr/>
        </p:nvSpPr>
        <p:spPr>
          <a:xfrm>
            <a:off x="11045791" y="4936370"/>
            <a:ext cx="6866938"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at fremme kvalitet og udvikling?</a:t>
            </a:r>
          </a:p>
        </p:txBody>
      </p:sp>
      <p:sp>
        <p:nvSpPr>
          <p:cNvPr id="13" name="TextBox 13"/>
          <p:cNvSpPr txBox="1"/>
          <p:nvPr/>
        </p:nvSpPr>
        <p:spPr>
          <a:xfrm>
            <a:off x="11045791" y="6324918"/>
            <a:ext cx="6670726"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Forhåndsaftaler fremfor individuelle aftaler?</a:t>
            </a:r>
          </a:p>
        </p:txBody>
      </p:sp>
      <p:sp>
        <p:nvSpPr>
          <p:cNvPr id="14" name="TextBox 14"/>
          <p:cNvSpPr txBox="1"/>
          <p:nvPr/>
        </p:nvSpPr>
        <p:spPr>
          <a:xfrm>
            <a:off x="11045791" y="3545085"/>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Objektive kriterier?</a:t>
            </a:r>
          </a:p>
        </p:txBody>
      </p:sp>
      <p:sp>
        <p:nvSpPr>
          <p:cNvPr id="15" name="TextBox 15"/>
          <p:cNvSpPr txBox="1"/>
          <p:nvPr/>
        </p:nvSpPr>
        <p:spPr>
          <a:xfrm>
            <a:off x="11045791" y="9202738"/>
            <a:ext cx="6474514"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Prioritering mellem tillægstyper?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17314"/>
            <a:ext cx="6886675" cy="4387437"/>
            <a:chOff x="0" y="0"/>
            <a:chExt cx="9182233" cy="5849915"/>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Hvad med de andre?</a:t>
              </a:r>
            </a:p>
          </p:txBody>
        </p:sp>
        <p:sp>
          <p:nvSpPr>
            <p:cNvPr id="5" name="TextBox 5"/>
            <p:cNvSpPr txBox="1"/>
            <p:nvPr/>
          </p:nvSpPr>
          <p:spPr>
            <a:xfrm>
              <a:off x="0" y="4103411"/>
              <a:ext cx="9182233" cy="1746504"/>
            </a:xfrm>
            <a:prstGeom prst="rect">
              <a:avLst/>
            </a:prstGeom>
          </p:spPr>
          <p:txBody>
            <a:bodyPr lIns="0" tIns="0" rIns="0" bIns="0" rtlCol="0" anchor="t">
              <a:spAutoFit/>
            </a:bodyPr>
            <a:lstStyle/>
            <a:p>
              <a:pPr marL="0" lvl="0" indent="0" algn="l">
                <a:lnSpc>
                  <a:spcPts val="3555"/>
                </a:lnSpc>
                <a:spcBef>
                  <a:spcPct val="0"/>
                </a:spcBef>
              </a:pPr>
              <a:r>
                <a:rPr lang="da-DK" sz="2370" noProof="0" dirty="0">
                  <a:solidFill>
                    <a:srgbClr val="003764"/>
                  </a:solidFill>
                  <a:latin typeface="Montserrat Light"/>
                  <a:ea typeface="Montserrat Light"/>
                  <a:cs typeface="Montserrat Light"/>
                  <a:sym typeface="Montserrat Light"/>
                </a:rPr>
                <a:t>Flere faglige organisationer peger på, at åbenhed om løn styrker fællesskabet og skaber bedre grundlag for forhandling.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1286001"/>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C3C9"/>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672507" y="2796540"/>
            <a:ext cx="5921896" cy="5164171"/>
          </a:xfrm>
          <a:prstGeom prst="rect">
            <a:avLst/>
          </a:prstGeom>
        </p:spPr>
        <p:txBody>
          <a:bodyPr lIns="0" tIns="0" rIns="0" bIns="0" rtlCol="0" anchor="t">
            <a:spAutoFit/>
          </a:bodyPr>
          <a:lstStyle/>
          <a:p>
            <a:pPr algn="l">
              <a:lnSpc>
                <a:spcPts val="2699"/>
              </a:lnSpc>
            </a:pPr>
            <a:r>
              <a:rPr lang="da-DK" sz="1799" b="1" noProof="0" dirty="0">
                <a:solidFill>
                  <a:srgbClr val="003764"/>
                </a:solidFill>
                <a:latin typeface="Montserrat Bold"/>
                <a:ea typeface="Montserrat Bold"/>
                <a:cs typeface="Montserrat Bold"/>
                <a:sym typeface="Montserrat Bold"/>
              </a:rPr>
              <a:t>Hvad siger de andre?</a:t>
            </a:r>
          </a:p>
          <a:p>
            <a:pPr algn="l">
              <a:lnSpc>
                <a:spcPts val="2699"/>
              </a:lnSpc>
            </a:pPr>
            <a:endParaRPr lang="da-DK" sz="1799" b="1" noProof="0" dirty="0">
              <a:solidFill>
                <a:srgbClr val="003764"/>
              </a:solidFill>
              <a:latin typeface="Montserrat Bold"/>
              <a:ea typeface="Montserrat Bold"/>
              <a:cs typeface="Montserrat Bold"/>
              <a:sym typeface="Montserrat Bold"/>
            </a:endParaRPr>
          </a:p>
          <a:p>
            <a:pPr marL="388618" lvl="1" indent="-194309" algn="l">
              <a:lnSpc>
                <a:spcPts val="2699"/>
              </a:lnSpc>
              <a:buFont typeface="Arial"/>
              <a:buChar char="•"/>
            </a:pPr>
            <a:r>
              <a:rPr lang="da-DK" sz="1799" noProof="0" dirty="0">
                <a:solidFill>
                  <a:srgbClr val="003764"/>
                </a:solidFill>
                <a:latin typeface="Montserrat"/>
                <a:ea typeface="Montserrat"/>
                <a:cs typeface="Montserrat"/>
                <a:sym typeface="Montserrat"/>
              </a:rPr>
              <a:t>IDA: </a:t>
            </a:r>
            <a:r>
              <a:rPr lang="da-DK" sz="1799" i="1" noProof="0" dirty="0">
                <a:solidFill>
                  <a:srgbClr val="003764"/>
                </a:solidFill>
                <a:latin typeface="Montserrat Italics"/>
                <a:ea typeface="Montserrat Italics"/>
                <a:cs typeface="Montserrat Italics"/>
                <a:sym typeface="Montserrat Italics"/>
              </a:rPr>
              <a:t>Med lønåbenhed blandt medarbejderne står I </a:t>
            </a:r>
            <a:r>
              <a:rPr lang="da-DK" sz="1799" i="1" noProof="0" dirty="0" err="1">
                <a:solidFill>
                  <a:srgbClr val="003764"/>
                </a:solidFill>
                <a:latin typeface="Montserrat Italics"/>
                <a:ea typeface="Montserrat Italics"/>
                <a:cs typeface="Montserrat Italics"/>
                <a:sym typeface="Montserrat Italics"/>
              </a:rPr>
              <a:t>i</a:t>
            </a:r>
            <a:r>
              <a:rPr lang="da-DK" sz="1799" i="1" noProof="0" dirty="0">
                <a:solidFill>
                  <a:srgbClr val="003764"/>
                </a:solidFill>
                <a:latin typeface="Montserrat Italics"/>
                <a:ea typeface="Montserrat Italics"/>
                <a:cs typeface="Montserrat Italics"/>
                <a:sym typeface="Montserrat Italics"/>
              </a:rPr>
              <a:t> samlet flok stærkere i lønforhandlingerne med ledelsen.</a:t>
            </a:r>
          </a:p>
          <a:p>
            <a:pPr algn="l">
              <a:lnSpc>
                <a:spcPts val="2699"/>
              </a:lnSpc>
            </a:pPr>
            <a:endParaRPr lang="da-DK" sz="1799" i="1" noProof="0" dirty="0">
              <a:solidFill>
                <a:srgbClr val="003764"/>
              </a:solidFill>
              <a:latin typeface="Montserrat Italics"/>
              <a:ea typeface="Montserrat Italics"/>
              <a:cs typeface="Montserrat Italics"/>
              <a:sym typeface="Montserrat Italics"/>
            </a:endParaRPr>
          </a:p>
          <a:p>
            <a:pPr marL="388618" lvl="1" indent="-194309" algn="l">
              <a:lnSpc>
                <a:spcPts val="2699"/>
              </a:lnSpc>
              <a:buFont typeface="Arial"/>
              <a:buChar char="•"/>
            </a:pPr>
            <a:r>
              <a:rPr lang="da-DK" sz="1799" noProof="0" dirty="0">
                <a:solidFill>
                  <a:srgbClr val="003764"/>
                </a:solidFill>
                <a:latin typeface="Montserrat"/>
                <a:ea typeface="Montserrat"/>
                <a:cs typeface="Montserrat"/>
                <a:sym typeface="Montserrat"/>
              </a:rPr>
              <a:t>DJØF: </a:t>
            </a:r>
            <a:r>
              <a:rPr lang="da-DK" sz="1799" i="1" noProof="0" dirty="0">
                <a:solidFill>
                  <a:srgbClr val="003764"/>
                </a:solidFill>
                <a:latin typeface="Montserrat"/>
                <a:ea typeface="Montserrat"/>
                <a:cs typeface="Montserrat"/>
                <a:sym typeface="Montserrat"/>
              </a:rPr>
              <a:t>Det er bedst, når alle kan blive enige om fuld åbenhed om tillæg.</a:t>
            </a:r>
          </a:p>
          <a:p>
            <a:pPr algn="l">
              <a:lnSpc>
                <a:spcPts val="2699"/>
              </a:lnSpc>
            </a:pPr>
            <a:endParaRPr lang="da-DK" sz="1799" noProof="0" dirty="0">
              <a:solidFill>
                <a:srgbClr val="003764"/>
              </a:solidFill>
              <a:latin typeface="Montserrat"/>
              <a:ea typeface="Montserrat"/>
              <a:cs typeface="Montserrat"/>
              <a:sym typeface="Montserrat"/>
            </a:endParaRPr>
          </a:p>
          <a:p>
            <a:pPr marL="388618" lvl="1" indent="-194309" algn="l">
              <a:lnSpc>
                <a:spcPts val="2699"/>
              </a:lnSpc>
              <a:buFont typeface="Arial"/>
              <a:buChar char="•"/>
            </a:pPr>
            <a:r>
              <a:rPr lang="da-DK" sz="1799" noProof="0" dirty="0">
                <a:solidFill>
                  <a:srgbClr val="003764"/>
                </a:solidFill>
                <a:latin typeface="Montserrat"/>
                <a:ea typeface="Montserrat"/>
                <a:cs typeface="Montserrat"/>
                <a:sym typeface="Montserrat"/>
              </a:rPr>
              <a:t>HK: </a:t>
            </a:r>
            <a:r>
              <a:rPr lang="da-DK" sz="1799" i="1" noProof="0" dirty="0">
                <a:solidFill>
                  <a:srgbClr val="003764"/>
                </a:solidFill>
                <a:latin typeface="Montserrat Italics"/>
                <a:ea typeface="Montserrat Italics"/>
                <a:cs typeface="Montserrat Italics"/>
                <a:sym typeface="Montserrat Italics"/>
              </a:rPr>
              <a:t>Åbenhed har mange fordele. For eksempel kan åbenhed om løn inspirere kollegerne indbyrdes til at se, hvad der kan skabe lønudvikling.</a:t>
            </a:r>
          </a:p>
          <a:p>
            <a:pPr algn="l">
              <a:lnSpc>
                <a:spcPts val="2699"/>
              </a:lnSpc>
            </a:pPr>
            <a:endParaRPr lang="da-DK" sz="1799" i="1" noProof="0" dirty="0">
              <a:solidFill>
                <a:srgbClr val="003764"/>
              </a:solidFill>
              <a:latin typeface="Montserrat Italics"/>
              <a:ea typeface="Montserrat Italics"/>
              <a:cs typeface="Montserrat Italics"/>
              <a:sym typeface="Montserrat Italics"/>
            </a:endParaRPr>
          </a:p>
          <a:p>
            <a:pPr marL="388618" lvl="1" indent="-194309" algn="l">
              <a:lnSpc>
                <a:spcPts val="2699"/>
              </a:lnSpc>
              <a:buFont typeface="Arial"/>
              <a:buChar char="•"/>
            </a:pPr>
            <a:r>
              <a:rPr lang="da-DK" sz="1799" noProof="0" dirty="0">
                <a:solidFill>
                  <a:srgbClr val="003764"/>
                </a:solidFill>
                <a:latin typeface="Montserrat"/>
                <a:ea typeface="Montserrat"/>
                <a:cs typeface="Montserrat"/>
                <a:sym typeface="Montserrat"/>
              </a:rPr>
              <a:t>3F: </a:t>
            </a:r>
            <a:r>
              <a:rPr lang="da-DK" sz="1799" i="1" noProof="0" dirty="0">
                <a:solidFill>
                  <a:srgbClr val="003764"/>
                </a:solidFill>
                <a:latin typeface="Montserrat Italics"/>
                <a:ea typeface="Montserrat Italics"/>
                <a:cs typeface="Montserrat Italics"/>
                <a:sym typeface="Montserrat Italics"/>
              </a:rPr>
              <a:t>Til gavn for alle – lad os tale åbent om løn.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6705" y="4139853"/>
            <a:ext cx="7409746" cy="4635087"/>
            <a:chOff x="0" y="0"/>
            <a:chExt cx="9879661" cy="6180115"/>
          </a:xfrm>
        </p:grpSpPr>
        <p:sp>
          <p:nvSpPr>
            <p:cNvPr id="3" name="AutoShape 3"/>
            <p:cNvSpPr/>
            <p:nvPr/>
          </p:nvSpPr>
          <p:spPr>
            <a:xfrm>
              <a:off x="0" y="1925150"/>
              <a:ext cx="8550202"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879661"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Start dialogen</a:t>
              </a:r>
            </a:p>
          </p:txBody>
        </p:sp>
        <p:sp>
          <p:nvSpPr>
            <p:cNvPr id="5" name="TextBox 5"/>
            <p:cNvSpPr txBox="1"/>
            <p:nvPr/>
          </p:nvSpPr>
          <p:spPr>
            <a:xfrm>
              <a:off x="0" y="3239811"/>
              <a:ext cx="9879661" cy="29403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Det er afgørende for kvaliteten af det mandat, TR går til forhandling på, at I i fælleskab fastlægger en strategi som passer til jeres lærerkollegie. Det vigtigste er, at mandatet bliver klart og tydeligt for alle.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Freeform 7"/>
          <p:cNvSpPr/>
          <p:nvPr/>
        </p:nvSpPr>
        <p:spPr>
          <a:xfrm>
            <a:off x="9852334" y="1964567"/>
            <a:ext cx="1099381" cy="6357866"/>
          </a:xfrm>
          <a:custGeom>
            <a:avLst/>
            <a:gdLst/>
            <a:ahLst/>
            <a:cxnLst/>
            <a:rect l="l" t="t" r="r" b="b"/>
            <a:pathLst>
              <a:path w="1099381" h="6357866">
                <a:moveTo>
                  <a:pt x="0" y="0"/>
                </a:moveTo>
                <a:lnTo>
                  <a:pt x="1099381" y="0"/>
                </a:lnTo>
                <a:lnTo>
                  <a:pt x="1099381" y="6357866"/>
                </a:lnTo>
                <a:lnTo>
                  <a:pt x="0" y="6357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8" name="TextBox 8"/>
          <p:cNvSpPr txBox="1"/>
          <p:nvPr/>
        </p:nvSpPr>
        <p:spPr>
          <a:xfrm>
            <a:off x="11198996" y="2029616"/>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Spredning</a:t>
            </a:r>
            <a:r>
              <a:rPr lang="en-US" sz="1799">
                <a:solidFill>
                  <a:srgbClr val="003764"/>
                </a:solidFill>
                <a:latin typeface="Montserrat"/>
                <a:ea typeface="Montserrat"/>
                <a:cs typeface="Montserrat"/>
                <a:sym typeface="Montserrat"/>
              </a:rPr>
              <a:t> – Hvad er tankerne om den spredning af lønnen, som statistikken viser? Er den hensigtsmæssig? Skal/kan vi gøre noget ved den?</a:t>
            </a:r>
          </a:p>
        </p:txBody>
      </p:sp>
      <p:sp>
        <p:nvSpPr>
          <p:cNvPr id="9" name="TextBox 9"/>
          <p:cNvSpPr txBox="1"/>
          <p:nvPr/>
        </p:nvSpPr>
        <p:spPr>
          <a:xfrm>
            <a:off x="11252347" y="3738324"/>
            <a:ext cx="6262048"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Lønstrategi </a:t>
            </a:r>
            <a:r>
              <a:rPr lang="en-US" sz="1799">
                <a:solidFill>
                  <a:srgbClr val="003764"/>
                </a:solidFill>
                <a:latin typeface="Montserrat"/>
                <a:ea typeface="Montserrat"/>
                <a:cs typeface="Montserrat"/>
                <a:sym typeface="Montserrat"/>
              </a:rPr>
              <a:t>– hvad skal vores kort- og langsigtede lønstrategi? Hvad skal udløse tillæg hos os? Hvad skal tidsperspektivet være?</a:t>
            </a:r>
          </a:p>
        </p:txBody>
      </p:sp>
      <p:sp>
        <p:nvSpPr>
          <p:cNvPr id="10" name="TextBox 10"/>
          <p:cNvSpPr txBox="1"/>
          <p:nvPr/>
        </p:nvSpPr>
        <p:spPr>
          <a:xfrm>
            <a:off x="11198996" y="5517993"/>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Retfærdighed </a:t>
            </a:r>
            <a:r>
              <a:rPr lang="en-US" sz="1799">
                <a:solidFill>
                  <a:srgbClr val="003764"/>
                </a:solidFill>
                <a:latin typeface="Montserrat"/>
                <a:ea typeface="Montserrat"/>
                <a:cs typeface="Montserrat"/>
                <a:sym typeface="Montserrat"/>
              </a:rPr>
              <a:t>– har vi kolleger som sakker bagud lønmæssigt og hvorfor? Er det noget vores strategi skal imødekomme?</a:t>
            </a:r>
          </a:p>
        </p:txBody>
      </p:sp>
      <p:sp>
        <p:nvSpPr>
          <p:cNvPr id="11" name="TextBox 11"/>
          <p:cNvSpPr txBox="1"/>
          <p:nvPr/>
        </p:nvSpPr>
        <p:spPr>
          <a:xfrm>
            <a:off x="9852334" y="845811"/>
            <a:ext cx="6150769" cy="563882"/>
          </a:xfrm>
          <a:prstGeom prst="rect">
            <a:avLst/>
          </a:prstGeom>
        </p:spPr>
        <p:txBody>
          <a:bodyPr lIns="0" tIns="0" rIns="0" bIns="0" rtlCol="0" anchor="t">
            <a:spAutoFit/>
          </a:bodyPr>
          <a:lstStyle/>
          <a:p>
            <a:pPr algn="l">
              <a:lnSpc>
                <a:spcPts val="4799"/>
              </a:lnSpc>
              <a:spcBef>
                <a:spcPct val="0"/>
              </a:spcBef>
            </a:pPr>
            <a:r>
              <a:rPr lang="en-US" sz="3199" b="1">
                <a:solidFill>
                  <a:srgbClr val="003764"/>
                </a:solidFill>
                <a:latin typeface="Montserrat Medium"/>
                <a:ea typeface="Montserrat Medium"/>
                <a:cs typeface="Montserrat Medium"/>
                <a:sym typeface="Montserrat Medium"/>
              </a:rPr>
              <a:t>Kig på lønstatikken og tal om:</a:t>
            </a:r>
          </a:p>
        </p:txBody>
      </p:sp>
      <p:sp>
        <p:nvSpPr>
          <p:cNvPr id="12" name="TextBox 12"/>
          <p:cNvSpPr txBox="1"/>
          <p:nvPr/>
        </p:nvSpPr>
        <p:spPr>
          <a:xfrm>
            <a:off x="11252347" y="7230588"/>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Prioritering </a:t>
            </a:r>
            <a:r>
              <a:rPr lang="en-US" sz="1799">
                <a:solidFill>
                  <a:srgbClr val="003764"/>
                </a:solidFill>
                <a:latin typeface="Montserrat"/>
                <a:ea typeface="Montserrat"/>
                <a:cs typeface="Montserrat"/>
                <a:sym typeface="Montserrat"/>
              </a:rPr>
              <a:t>– hvad/hvem skal TR prioritere i forhandlingerne. Skal der altid gives tillæg til en særlig position, eller skal det variere fra år til år.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6705" y="4587528"/>
            <a:ext cx="7409746" cy="4187412"/>
            <a:chOff x="0" y="0"/>
            <a:chExt cx="9879661" cy="5583215"/>
          </a:xfrm>
        </p:grpSpPr>
        <p:sp>
          <p:nvSpPr>
            <p:cNvPr id="3" name="AutoShape 3"/>
            <p:cNvSpPr/>
            <p:nvPr/>
          </p:nvSpPr>
          <p:spPr>
            <a:xfrm>
              <a:off x="0" y="1925150"/>
              <a:ext cx="8550202"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879661"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Start dialogen</a:t>
              </a:r>
            </a:p>
          </p:txBody>
        </p:sp>
        <p:sp>
          <p:nvSpPr>
            <p:cNvPr id="5" name="TextBox 5"/>
            <p:cNvSpPr txBox="1"/>
            <p:nvPr/>
          </p:nvSpPr>
          <p:spPr>
            <a:xfrm>
              <a:off x="0" y="3239811"/>
              <a:ext cx="9879661" cy="23434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Åbenhed om løn skabes trin for trin. Start med at dele tanker og erfaringer – så kan I sammen tage næste skridt. På den måde bliver åbenhed en fælles proces, som alle kan være med i.</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AutoShape 7"/>
          <p:cNvSpPr/>
          <p:nvPr/>
        </p:nvSpPr>
        <p:spPr>
          <a:xfrm>
            <a:off x="10421074" y="2663087"/>
            <a:ext cx="0" cy="1144915"/>
          </a:xfrm>
          <a:prstGeom prst="line">
            <a:avLst/>
          </a:prstGeom>
          <a:ln w="38100" cap="flat">
            <a:solidFill>
              <a:srgbClr val="3678AB"/>
            </a:solidFill>
            <a:prstDash val="solid"/>
            <a:headEnd type="none" w="sm" len="sm"/>
            <a:tailEnd type="none" w="sm" len="sm"/>
          </a:ln>
        </p:spPr>
        <p:txBody>
          <a:bodyPr/>
          <a:lstStyle/>
          <a:p>
            <a:endParaRPr lang="da-DK"/>
          </a:p>
        </p:txBody>
      </p:sp>
      <p:sp>
        <p:nvSpPr>
          <p:cNvPr id="8" name="Freeform 8"/>
          <p:cNvSpPr/>
          <p:nvPr/>
        </p:nvSpPr>
        <p:spPr>
          <a:xfrm>
            <a:off x="9852334" y="3535487"/>
            <a:ext cx="1099381" cy="6357866"/>
          </a:xfrm>
          <a:custGeom>
            <a:avLst/>
            <a:gdLst/>
            <a:ahLst/>
            <a:cxnLst/>
            <a:rect l="l" t="t" r="r" b="b"/>
            <a:pathLst>
              <a:path w="1099381" h="6357866">
                <a:moveTo>
                  <a:pt x="0" y="0"/>
                </a:moveTo>
                <a:lnTo>
                  <a:pt x="1099381" y="0"/>
                </a:lnTo>
                <a:lnTo>
                  <a:pt x="1099381" y="6357866"/>
                </a:lnTo>
                <a:lnTo>
                  <a:pt x="0" y="6357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grpSp>
        <p:nvGrpSpPr>
          <p:cNvPr id="9" name="Group 9"/>
          <p:cNvGrpSpPr/>
          <p:nvPr/>
        </p:nvGrpSpPr>
        <p:grpSpPr>
          <a:xfrm>
            <a:off x="9888324" y="1939840"/>
            <a:ext cx="1065501" cy="106550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78AB"/>
            </a:solidFill>
          </p:spPr>
          <p:txBody>
            <a:bodyPr/>
            <a:lstStyle/>
            <a:p>
              <a:endParaRPr lang="da-DK"/>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2530"/>
                </a:lnSpc>
              </a:pPr>
              <a:endParaRPr/>
            </a:p>
          </p:txBody>
        </p:sp>
      </p:grpSp>
      <p:grpSp>
        <p:nvGrpSpPr>
          <p:cNvPr id="12" name="Group 12"/>
          <p:cNvGrpSpPr/>
          <p:nvPr/>
        </p:nvGrpSpPr>
        <p:grpSpPr>
          <a:xfrm>
            <a:off x="8861084" y="8133239"/>
            <a:ext cx="2092741" cy="3086100"/>
            <a:chOff x="0" y="0"/>
            <a:chExt cx="551174" cy="812800"/>
          </a:xfrm>
        </p:grpSpPr>
        <p:sp>
          <p:nvSpPr>
            <p:cNvPr id="13" name="Freeform 13"/>
            <p:cNvSpPr/>
            <p:nvPr/>
          </p:nvSpPr>
          <p:spPr>
            <a:xfrm>
              <a:off x="0" y="0"/>
              <a:ext cx="551174" cy="812800"/>
            </a:xfrm>
            <a:custGeom>
              <a:avLst/>
              <a:gdLst/>
              <a:ahLst/>
              <a:cxnLst/>
              <a:rect l="l" t="t" r="r" b="b"/>
              <a:pathLst>
                <a:path w="551174" h="812800">
                  <a:moveTo>
                    <a:pt x="0" y="0"/>
                  </a:moveTo>
                  <a:lnTo>
                    <a:pt x="551174" y="0"/>
                  </a:lnTo>
                  <a:lnTo>
                    <a:pt x="551174" y="812800"/>
                  </a:lnTo>
                  <a:lnTo>
                    <a:pt x="0" y="812800"/>
                  </a:lnTo>
                  <a:close/>
                </a:path>
              </a:pathLst>
            </a:custGeom>
            <a:solidFill>
              <a:srgbClr val="FFFFFF"/>
            </a:solidFill>
          </p:spPr>
          <p:txBody>
            <a:bodyPr/>
            <a:lstStyle/>
            <a:p>
              <a:endParaRPr lang="da-DK"/>
            </a:p>
          </p:txBody>
        </p:sp>
        <p:sp>
          <p:nvSpPr>
            <p:cNvPr id="14" name="TextBox 14"/>
            <p:cNvSpPr txBox="1"/>
            <p:nvPr/>
          </p:nvSpPr>
          <p:spPr>
            <a:xfrm>
              <a:off x="0" y="19050"/>
              <a:ext cx="551174" cy="793750"/>
            </a:xfrm>
            <a:prstGeom prst="rect">
              <a:avLst/>
            </a:prstGeom>
          </p:spPr>
          <p:txBody>
            <a:bodyPr lIns="50800" tIns="50800" rIns="50800" bIns="50800" rtlCol="0" anchor="ctr"/>
            <a:lstStyle/>
            <a:p>
              <a:pPr algn="ctr">
                <a:lnSpc>
                  <a:spcPts val="2530"/>
                </a:lnSpc>
              </a:pPr>
              <a:endParaRPr/>
            </a:p>
          </p:txBody>
        </p:sp>
      </p:grpSp>
      <p:sp>
        <p:nvSpPr>
          <p:cNvPr id="15" name="TextBox 15"/>
          <p:cNvSpPr txBox="1"/>
          <p:nvPr/>
        </p:nvSpPr>
        <p:spPr>
          <a:xfrm>
            <a:off x="11276994" y="3760376"/>
            <a:ext cx="5921896"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Processen</a:t>
            </a:r>
            <a:r>
              <a:rPr lang="en-US" sz="1799">
                <a:solidFill>
                  <a:srgbClr val="003764"/>
                </a:solidFill>
                <a:latin typeface="Montserrat"/>
                <a:ea typeface="Montserrat"/>
                <a:cs typeface="Montserrat"/>
                <a:sym typeface="Montserrat"/>
              </a:rPr>
              <a:t> – Hvilke skridt kan vi tage for gradvist at skabe mere åbenhed om løn? </a:t>
            </a:r>
          </a:p>
        </p:txBody>
      </p:sp>
      <p:sp>
        <p:nvSpPr>
          <p:cNvPr id="16" name="TextBox 16"/>
          <p:cNvSpPr txBox="1"/>
          <p:nvPr/>
        </p:nvSpPr>
        <p:spPr>
          <a:xfrm>
            <a:off x="11276994" y="5158647"/>
            <a:ext cx="6262048" cy="131254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Udfordringer</a:t>
            </a:r>
            <a:r>
              <a:rPr lang="en-US" sz="1799">
                <a:solidFill>
                  <a:srgbClr val="003764"/>
                </a:solidFill>
                <a:latin typeface="Montserrat"/>
                <a:ea typeface="Montserrat"/>
                <a:cs typeface="Montserrat"/>
                <a:sym typeface="Montserrat"/>
              </a:rPr>
              <a:t> – Hvilke udfordringer ser I for at opnå mere åbenhed – og hvordan kan vi sammen imødekomme dem? Handler det om mere viden, forståelse eller samtaler?</a:t>
            </a:r>
          </a:p>
        </p:txBody>
      </p:sp>
      <p:sp>
        <p:nvSpPr>
          <p:cNvPr id="17" name="TextBox 17"/>
          <p:cNvSpPr txBox="1"/>
          <p:nvPr/>
        </p:nvSpPr>
        <p:spPr>
          <a:xfrm>
            <a:off x="11276994" y="7088913"/>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Det fælles perspektiv </a:t>
            </a:r>
            <a:r>
              <a:rPr lang="en-US" sz="1799">
                <a:solidFill>
                  <a:srgbClr val="003764"/>
                </a:solidFill>
                <a:latin typeface="Montserrat"/>
                <a:ea typeface="Montserrat"/>
                <a:cs typeface="Montserrat"/>
                <a:sym typeface="Montserrat"/>
              </a:rPr>
              <a:t>– Handler vores barrierer om individuelle udfordringer – og hvordan kan vi i stedet gøre løn til et fælles anliggende?</a:t>
            </a:r>
          </a:p>
        </p:txBody>
      </p:sp>
      <p:sp>
        <p:nvSpPr>
          <p:cNvPr id="18" name="TextBox 18"/>
          <p:cNvSpPr txBox="1"/>
          <p:nvPr/>
        </p:nvSpPr>
        <p:spPr>
          <a:xfrm>
            <a:off x="9888324" y="737783"/>
            <a:ext cx="4955381" cy="563882"/>
          </a:xfrm>
          <a:prstGeom prst="rect">
            <a:avLst/>
          </a:prstGeom>
        </p:spPr>
        <p:txBody>
          <a:bodyPr lIns="0" tIns="0" rIns="0" bIns="0" rtlCol="0" anchor="t">
            <a:spAutoFit/>
          </a:bodyPr>
          <a:lstStyle/>
          <a:p>
            <a:pPr algn="l">
              <a:lnSpc>
                <a:spcPts val="4799"/>
              </a:lnSpc>
              <a:spcBef>
                <a:spcPct val="0"/>
              </a:spcBef>
            </a:pPr>
            <a:r>
              <a:rPr lang="en-US" sz="3199" b="1">
                <a:solidFill>
                  <a:srgbClr val="003764"/>
                </a:solidFill>
                <a:latin typeface="Montserrat Medium"/>
                <a:ea typeface="Montserrat Medium"/>
                <a:cs typeface="Montserrat Medium"/>
                <a:sym typeface="Montserrat Medium"/>
              </a:rPr>
              <a:t>Tag en “åben” snak om: </a:t>
            </a:r>
          </a:p>
        </p:txBody>
      </p:sp>
      <p:sp>
        <p:nvSpPr>
          <p:cNvPr id="19" name="TextBox 19"/>
          <p:cNvSpPr txBox="1"/>
          <p:nvPr/>
        </p:nvSpPr>
        <p:spPr>
          <a:xfrm>
            <a:off x="11276994" y="2026170"/>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Tanker og holdning</a:t>
            </a:r>
            <a:r>
              <a:rPr lang="en-US" sz="1799">
                <a:solidFill>
                  <a:srgbClr val="003764"/>
                </a:solidFill>
                <a:latin typeface="Montserrat"/>
                <a:ea typeface="Montserrat"/>
                <a:cs typeface="Montserrat"/>
                <a:sym typeface="Montserrat"/>
              </a:rPr>
              <a:t> – Har oplægget givet jer nye perspektiver på åbenhed om løn? Og kan I forestille jer at tage skridt i den retning?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259041"/>
            <a:ext cx="6886675" cy="3292062"/>
            <a:chOff x="0" y="0"/>
            <a:chExt cx="9182233" cy="43894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Dagsorden</a:t>
              </a:r>
            </a:p>
          </p:txBody>
        </p:sp>
        <p:sp>
          <p:nvSpPr>
            <p:cNvPr id="5" name="TextBox 5"/>
            <p:cNvSpPr txBox="1"/>
            <p:nvPr/>
          </p:nvSpPr>
          <p:spPr>
            <a:xfrm>
              <a:off x="0" y="2642911"/>
              <a:ext cx="9182233" cy="17465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Det handler ikke om kendskabet til kollegers løn, men hvordan vi kan anvende den viden til handling.</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AutoShape 7"/>
          <p:cNvSpPr/>
          <p:nvPr/>
        </p:nvSpPr>
        <p:spPr>
          <a:xfrm flipV="1">
            <a:off x="10469825" y="1790686"/>
            <a:ext cx="0" cy="973835"/>
          </a:xfrm>
          <a:prstGeom prst="line">
            <a:avLst/>
          </a:prstGeom>
          <a:ln w="38100" cap="flat">
            <a:solidFill>
              <a:srgbClr val="003764"/>
            </a:solidFill>
            <a:prstDash val="solid"/>
            <a:headEnd type="none" w="sm" len="sm"/>
            <a:tailEnd type="none" w="sm" len="sm"/>
          </a:ln>
        </p:spPr>
        <p:txBody>
          <a:bodyPr/>
          <a:lstStyle/>
          <a:p>
            <a:endParaRPr lang="da-DK"/>
          </a:p>
        </p:txBody>
      </p:sp>
      <p:sp>
        <p:nvSpPr>
          <p:cNvPr id="8" name="Freeform 8"/>
          <p:cNvSpPr/>
          <p:nvPr/>
        </p:nvSpPr>
        <p:spPr>
          <a:xfrm>
            <a:off x="10000952" y="2431942"/>
            <a:ext cx="937747" cy="5423116"/>
          </a:xfrm>
          <a:custGeom>
            <a:avLst/>
            <a:gdLst/>
            <a:ahLst/>
            <a:cxnLst/>
            <a:rect l="l" t="t" r="r" b="b"/>
            <a:pathLst>
              <a:path w="937747" h="5423116">
                <a:moveTo>
                  <a:pt x="0" y="0"/>
                </a:moveTo>
                <a:lnTo>
                  <a:pt x="937747" y="0"/>
                </a:lnTo>
                <a:lnTo>
                  <a:pt x="937747" y="5423116"/>
                </a:lnTo>
                <a:lnTo>
                  <a:pt x="0" y="54231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grpSp>
        <p:nvGrpSpPr>
          <p:cNvPr id="9" name="Group 9"/>
          <p:cNvGrpSpPr/>
          <p:nvPr/>
        </p:nvGrpSpPr>
        <p:grpSpPr>
          <a:xfrm>
            <a:off x="9985500" y="837488"/>
            <a:ext cx="953199" cy="9531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5384"/>
            </a:solidFill>
          </p:spPr>
          <p:txBody>
            <a:bodyPr/>
            <a:lstStyle/>
            <a:p>
              <a:endParaRPr lang="da-DK"/>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2530"/>
                </a:lnSpc>
              </a:pPr>
              <a:endParaRPr/>
            </a:p>
          </p:txBody>
        </p:sp>
      </p:grpSp>
      <p:sp>
        <p:nvSpPr>
          <p:cNvPr id="12" name="TextBox 12"/>
          <p:cNvSpPr txBox="1"/>
          <p:nvPr/>
        </p:nvSpPr>
        <p:spPr>
          <a:xfrm>
            <a:off x="11271613" y="5633656"/>
            <a:ext cx="5921896"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De lokale løntillæg</a:t>
            </a:r>
            <a:r>
              <a:rPr lang="en-US" sz="1799">
                <a:solidFill>
                  <a:srgbClr val="003764"/>
                </a:solidFill>
                <a:latin typeface="Montserrat"/>
                <a:ea typeface="Montserrat"/>
                <a:cs typeface="Montserrat"/>
                <a:sym typeface="Montserrat"/>
              </a:rPr>
              <a:t> – hvordan vi sikrer de bedste resultater gennem forberedelse og fælles strategi.</a:t>
            </a:r>
          </a:p>
        </p:txBody>
      </p:sp>
      <p:sp>
        <p:nvSpPr>
          <p:cNvPr id="13" name="TextBox 13"/>
          <p:cNvSpPr txBox="1"/>
          <p:nvPr/>
        </p:nvSpPr>
        <p:spPr>
          <a:xfrm>
            <a:off x="11337404" y="4044886"/>
            <a:ext cx="6262048"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Et blik på tallene </a:t>
            </a:r>
            <a:r>
              <a:rPr lang="en-US" sz="1799">
                <a:solidFill>
                  <a:srgbClr val="003764"/>
                </a:solidFill>
                <a:latin typeface="Montserrat"/>
                <a:ea typeface="Montserrat"/>
                <a:cs typeface="Montserrat"/>
                <a:sym typeface="Montserrat"/>
              </a:rPr>
              <a:t>– hvordan benytter vi lønstatistikken som et neutralt værktøj i forhandlingerne</a:t>
            </a:r>
          </a:p>
        </p:txBody>
      </p:sp>
      <p:sp>
        <p:nvSpPr>
          <p:cNvPr id="14" name="TextBox 14"/>
          <p:cNvSpPr txBox="1"/>
          <p:nvPr/>
        </p:nvSpPr>
        <p:spPr>
          <a:xfrm>
            <a:off x="11271613" y="6875887"/>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Hvad gør de andre?</a:t>
            </a:r>
            <a:r>
              <a:rPr lang="en-US" sz="1799">
                <a:solidFill>
                  <a:srgbClr val="003764"/>
                </a:solidFill>
                <a:latin typeface="Montserrat"/>
                <a:ea typeface="Montserrat"/>
                <a:cs typeface="Montserrat"/>
                <a:sym typeface="Montserrat"/>
              </a:rPr>
              <a:t> – GL står ikke alene, når det kommer til åbenhed om løn. Vi skal tage snakken i fællesskab.</a:t>
            </a:r>
          </a:p>
        </p:txBody>
      </p:sp>
      <p:sp>
        <p:nvSpPr>
          <p:cNvPr id="15" name="TextBox 15"/>
          <p:cNvSpPr txBox="1"/>
          <p:nvPr/>
        </p:nvSpPr>
        <p:spPr>
          <a:xfrm>
            <a:off x="11337404" y="2652048"/>
            <a:ext cx="5921896"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Video </a:t>
            </a:r>
            <a:r>
              <a:rPr lang="en-US" sz="1799">
                <a:solidFill>
                  <a:srgbClr val="003764"/>
                </a:solidFill>
                <a:latin typeface="Montserrat"/>
                <a:ea typeface="Montserrat"/>
                <a:cs typeface="Montserrat"/>
                <a:sym typeface="Montserrat"/>
              </a:rPr>
              <a:t>– hvad mener GL, TR og lærere om åbenhed om løn?</a:t>
            </a:r>
          </a:p>
        </p:txBody>
      </p:sp>
      <p:sp>
        <p:nvSpPr>
          <p:cNvPr id="16" name="TextBox 16"/>
          <p:cNvSpPr txBox="1"/>
          <p:nvPr/>
        </p:nvSpPr>
        <p:spPr>
          <a:xfrm>
            <a:off x="11337404" y="1062983"/>
            <a:ext cx="5921896"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GL’s strategi </a:t>
            </a:r>
            <a:r>
              <a:rPr lang="en-US" sz="1799">
                <a:solidFill>
                  <a:srgbClr val="003764"/>
                </a:solidFill>
                <a:latin typeface="Montserrat"/>
                <a:ea typeface="Montserrat"/>
                <a:cs typeface="Montserrat"/>
                <a:sym typeface="Montserrat"/>
              </a:rPr>
              <a:t>– hvordan skaber vi et retfærdigt, ligeværdigt og kollektivt lønsystem?</a:t>
            </a:r>
          </a:p>
        </p:txBody>
      </p:sp>
      <p:sp>
        <p:nvSpPr>
          <p:cNvPr id="17" name="AutoShape 17"/>
          <p:cNvSpPr/>
          <p:nvPr/>
        </p:nvSpPr>
        <p:spPr>
          <a:xfrm flipV="1">
            <a:off x="10494995" y="7712875"/>
            <a:ext cx="0" cy="1263086"/>
          </a:xfrm>
          <a:prstGeom prst="line">
            <a:avLst/>
          </a:prstGeom>
          <a:ln w="38100" cap="flat">
            <a:solidFill>
              <a:srgbClr val="A5E9FE"/>
            </a:solidFill>
            <a:prstDash val="solid"/>
            <a:headEnd type="none" w="sm" len="sm"/>
            <a:tailEnd type="none" w="sm" len="sm"/>
          </a:ln>
        </p:spPr>
        <p:txBody>
          <a:bodyPr/>
          <a:lstStyle/>
          <a:p>
            <a:endParaRPr lang="da-DK"/>
          </a:p>
        </p:txBody>
      </p:sp>
      <p:grpSp>
        <p:nvGrpSpPr>
          <p:cNvPr id="18" name="Group 18"/>
          <p:cNvGrpSpPr/>
          <p:nvPr/>
        </p:nvGrpSpPr>
        <p:grpSpPr>
          <a:xfrm>
            <a:off x="10020002" y="8551102"/>
            <a:ext cx="949986" cy="94998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00AD"/>
            </a:solidFill>
          </p:spPr>
          <p:txBody>
            <a:bodyPr/>
            <a:lstStyle/>
            <a:p>
              <a:endParaRPr lang="da-DK"/>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21" name="TextBox 21"/>
          <p:cNvSpPr txBox="1"/>
          <p:nvPr/>
        </p:nvSpPr>
        <p:spPr>
          <a:xfrm>
            <a:off x="11271613" y="8521918"/>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Start dialogen</a:t>
            </a:r>
            <a:r>
              <a:rPr lang="en-US" sz="1799">
                <a:solidFill>
                  <a:srgbClr val="003764"/>
                </a:solidFill>
                <a:latin typeface="Montserrat"/>
                <a:ea typeface="Montserrat"/>
                <a:cs typeface="Montserrat"/>
                <a:sym typeface="Montserrat"/>
              </a:rPr>
              <a:t> – med eksempler på lønstrategier og og en snak om hvad der er vigtigt for jer og jeres arbejdsliv, får vi åbnet dialogen.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89638"/>
            <a:ext cx="6886675" cy="6673397"/>
            <a:chOff x="0" y="76200"/>
            <a:chExt cx="9182233" cy="8897862"/>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algn="l">
                <a:lnSpc>
                  <a:spcPts val="8690"/>
                </a:lnSpc>
              </a:pPr>
              <a:r>
                <a:rPr lang="en-US" sz="7900">
                  <a:solidFill>
                    <a:srgbClr val="003764"/>
                  </a:solidFill>
                  <a:latin typeface="Montserrat"/>
                  <a:ea typeface="Montserrat"/>
                  <a:cs typeface="Montserrat"/>
                  <a:sym typeface="Montserrat"/>
                </a:rPr>
                <a:t>Arbejdsliv i balance </a:t>
              </a:r>
            </a:p>
          </p:txBody>
        </p:sp>
        <p:sp>
          <p:nvSpPr>
            <p:cNvPr id="5" name="TextBox 5"/>
            <p:cNvSpPr txBox="1"/>
            <p:nvPr/>
          </p:nvSpPr>
          <p:spPr>
            <a:xfrm>
              <a:off x="0" y="4103412"/>
              <a:ext cx="9182233" cy="4870650"/>
            </a:xfrm>
            <a:prstGeom prst="rect">
              <a:avLst/>
            </a:prstGeom>
          </p:spPr>
          <p:txBody>
            <a:bodyPr lIns="0" tIns="0" rIns="0" bIns="0" rtlCol="0" anchor="t">
              <a:spAutoFit/>
            </a:bodyPr>
            <a:lstStyle/>
            <a:p>
              <a:pPr algn="l">
                <a:lnSpc>
                  <a:spcPts val="3555"/>
                </a:lnSpc>
              </a:pPr>
              <a:r>
                <a:rPr lang="en-US" sz="2370" dirty="0">
                  <a:solidFill>
                    <a:srgbClr val="003764"/>
                  </a:solidFill>
                  <a:latin typeface="Montserrat Light"/>
                  <a:ea typeface="Montserrat Light"/>
                  <a:cs typeface="Montserrat Light"/>
                  <a:sym typeface="Montserrat Light"/>
                </a:rPr>
                <a:t>Det er med </a:t>
              </a:r>
              <a:r>
                <a:rPr lang="en-US" sz="2370" dirty="0" err="1">
                  <a:solidFill>
                    <a:srgbClr val="003764"/>
                  </a:solidFill>
                  <a:latin typeface="Montserrat Light"/>
                  <a:ea typeface="Montserrat Light"/>
                  <a:cs typeface="Montserrat Light"/>
                  <a:sym typeface="Montserrat Light"/>
                </a:rPr>
                <a:t>rødder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GL’s strategi at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igen</a:t>
              </a:r>
              <a:r>
                <a:rPr lang="en-US" sz="2370" dirty="0">
                  <a:solidFill>
                    <a:srgbClr val="003764"/>
                  </a:solidFill>
                  <a:latin typeface="Montserrat Light"/>
                  <a:ea typeface="Montserrat Light"/>
                  <a:cs typeface="Montserrat Light"/>
                  <a:sym typeface="Montserrat Light"/>
                </a:rPr>
                <a:t> er </a:t>
              </a:r>
              <a:r>
                <a:rPr lang="en-US" sz="2370" dirty="0" err="1">
                  <a:solidFill>
                    <a:srgbClr val="003764"/>
                  </a:solidFill>
                  <a:latin typeface="Montserrat Light"/>
                  <a:ea typeface="Montserrat Light"/>
                  <a:cs typeface="Montserrat Light"/>
                  <a:sym typeface="Montserrat Light"/>
                </a:rPr>
                <a:t>på</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dagsordenen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så</a:t>
              </a:r>
              <a:r>
                <a:rPr lang="en-US" sz="2370" dirty="0">
                  <a:solidFill>
                    <a:srgbClr val="003764"/>
                  </a:solidFill>
                  <a:latin typeface="Montserrat Light"/>
                  <a:ea typeface="Montserrat Light"/>
                  <a:cs typeface="Montserrat Light"/>
                  <a:sym typeface="Montserrat Light"/>
                </a:rPr>
                <a:t> vi </a:t>
              </a:r>
              <a:r>
                <a:rPr lang="en-US" sz="2370" dirty="0" err="1">
                  <a:solidFill>
                    <a:srgbClr val="003764"/>
                  </a:solidFill>
                  <a:latin typeface="Montserrat Light"/>
                  <a:ea typeface="Montserrat Light"/>
                  <a:cs typeface="Montserrat Light"/>
                  <a:sym typeface="Montserrat Light"/>
                </a:rPr>
                <a:t>kan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bevæge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os</a:t>
              </a:r>
              <a:r>
                <a:rPr lang="en-US" sz="2370" dirty="0">
                  <a:solidFill>
                    <a:srgbClr val="003764"/>
                  </a:solidFill>
                  <a:latin typeface="Montserrat Light"/>
                  <a:ea typeface="Montserrat Light"/>
                  <a:cs typeface="Montserrat Light"/>
                  <a:sym typeface="Montserrat Light"/>
                </a:rPr>
                <a:t> mod </a:t>
              </a:r>
              <a:r>
                <a:rPr lang="en-US" sz="2370" dirty="0" err="1">
                  <a:solidFill>
                    <a:srgbClr val="003764"/>
                  </a:solidFill>
                  <a:latin typeface="Montserrat Light"/>
                  <a:ea typeface="Montserrat Light"/>
                  <a:cs typeface="Montserrat Light"/>
                  <a:sym typeface="Montserrat Light"/>
                </a:rPr>
                <a:t>målet</a:t>
              </a:r>
              <a:r>
                <a:rPr lang="en-US" sz="2370" dirty="0">
                  <a:solidFill>
                    <a:srgbClr val="003764"/>
                  </a:solidFill>
                  <a:latin typeface="Montserrat Light"/>
                  <a:ea typeface="Montserrat Light"/>
                  <a:cs typeface="Montserrat Light"/>
                  <a:sym typeface="Montserrat Light"/>
                </a:rPr>
                <a:t> om et</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retfærdigt</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ligeværdigt</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og</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kollektivt</a:t>
              </a:r>
              <a:r>
                <a:rPr lang="en-US" sz="2370" i="1" dirty="0">
                  <a:solidFill>
                    <a:srgbClr val="003764"/>
                  </a:solidFill>
                  <a:latin typeface="Montserrat Light Italics"/>
                  <a:ea typeface="Montserrat Light Italics"/>
                  <a:cs typeface="Montserrat Light Italics"/>
                  <a:sym typeface="Montserrat Light Italics"/>
                </a:rPr>
                <a:t> system for </a:t>
              </a:r>
              <a:r>
                <a:rPr lang="en-US" sz="2370" i="1" dirty="0" err="1">
                  <a:solidFill>
                    <a:srgbClr val="003764"/>
                  </a:solidFill>
                  <a:latin typeface="Montserrat Light Italics"/>
                  <a:ea typeface="Montserrat Light Italics"/>
                  <a:cs typeface="Montserrat Light Italics"/>
                  <a:sym typeface="Montserrat Light Italics"/>
                </a:rPr>
                <a:t>udmøntning</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af</a:t>
              </a:r>
              <a:r>
                <a:rPr lang="en-US" sz="2370" i="1" dirty="0">
                  <a:solidFill>
                    <a:srgbClr val="003764"/>
                  </a:solidFill>
                  <a:latin typeface="Montserrat Light Italics"/>
                  <a:ea typeface="Montserrat Light Italics"/>
                  <a:cs typeface="Montserrat Light Italics"/>
                  <a:sym typeface="Montserrat Light Italics"/>
                </a:rPr>
                <a:t> </a:t>
              </a:r>
              <a:r>
                <a:rPr lang="en-US" sz="2370" i="1" dirty="0" err="1">
                  <a:solidFill>
                    <a:srgbClr val="003764"/>
                  </a:solidFill>
                  <a:latin typeface="Montserrat Light Italics"/>
                  <a:ea typeface="Montserrat Light Italics"/>
                  <a:cs typeface="Montserrat Light Italics"/>
                  <a:sym typeface="Montserrat Light Italics"/>
                </a:rPr>
                <a:t>løn</a:t>
              </a:r>
              <a:r>
                <a:rPr lang="en-US" sz="2370" i="1" dirty="0">
                  <a:solidFill>
                    <a:srgbClr val="003764"/>
                  </a:solidFill>
                  <a:latin typeface="Montserrat Light Italics"/>
                  <a:ea typeface="Montserrat Light Italics"/>
                  <a:cs typeface="Montserrat Light Italics"/>
                  <a:sym typeface="Montserrat Light Italics"/>
                </a:rPr>
                <a:t>.</a:t>
              </a:r>
            </a:p>
            <a:p>
              <a:pPr algn="l">
                <a:lnSpc>
                  <a:spcPts val="3555"/>
                </a:lnSpc>
              </a:pPr>
              <a:endParaRPr lang="en-US" sz="2370" i="1" dirty="0">
                <a:solidFill>
                  <a:srgbClr val="003764"/>
                </a:solidFill>
                <a:latin typeface="Montserrat Light Italics"/>
                <a:ea typeface="Montserrat Light Italics"/>
                <a:cs typeface="Montserrat Light Italics"/>
                <a:sym typeface="Montserrat Light Italics"/>
              </a:endParaRPr>
            </a:p>
            <a:p>
              <a:pPr marL="0" lvl="0" indent="0" algn="l">
                <a:lnSpc>
                  <a:spcPts val="3555"/>
                </a:lnSpc>
                <a:spcBef>
                  <a:spcPct val="0"/>
                </a:spcBef>
              </a:pPr>
              <a:r>
                <a:rPr lang="en-US" sz="2370" dirty="0">
                  <a:solidFill>
                    <a:srgbClr val="003764"/>
                  </a:solidFill>
                  <a:latin typeface="Montserrat Light"/>
                  <a:ea typeface="Montserrat Light"/>
                  <a:cs typeface="Montserrat Light"/>
                  <a:sym typeface="Montserrat Light"/>
                </a:rPr>
                <a:t>Det </a:t>
              </a:r>
              <a:r>
                <a:rPr lang="en-US" sz="2370" dirty="0" err="1">
                  <a:solidFill>
                    <a:srgbClr val="003764"/>
                  </a:solidFill>
                  <a:latin typeface="Montserrat Light"/>
                  <a:ea typeface="Montserrat Light"/>
                  <a:cs typeface="Montserrat Light"/>
                  <a:sym typeface="Montserrat Light"/>
                </a:rPr>
                <a:t>indebærer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høj</a:t>
              </a:r>
              <a:r>
                <a:rPr lang="en-US" sz="2370" dirty="0">
                  <a:solidFill>
                    <a:srgbClr val="003764"/>
                  </a:solidFill>
                  <a:latin typeface="Montserrat Light"/>
                  <a:ea typeface="Montserrat Light"/>
                  <a:cs typeface="Montserrat Light"/>
                  <a:sym typeface="Montserrat Light"/>
                </a:rPr>
                <a:t> grad </a:t>
              </a:r>
              <a:r>
                <a:rPr lang="en-US" sz="2370" dirty="0" err="1">
                  <a:solidFill>
                    <a:srgbClr val="003764"/>
                  </a:solidFill>
                  <a:latin typeface="Montserrat Light"/>
                  <a:ea typeface="Montserrat Light"/>
                  <a:cs typeface="Montserrat Light"/>
                  <a:sym typeface="Montserrat Light"/>
                </a:rPr>
                <a: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samtale</a:t>
              </a:r>
              <a:r>
                <a:rPr lang="en-US" sz="2370" dirty="0">
                  <a:solidFill>
                    <a:srgbClr val="003764"/>
                  </a:solidFill>
                  <a:latin typeface="Montserrat Light"/>
                  <a:ea typeface="Montserrat Light"/>
                  <a:cs typeface="Montserrat Light"/>
                  <a:sym typeface="Montserrat Light"/>
                </a:rPr>
                <a:t> om den </a:t>
              </a:r>
              <a:r>
                <a:rPr lang="en-US" sz="2370" dirty="0" err="1">
                  <a:solidFill>
                    <a:srgbClr val="003764"/>
                  </a:solidFill>
                  <a:latin typeface="Montserrat Light"/>
                  <a:ea typeface="Montserrat Light"/>
                  <a:cs typeface="Montserrat Light"/>
                  <a:sym typeface="Montserrat Light"/>
                </a:rPr>
                <a:t>lokale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løndannelse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som</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delmålet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har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fokus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på</a:t>
              </a:r>
              <a:r>
                <a:rPr lang="en-US" sz="2370" dirty="0">
                  <a:solidFill>
                    <a:srgbClr val="003764"/>
                  </a:solidFill>
                  <a:latin typeface="Montserrat Light"/>
                  <a:ea typeface="Montserrat Light"/>
                  <a:cs typeface="Montserrat Light"/>
                  <a:sym typeface="Montserrat Light"/>
                </a:rPr>
                <a:t>.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724364"/>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D9E4"/>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574353" y="3282315"/>
            <a:ext cx="6502750" cy="6074612"/>
          </a:xfrm>
          <a:prstGeom prst="rect">
            <a:avLst/>
          </a:prstGeom>
        </p:spPr>
        <p:txBody>
          <a:bodyPr lIns="0" tIns="0" rIns="0" bIns="0" rtlCol="0" anchor="t">
            <a:spAutoFit/>
          </a:bodyPr>
          <a:lstStyle/>
          <a:p>
            <a:pPr marL="410208" lvl="1" indent="-205104" algn="l">
              <a:lnSpc>
                <a:spcPts val="2849"/>
              </a:lnSpc>
              <a:buFont typeface="Arial"/>
              <a:buChar char="•"/>
            </a:pPr>
            <a:r>
              <a:rPr lang="en-US" sz="1899" dirty="0">
                <a:solidFill>
                  <a:srgbClr val="003764"/>
                </a:solidFill>
                <a:latin typeface="Montserrat"/>
                <a:ea typeface="Montserrat"/>
                <a:cs typeface="Montserrat"/>
                <a:sym typeface="Montserrat"/>
              </a:rPr>
              <a:t> </a:t>
            </a:r>
            <a:r>
              <a:rPr lang="da-DK" sz="1899" noProof="0" dirty="0">
                <a:solidFill>
                  <a:srgbClr val="003764"/>
                </a:solidFill>
                <a:latin typeface="Montserrat"/>
                <a:ea typeface="Montserrat"/>
                <a:cs typeface="Montserrat"/>
                <a:sym typeface="Montserrat"/>
              </a:rPr>
              <a:t>Alle gymnasielærere skal på tværs af gymnasieuddannelser have ligelig del i lokale lønmidler.</a:t>
            </a:r>
          </a:p>
          <a:p>
            <a:pPr algn="l">
              <a:lnSpc>
                <a:spcPts val="2849"/>
              </a:lnSpc>
            </a:pPr>
            <a:endParaRPr lang="da-DK" sz="1899" noProof="0" dirty="0">
              <a:solidFill>
                <a:srgbClr val="003764"/>
              </a:solidFill>
              <a:latin typeface="Montserrat"/>
              <a:ea typeface="Montserrat"/>
              <a:cs typeface="Montserrat"/>
              <a:sym typeface="Montserrat"/>
            </a:endParaRPr>
          </a:p>
          <a:p>
            <a:pPr marL="410208" lvl="1" indent="-205104" algn="l">
              <a:lnSpc>
                <a:spcPts val="2849"/>
              </a:lnSpc>
              <a:buFont typeface="Arial"/>
              <a:buChar char="•"/>
            </a:pPr>
            <a:r>
              <a:rPr lang="da-DK" sz="1899" noProof="0" dirty="0">
                <a:solidFill>
                  <a:srgbClr val="003764"/>
                </a:solidFill>
                <a:latin typeface="Montserrat"/>
                <a:ea typeface="Montserrat"/>
                <a:cs typeface="Montserrat"/>
                <a:sym typeface="Montserrat"/>
              </a:rPr>
              <a:t>På skoler, hvor det lokale lønsystem ikke fungerer, skal lokalløn udmøntes på et niveau på minimum 10% af lønsummen</a:t>
            </a:r>
          </a:p>
          <a:p>
            <a:pPr algn="l">
              <a:lnSpc>
                <a:spcPts val="2849"/>
              </a:lnSpc>
            </a:pPr>
            <a:endParaRPr lang="da-DK" sz="1899" noProof="0" dirty="0">
              <a:solidFill>
                <a:srgbClr val="003764"/>
              </a:solidFill>
              <a:latin typeface="Montserrat"/>
              <a:ea typeface="Montserrat"/>
              <a:cs typeface="Montserrat"/>
              <a:sym typeface="Montserrat"/>
            </a:endParaRPr>
          </a:p>
          <a:p>
            <a:pPr marL="410208" lvl="1" indent="-205104" algn="l">
              <a:lnSpc>
                <a:spcPts val="2849"/>
              </a:lnSpc>
              <a:buFont typeface="Arial"/>
              <a:buChar char="•"/>
            </a:pPr>
            <a:r>
              <a:rPr lang="da-DK" sz="1899" noProof="0" dirty="0">
                <a:solidFill>
                  <a:srgbClr val="003764"/>
                </a:solidFill>
                <a:latin typeface="Montserrat"/>
                <a:ea typeface="Montserrat"/>
                <a:cs typeface="Montserrat"/>
                <a:sym typeface="Montserrat"/>
              </a:rPr>
              <a:t>GL skal arbejde for mest mulig centralt fastsat løn i overenskomstforhandlingerne. </a:t>
            </a:r>
          </a:p>
          <a:p>
            <a:pPr algn="l">
              <a:lnSpc>
                <a:spcPts val="2849"/>
              </a:lnSpc>
            </a:pPr>
            <a:endParaRPr lang="da-DK" sz="1899" noProof="0" dirty="0">
              <a:solidFill>
                <a:srgbClr val="003764"/>
              </a:solidFill>
              <a:latin typeface="Montserrat"/>
              <a:ea typeface="Montserrat"/>
              <a:cs typeface="Montserrat"/>
              <a:sym typeface="Montserrat"/>
            </a:endParaRPr>
          </a:p>
          <a:p>
            <a:pPr marL="410208" lvl="1" indent="-205104" algn="l">
              <a:lnSpc>
                <a:spcPts val="2849"/>
              </a:lnSpc>
              <a:buFont typeface="Arial"/>
              <a:buChar char="•"/>
            </a:pPr>
            <a:r>
              <a:rPr lang="da-DK" sz="1899" noProof="0" dirty="0">
                <a:solidFill>
                  <a:srgbClr val="003764"/>
                </a:solidFill>
                <a:latin typeface="Montserrat"/>
                <a:ea typeface="Montserrat"/>
                <a:cs typeface="Montserrat"/>
                <a:sym typeface="Montserrat"/>
              </a:rPr>
              <a:t>Der skal være åbenhed om løn på en øget andel af institutioner med gymnasieuddannelse. Herunder skal det sikres, at alle TR årligt opdaterer GL's lønstatistik, og at alle TR/klubber i arbejdet med lokalløn anvender statistikken.</a:t>
            </a:r>
          </a:p>
          <a:p>
            <a:pPr algn="l">
              <a:lnSpc>
                <a:spcPts val="2849"/>
              </a:lnSpc>
            </a:pPr>
            <a:endParaRPr lang="en-US" sz="1899" dirty="0">
              <a:solidFill>
                <a:srgbClr val="003764"/>
              </a:solidFill>
              <a:latin typeface="Montserrat"/>
              <a:ea typeface="Montserrat"/>
              <a:cs typeface="Montserrat"/>
              <a:sym typeface="Montserrat"/>
            </a:endParaRPr>
          </a:p>
        </p:txBody>
      </p:sp>
      <p:sp>
        <p:nvSpPr>
          <p:cNvPr id="11" name="TextBox 11"/>
          <p:cNvSpPr txBox="1"/>
          <p:nvPr/>
        </p:nvSpPr>
        <p:spPr>
          <a:xfrm>
            <a:off x="10756550" y="1752586"/>
            <a:ext cx="6138357" cy="763270"/>
          </a:xfrm>
          <a:prstGeom prst="rect">
            <a:avLst/>
          </a:prstGeom>
        </p:spPr>
        <p:txBody>
          <a:bodyPr lIns="0" tIns="0" rIns="0" bIns="0" rtlCol="0" anchor="t">
            <a:spAutoFit/>
          </a:bodyPr>
          <a:lstStyle/>
          <a:p>
            <a:pPr algn="l">
              <a:lnSpc>
                <a:spcPts val="3080"/>
              </a:lnSpc>
            </a:pPr>
            <a:r>
              <a:rPr lang="en-US" sz="2200" b="1">
                <a:solidFill>
                  <a:srgbClr val="003764"/>
                </a:solidFill>
                <a:latin typeface="Montserrat Semi-Bold"/>
                <a:ea typeface="Montserrat Semi-Bold"/>
                <a:cs typeface="Montserrat Semi-Bold"/>
                <a:sym typeface="Montserrat Semi-Bold"/>
              </a:rPr>
              <a:t>GL’s indikatorer for et retfærdigt, ligeværdigt og kollektivt lønsystem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2" tooltip="https://www.youtube.com/watch?v=mtgKyTStbsY"/>
          </p:cNvPr>
          <p:cNvSpPr/>
          <p:nvPr/>
        </p:nvSpPr>
        <p:spPr>
          <a:xfrm>
            <a:off x="2053174" y="1028700"/>
            <a:ext cx="13885033" cy="7862400"/>
          </a:xfrm>
          <a:custGeom>
            <a:avLst/>
            <a:gdLst/>
            <a:ahLst/>
            <a:cxnLst/>
            <a:rect l="l" t="t" r="r" b="b"/>
            <a:pathLst>
              <a:path w="13885033" h="7862400">
                <a:moveTo>
                  <a:pt x="0" y="0"/>
                </a:moveTo>
                <a:lnTo>
                  <a:pt x="13885033" y="0"/>
                </a:lnTo>
                <a:lnTo>
                  <a:pt x="13885033" y="7862400"/>
                </a:lnTo>
                <a:lnTo>
                  <a:pt x="0" y="7862400"/>
                </a:lnTo>
                <a:lnTo>
                  <a:pt x="0" y="0"/>
                </a:lnTo>
                <a:close/>
              </a:path>
            </a:pathLst>
          </a:custGeom>
          <a:blipFill>
            <a:blip r:embed="rId3"/>
            <a:stretch>
              <a:fillRect/>
            </a:stretch>
          </a:blipFill>
        </p:spPr>
        <p:txBody>
          <a:bodyPr/>
          <a:lstStyle/>
          <a:p>
            <a:endParaRPr lang="da-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69664"/>
            <a:ext cx="6886675" cy="4635087"/>
            <a:chOff x="0" y="0"/>
            <a:chExt cx="9182233" cy="61801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Kort øvelse</a:t>
              </a:r>
            </a:p>
          </p:txBody>
        </p:sp>
        <p:sp>
          <p:nvSpPr>
            <p:cNvPr id="5" name="TextBox 5"/>
            <p:cNvSpPr txBox="1"/>
            <p:nvPr/>
          </p:nvSpPr>
          <p:spPr>
            <a:xfrm>
              <a:off x="0" y="2642911"/>
              <a:ext cx="9182233" cy="3537204"/>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Fra forskningen ved vi, at der kan være forskellige begrundelser for, hvorfor vi synes det er svært at tale åbent om vores løn. </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Lad os prøve at tale om, hvad åbenhed om lønnen vækker af tanker hos os.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1286001"/>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C3C9"/>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699192" y="2493480"/>
            <a:ext cx="5921896" cy="6751320"/>
          </a:xfrm>
          <a:prstGeom prst="rect">
            <a:avLst/>
          </a:prstGeom>
        </p:spPr>
        <p:txBody>
          <a:bodyPr lIns="0" tIns="0" rIns="0" bIns="0" rtlCol="0" anchor="t">
            <a:spAutoFit/>
          </a:bodyPr>
          <a:lstStyle/>
          <a:p>
            <a:pPr algn="l">
              <a:lnSpc>
                <a:spcPts val="3150"/>
              </a:lnSpc>
            </a:pPr>
            <a:r>
              <a:rPr lang="en-US" sz="2100" b="1">
                <a:solidFill>
                  <a:srgbClr val="003764"/>
                </a:solidFill>
                <a:latin typeface="Montserrat Bold"/>
                <a:ea typeface="Montserrat Bold"/>
                <a:cs typeface="Montserrat Bold"/>
                <a:sym typeface="Montserrat Bold"/>
              </a:rPr>
              <a:t>Brug 10 minutter på at tale om: </a:t>
            </a:r>
          </a:p>
          <a:p>
            <a:pPr algn="l">
              <a:lnSpc>
                <a:spcPts val="3150"/>
              </a:lnSpc>
            </a:pPr>
            <a:endParaRPr lang="en-US" sz="2100" b="1">
              <a:solidFill>
                <a:srgbClr val="003764"/>
              </a:solidFill>
              <a:latin typeface="Montserrat Bold"/>
              <a:ea typeface="Montserrat Bold"/>
              <a:cs typeface="Montserrat Bold"/>
              <a:sym typeface="Montserrat Bold"/>
            </a:endParaRPr>
          </a:p>
          <a:p>
            <a:pPr marL="453392" lvl="1" indent="-226696" algn="l">
              <a:lnSpc>
                <a:spcPts val="3150"/>
              </a:lnSpc>
              <a:buFont typeface="Arial"/>
              <a:buChar char="•"/>
            </a:pPr>
            <a:r>
              <a:rPr lang="en-US" sz="2100">
                <a:solidFill>
                  <a:srgbClr val="003764"/>
                </a:solidFill>
                <a:latin typeface="Montserrat"/>
                <a:ea typeface="Montserrat"/>
                <a:cs typeface="Montserrat"/>
                <a:sym typeface="Montserrat"/>
              </a:rPr>
              <a:t>Hvordan forholder I jer til lønåbenhed?</a:t>
            </a:r>
          </a:p>
          <a:p>
            <a:pPr marL="906783" lvl="2" indent="-302261" algn="l">
              <a:lnSpc>
                <a:spcPts val="3150"/>
              </a:lnSpc>
              <a:buFont typeface="Arial"/>
              <a:buChar char="⚬"/>
            </a:pPr>
            <a:r>
              <a:rPr lang="en-US" sz="2100">
                <a:solidFill>
                  <a:srgbClr val="003764"/>
                </a:solidFill>
                <a:latin typeface="Montserrat"/>
                <a:ea typeface="Montserrat"/>
                <a:cs typeface="Montserrat"/>
                <a:sym typeface="Montserrat"/>
              </a:rPr>
              <a:t>Fx: Hvilke umiddelbare tanker eller følelser vækker det hos jer?</a:t>
            </a:r>
          </a:p>
          <a:p>
            <a:pPr algn="l">
              <a:lnSpc>
                <a:spcPts val="3150"/>
              </a:lnSpc>
            </a:pPr>
            <a:endParaRPr lang="en-US" sz="2100">
              <a:solidFill>
                <a:srgbClr val="003764"/>
              </a:solidFill>
              <a:latin typeface="Montserrat"/>
              <a:ea typeface="Montserrat"/>
              <a:cs typeface="Montserrat"/>
              <a:sym typeface="Montserrat"/>
            </a:endParaRPr>
          </a:p>
          <a:p>
            <a:pPr marL="453392" lvl="1" indent="-226696" algn="l">
              <a:lnSpc>
                <a:spcPts val="3150"/>
              </a:lnSpc>
              <a:buFont typeface="Arial"/>
              <a:buChar char="•"/>
            </a:pPr>
            <a:r>
              <a:rPr lang="en-US" sz="2100">
                <a:solidFill>
                  <a:srgbClr val="003764"/>
                </a:solidFill>
                <a:latin typeface="Montserrat"/>
                <a:ea typeface="Montserrat"/>
                <a:cs typeface="Montserrat"/>
                <a:sym typeface="Montserrat"/>
              </a:rPr>
              <a:t>Hvilke fordele og ulemper ser I ved at være åbne om løn på arbejdspladsen?</a:t>
            </a:r>
          </a:p>
          <a:p>
            <a:pPr marL="906783" lvl="2" indent="-302261" algn="l">
              <a:lnSpc>
                <a:spcPts val="3150"/>
              </a:lnSpc>
              <a:buFont typeface="Arial"/>
              <a:buChar char="⚬"/>
            </a:pPr>
            <a:r>
              <a:rPr lang="en-US" sz="2100">
                <a:solidFill>
                  <a:srgbClr val="003764"/>
                </a:solidFill>
                <a:latin typeface="Montserrat"/>
                <a:ea typeface="Montserrat"/>
                <a:cs typeface="Montserrat"/>
                <a:sym typeface="Montserrat"/>
              </a:rPr>
              <a:t>Tænk både ud fra et personligt og fælles perspektiv.</a:t>
            </a:r>
          </a:p>
          <a:p>
            <a:pPr algn="l">
              <a:lnSpc>
                <a:spcPts val="3150"/>
              </a:lnSpc>
            </a:pPr>
            <a:endParaRPr lang="en-US" sz="2100">
              <a:solidFill>
                <a:srgbClr val="003764"/>
              </a:solidFill>
              <a:latin typeface="Montserrat"/>
              <a:ea typeface="Montserrat"/>
              <a:cs typeface="Montserrat"/>
              <a:sym typeface="Montserrat"/>
            </a:endParaRPr>
          </a:p>
          <a:p>
            <a:pPr marL="453392" lvl="1" indent="-226696" algn="l">
              <a:lnSpc>
                <a:spcPts val="3150"/>
              </a:lnSpc>
              <a:buFont typeface="Arial"/>
              <a:buChar char="•"/>
            </a:pPr>
            <a:r>
              <a:rPr lang="en-US" sz="2100">
                <a:solidFill>
                  <a:srgbClr val="003764"/>
                </a:solidFill>
                <a:latin typeface="Montserrat"/>
                <a:ea typeface="Montserrat"/>
                <a:cs typeface="Montserrat"/>
                <a:sym typeface="Montserrat"/>
              </a:rPr>
              <a:t>Hvilke barrierer eller udfordringer kan stå i vejen for mere lønåbenhed på vores skole?</a:t>
            </a:r>
          </a:p>
          <a:p>
            <a:pPr marL="906783" lvl="2" indent="-302261" algn="l">
              <a:lnSpc>
                <a:spcPts val="3150"/>
              </a:lnSpc>
              <a:buFont typeface="Arial"/>
              <a:buChar char="⚬"/>
            </a:pPr>
            <a:r>
              <a:rPr lang="en-US" sz="2100">
                <a:solidFill>
                  <a:srgbClr val="003764"/>
                </a:solidFill>
                <a:latin typeface="Montserrat"/>
                <a:ea typeface="Montserrat"/>
                <a:cs typeface="Montserrat"/>
                <a:sym typeface="Montserrat"/>
              </a:rPr>
              <a:t>Og hvordan kunne vi eventuelt arbejde med at overvinde dem?</a:t>
            </a:r>
          </a:p>
          <a:p>
            <a:pPr algn="l">
              <a:lnSpc>
                <a:spcPts val="2999"/>
              </a:lnSpc>
            </a:pPr>
            <a:endParaRPr lang="en-US" sz="2100">
              <a:solidFill>
                <a:srgbClr val="00376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807553"/>
            <a:ext cx="5959967" cy="0"/>
          </a:xfrm>
          <a:prstGeom prst="line">
            <a:avLst/>
          </a:prstGeom>
          <a:ln w="28575" cap="flat">
            <a:solidFill>
              <a:srgbClr val="003764"/>
            </a:solidFill>
            <a:prstDash val="solid"/>
            <a:headEnd type="none" w="sm" len="sm"/>
            <a:tailEnd type="none" w="sm" len="sm"/>
          </a:ln>
        </p:spPr>
        <p:txBody>
          <a:bodyPr/>
          <a:lstStyle/>
          <a:p>
            <a:endParaRPr lang="da-DK"/>
          </a:p>
        </p:txBody>
      </p:sp>
      <p:sp>
        <p:nvSpPr>
          <p:cNvPr id="3" name="TextBox 3"/>
          <p:cNvSpPr txBox="1"/>
          <p:nvPr/>
        </p:nvSpPr>
        <p:spPr>
          <a:xfrm>
            <a:off x="1028700" y="2249141"/>
            <a:ext cx="6886675" cy="3310256"/>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a:ea typeface="Montserrat"/>
                <a:cs typeface="Montserrat"/>
                <a:sym typeface="Montserrat"/>
              </a:rPr>
              <a:t>Hvordan er lønnen sammensat?</a:t>
            </a:r>
          </a:p>
        </p:txBody>
      </p:sp>
      <p:sp>
        <p:nvSpPr>
          <p:cNvPr id="4" name="TextBox 4"/>
          <p:cNvSpPr txBox="1"/>
          <p:nvPr/>
        </p:nvSpPr>
        <p:spPr>
          <a:xfrm>
            <a:off x="1028700" y="6126641"/>
            <a:ext cx="6886675" cy="3652988"/>
          </a:xfrm>
          <a:prstGeom prst="rect">
            <a:avLst/>
          </a:prstGeom>
        </p:spPr>
        <p:txBody>
          <a:bodyPr lIns="0" tIns="0" rIns="0" bIns="0" rtlCol="0" anchor="t">
            <a:spAutoFit/>
          </a:bodyPr>
          <a:lstStyle/>
          <a:p>
            <a:pPr>
              <a:lnSpc>
                <a:spcPts val="3555"/>
              </a:lnSpc>
            </a:pPr>
            <a:r>
              <a:rPr lang="en-US" sz="2350" dirty="0" err="1">
                <a:solidFill>
                  <a:srgbClr val="003764"/>
                </a:solidFill>
                <a:latin typeface="Montserrat Light"/>
                <a:ea typeface="Montserrat Light"/>
                <a:cs typeface="Montserrat Light"/>
                <a:sym typeface="Montserrat Light"/>
              </a:rPr>
              <a:t>Lønnen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består</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af</a:t>
            </a:r>
            <a:r>
              <a:rPr lang="en-US" sz="2350" dirty="0">
                <a:solidFill>
                  <a:srgbClr val="003764"/>
                </a:solidFill>
                <a:latin typeface="Montserrat Light"/>
                <a:ea typeface="Montserrat Light"/>
                <a:cs typeface="Montserrat Light"/>
                <a:sym typeface="Montserrat Light"/>
              </a:rPr>
              <a:t> den </a:t>
            </a:r>
            <a:r>
              <a:rPr lang="en-US" sz="2350" dirty="0" err="1">
                <a:solidFill>
                  <a:srgbClr val="003764"/>
                </a:solidFill>
                <a:latin typeface="Montserrat Light"/>
                <a:ea typeface="Montserrat Light"/>
                <a:cs typeface="Montserrat Light"/>
                <a:sym typeface="Montserrat Light"/>
              </a:rPr>
              <a:t>centralt</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aftalte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løn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adjunkt</a:t>
            </a:r>
            <a:r>
              <a:rPr lang="en-US" sz="2350" dirty="0">
                <a:solidFill>
                  <a:srgbClr val="003764"/>
                </a:solidFill>
                <a:latin typeface="Montserrat Light"/>
                <a:ea typeface="Montserrat Light"/>
                <a:cs typeface="Montserrat Light"/>
                <a:sym typeface="Montserrat Light"/>
              </a:rPr>
              <a:t>-/</a:t>
            </a:r>
            <a:r>
              <a:rPr lang="en-US" sz="2350" dirty="0" err="1">
                <a:solidFill>
                  <a:srgbClr val="003764"/>
                </a:solidFill>
                <a:latin typeface="Montserrat Light"/>
                <a:ea typeface="Montserrat Light"/>
                <a:cs typeface="Montserrat Light"/>
                <a:sym typeface="Montserrat Light"/>
              </a:rPr>
              <a:t>lektortillæg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fagtillæg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og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lokale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tillæg</a:t>
            </a:r>
            <a:r>
              <a:rPr lang="en-US" sz="2350" dirty="0">
                <a:solidFill>
                  <a:srgbClr val="003764"/>
                </a:solidFill>
                <a:latin typeface="Montserrat Light"/>
                <a:ea typeface="Montserrat Light"/>
                <a:cs typeface="Montserrat Light"/>
                <a:sym typeface="Montserrat Light"/>
              </a:rPr>
              <a:t>. Den centrale </a:t>
            </a:r>
            <a:r>
              <a:rPr lang="en-US" sz="2350" dirty="0" err="1">
                <a:solidFill>
                  <a:srgbClr val="003764"/>
                </a:solidFill>
                <a:latin typeface="Montserrat Light"/>
                <a:ea typeface="Montserrat Light"/>
                <a:cs typeface="Montserrat Light"/>
                <a:sym typeface="Montserrat Light"/>
              </a:rPr>
              <a:t>løn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fastsættes</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i</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overenskomsten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mens</a:t>
            </a:r>
            <a:r>
              <a:rPr lang="en-US" sz="2350" dirty="0">
                <a:solidFill>
                  <a:srgbClr val="003764"/>
                </a:solidFill>
                <a:latin typeface="Montserrat Light"/>
                <a:ea typeface="Montserrat Light"/>
                <a:cs typeface="Montserrat Light"/>
                <a:sym typeface="Montserrat Light"/>
              </a:rPr>
              <a:t> de </a:t>
            </a:r>
            <a:r>
              <a:rPr lang="en-US" sz="2350" dirty="0" err="1">
                <a:solidFill>
                  <a:srgbClr val="003764"/>
                </a:solidFill>
                <a:latin typeface="Montserrat Light"/>
                <a:ea typeface="Montserrat Light"/>
                <a:cs typeface="Montserrat Light"/>
                <a:sym typeface="Montserrat Light"/>
              </a:rPr>
              <a:t>øvrige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tillæg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afhænger</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af</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lokale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forhandlinger</a:t>
            </a:r>
            <a:r>
              <a:rPr lang="en-US" sz="2350" dirty="0">
                <a:solidFill>
                  <a:srgbClr val="003764"/>
                </a:solidFill>
                <a:latin typeface="Montserrat Light"/>
                <a:ea typeface="Montserrat Light"/>
                <a:cs typeface="Montserrat Light"/>
                <a:sym typeface="Montserrat Light"/>
              </a:rPr>
              <a:t>.</a:t>
            </a:r>
          </a:p>
          <a:p>
            <a:pPr marL="0" lvl="0" indent="0" algn="l">
              <a:lnSpc>
                <a:spcPts val="3555"/>
              </a:lnSpc>
              <a:spcBef>
                <a:spcPct val="0"/>
              </a:spcBef>
            </a:pPr>
            <a:r>
              <a:rPr lang="en-US" sz="2350" dirty="0" err="1">
                <a:solidFill>
                  <a:srgbClr val="003764"/>
                </a:solidFill>
                <a:latin typeface="Montserrat Light"/>
                <a:ea typeface="Montserrat Light"/>
                <a:cs typeface="Montserrat Light"/>
                <a:sym typeface="Montserrat Light"/>
              </a:rPr>
              <a:t>Tilsammen</a:t>
            </a:r>
            <a:r>
              <a:rPr lang="en-US" sz="2350" dirty="0">
                <a:solidFill>
                  <a:srgbClr val="003764"/>
                </a:solidFill>
                <a:latin typeface="Montserrat Light"/>
                <a:ea typeface="Montserrat Light"/>
                <a:cs typeface="Montserrat Light"/>
                <a:sym typeface="Montserrat Light"/>
              </a:rPr>
              <a:t> former de din </a:t>
            </a:r>
            <a:r>
              <a:rPr lang="en-US" sz="2350" dirty="0" err="1">
                <a:solidFill>
                  <a:srgbClr val="003764"/>
                </a:solidFill>
                <a:latin typeface="Montserrat Light"/>
                <a:ea typeface="Montserrat Light"/>
                <a:cs typeface="Montserrat Light"/>
                <a:sym typeface="Montserrat Light"/>
              </a:rPr>
              <a:t>samlede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løn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som</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kan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være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meget</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forskellig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fra</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lærer</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til</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lærer</a:t>
            </a:r>
            <a:r>
              <a:rPr lang="en-US" sz="2350" dirty="0">
                <a:solidFill>
                  <a:srgbClr val="003764"/>
                </a:solidFill>
                <a:latin typeface="Montserrat Light"/>
                <a:ea typeface="Montserrat Light"/>
                <a:cs typeface="Montserrat Light"/>
                <a:sym typeface="Montserrat Light"/>
              </a:rPr>
              <a:t>.</a:t>
            </a:r>
            <a:endParaRPr lang="en-US" sz="2350" dirty="0">
              <a:solidFill>
                <a:srgbClr val="003764"/>
              </a:solidFill>
              <a:latin typeface="Montserrat Light"/>
              <a:ea typeface="Montserrat Light"/>
              <a:cs typeface="Montserrat Light"/>
            </a:endParaRPr>
          </a:p>
          <a:p>
            <a:pPr marL="0" lvl="0" indent="0" algn="l">
              <a:lnSpc>
                <a:spcPts val="3555"/>
              </a:lnSpc>
              <a:spcBef>
                <a:spcPct val="0"/>
              </a:spcBef>
            </a:pPr>
            <a:endParaRPr lang="en-US" sz="2370" dirty="0">
              <a:solidFill>
                <a:srgbClr val="003764"/>
              </a:solidFill>
              <a:latin typeface="Montserrat Light"/>
              <a:ea typeface="Montserrat Light"/>
              <a:cs typeface="Montserrat Light"/>
              <a:sym typeface="Montserrat Light"/>
            </a:endParaRPr>
          </a:p>
        </p:txBody>
      </p:sp>
      <p:sp>
        <p:nvSpPr>
          <p:cNvPr id="5" name="Freeform 5"/>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6" name="Picture 6"/>
          <p:cNvPicPr>
            <a:picLocks noChangeAspect="1"/>
          </p:cNvPicPr>
          <p:nvPr/>
        </p:nvPicPr>
        <p:blipFill>
          <a:blip r:embed="rId4"/>
          <a:stretch>
            <a:fillRect/>
          </a:stretch>
        </p:blipFill>
        <p:spPr>
          <a:xfrm>
            <a:off x="7603747" y="460834"/>
            <a:ext cx="11386309" cy="10009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3" name="AutoShape 3"/>
          <p:cNvSpPr/>
          <p:nvPr/>
        </p:nvSpPr>
        <p:spPr>
          <a:xfrm>
            <a:off x="1028700" y="4862359"/>
            <a:ext cx="4638533" cy="0"/>
          </a:xfrm>
          <a:prstGeom prst="line">
            <a:avLst/>
          </a:prstGeom>
          <a:ln w="28575" cap="flat">
            <a:solidFill>
              <a:srgbClr val="003764"/>
            </a:solidFill>
            <a:prstDash val="solid"/>
            <a:headEnd type="none" w="sm" len="sm"/>
            <a:tailEnd type="none" w="sm" len="sm"/>
          </a:ln>
        </p:spPr>
        <p:txBody>
          <a:bodyPr/>
          <a:lstStyle/>
          <a:p>
            <a:endParaRPr lang="da-DK"/>
          </a:p>
        </p:txBody>
      </p:sp>
      <p:graphicFrame>
        <p:nvGraphicFramePr>
          <p:cNvPr id="4" name="Table 4"/>
          <p:cNvGraphicFramePr>
            <a:graphicFrameLocks noGrp="1"/>
          </p:cNvGraphicFramePr>
          <p:nvPr/>
        </p:nvGraphicFramePr>
        <p:xfrm>
          <a:off x="6620178" y="2290136"/>
          <a:ext cx="10934350" cy="6585768"/>
        </p:xfrm>
        <a:graphic>
          <a:graphicData uri="http://schemas.openxmlformats.org/drawingml/2006/table">
            <a:tbl>
              <a:tblPr/>
              <a:tblGrid>
                <a:gridCol w="2186870">
                  <a:extLst>
                    <a:ext uri="{9D8B030D-6E8A-4147-A177-3AD203B41FA5}">
                      <a16:colId xmlns:a16="http://schemas.microsoft.com/office/drawing/2014/main" val="20000"/>
                    </a:ext>
                  </a:extLst>
                </a:gridCol>
                <a:gridCol w="2186870">
                  <a:extLst>
                    <a:ext uri="{9D8B030D-6E8A-4147-A177-3AD203B41FA5}">
                      <a16:colId xmlns:a16="http://schemas.microsoft.com/office/drawing/2014/main" val="20001"/>
                    </a:ext>
                  </a:extLst>
                </a:gridCol>
                <a:gridCol w="2186870">
                  <a:extLst>
                    <a:ext uri="{9D8B030D-6E8A-4147-A177-3AD203B41FA5}">
                      <a16:colId xmlns:a16="http://schemas.microsoft.com/office/drawing/2014/main" val="20002"/>
                    </a:ext>
                  </a:extLst>
                </a:gridCol>
                <a:gridCol w="2186870">
                  <a:extLst>
                    <a:ext uri="{9D8B030D-6E8A-4147-A177-3AD203B41FA5}">
                      <a16:colId xmlns:a16="http://schemas.microsoft.com/office/drawing/2014/main" val="20003"/>
                    </a:ext>
                  </a:extLst>
                </a:gridCol>
                <a:gridCol w="2186870">
                  <a:extLst>
                    <a:ext uri="{9D8B030D-6E8A-4147-A177-3AD203B41FA5}">
                      <a16:colId xmlns:a16="http://schemas.microsoft.com/office/drawing/2014/main" val="20004"/>
                    </a:ext>
                  </a:extLst>
                </a:gridCol>
              </a:tblGrid>
              <a:tr h="1680320">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Navn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Anc.</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Månedlig nettoløn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Afvigelse gns. på skole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Afvigelse samme anc.</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extLst>
                  <a:ext uri="{0D108BD9-81ED-4DB2-BD59-A6C34878D82A}">
                    <a16:rowId xmlns:a16="http://schemas.microsoft.com/office/drawing/2014/main" val="10000"/>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Øjvind</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31</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57.650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25,1%</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42C12D"/>
                    </a:solidFill>
                  </a:tcPr>
                </a:tc>
                <a:tc>
                  <a:txBody>
                    <a:bodyPr/>
                    <a:lstStyle/>
                    <a:p>
                      <a:pPr algn="ctr">
                        <a:lnSpc>
                          <a:spcPts val="2799"/>
                        </a:lnSpc>
                        <a:defRPr/>
                      </a:pPr>
                      <a:r>
                        <a:rPr lang="en-US" sz="1999">
                          <a:solidFill>
                            <a:srgbClr val="000000"/>
                          </a:solidFill>
                          <a:latin typeface="Montserrat"/>
                          <a:ea typeface="Montserrat"/>
                          <a:cs typeface="Montserrat"/>
                          <a:sym typeface="Montserrat"/>
                        </a:rPr>
                        <a:t>8,5%</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EB8A"/>
                    </a:solidFill>
                  </a:tcPr>
                </a:tc>
                <a:extLst>
                  <a:ext uri="{0D108BD9-81ED-4DB2-BD59-A6C34878D82A}">
                    <a16:rowId xmlns:a16="http://schemas.microsoft.com/office/drawing/2014/main" val="10001"/>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Rikke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17</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47.732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939"/>
                        </a:lnSpc>
                        <a:defRPr/>
                      </a:pPr>
                      <a:r>
                        <a:rPr lang="en-US" sz="2099">
                          <a:solidFill>
                            <a:srgbClr val="000000"/>
                          </a:solidFill>
                          <a:latin typeface="Montserrat"/>
                          <a:ea typeface="Montserrat"/>
                          <a:cs typeface="Montserrat"/>
                          <a:sym typeface="Montserrat"/>
                        </a:rPr>
                        <a:t>3,5%</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DEF5D6"/>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-4,8</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4E3"/>
                    </a:solidFill>
                  </a:tcPr>
                </a:tc>
                <a:extLst>
                  <a:ext uri="{0D108BD9-81ED-4DB2-BD59-A6C34878D82A}">
                    <a16:rowId xmlns:a16="http://schemas.microsoft.com/office/drawing/2014/main" val="10002"/>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Bolette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6</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43,166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939"/>
                        </a:lnSpc>
                        <a:defRPr/>
                      </a:pPr>
                      <a:r>
                        <a:rPr lang="en-US" sz="2099">
                          <a:solidFill>
                            <a:srgbClr val="000000"/>
                          </a:solidFill>
                          <a:latin typeface="Montserrat"/>
                          <a:ea typeface="Montserrat"/>
                          <a:cs typeface="Montserrat"/>
                          <a:sym typeface="Montserrat"/>
                        </a:rPr>
                        <a:t>-6,3%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1CF"/>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-4,8%</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4E3"/>
                    </a:solidFill>
                  </a:tcPr>
                </a:tc>
                <a:extLst>
                  <a:ext uri="{0D108BD9-81ED-4DB2-BD59-A6C34878D82A}">
                    <a16:rowId xmlns:a16="http://schemas.microsoft.com/office/drawing/2014/main" val="10003"/>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Absalon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36,761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-20,2%</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4949"/>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3,1%</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C4F1B4"/>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1028700" y="3461711"/>
            <a:ext cx="6936931" cy="1119506"/>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Åbenhed</a:t>
            </a:r>
          </a:p>
        </p:txBody>
      </p:sp>
      <p:sp>
        <p:nvSpPr>
          <p:cNvPr id="6" name="TextBox 6"/>
          <p:cNvSpPr txBox="1"/>
          <p:nvPr/>
        </p:nvSpPr>
        <p:spPr>
          <a:xfrm>
            <a:off x="1028700" y="5067300"/>
            <a:ext cx="5030873" cy="3567303"/>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GL går ind for lønåbenhed.</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Når vi har det fulde overblik, giver det de bedste forudsætninger for at få skabt en åben dialog, forhindre myter, og i fællesskab få lagt det pres på ledelsen som kræves, for at sikre mere i løn.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4002" y="3762728"/>
            <a:ext cx="6886675" cy="5572888"/>
            <a:chOff x="0" y="1542691"/>
            <a:chExt cx="9182233" cy="7430516"/>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1542691"/>
              <a:ext cx="9182233" cy="1487586"/>
            </a:xfrm>
            <a:prstGeom prst="rect">
              <a:avLst/>
            </a:prstGeom>
          </p:spPr>
          <p:txBody>
            <a:bodyPr lIns="0" tIns="0" rIns="0" bIns="0" rtlCol="0" anchor="t">
              <a:spAutoFit/>
            </a:bodyPr>
            <a:lstStyle/>
            <a:p>
              <a:pPr algn="l">
                <a:lnSpc>
                  <a:spcPts val="8690"/>
                </a:lnSpc>
              </a:pPr>
              <a:r>
                <a:rPr lang="en-US" sz="7900" err="1">
                  <a:solidFill>
                    <a:srgbClr val="003764"/>
                  </a:solidFill>
                  <a:latin typeface="Montserrat Light"/>
                  <a:sym typeface="Montserrat Light"/>
                </a:rPr>
                <a:t>Lønstatistik</a:t>
              </a:r>
              <a:endParaRPr lang="en-US" err="1"/>
            </a:p>
          </p:txBody>
        </p:sp>
        <p:sp>
          <p:nvSpPr>
            <p:cNvPr id="5" name="TextBox 5"/>
            <p:cNvSpPr txBox="1"/>
            <p:nvPr/>
          </p:nvSpPr>
          <p:spPr>
            <a:xfrm>
              <a:off x="0" y="4103412"/>
              <a:ext cx="9182233" cy="4869795"/>
            </a:xfrm>
            <a:prstGeom prst="rect">
              <a:avLst/>
            </a:prstGeom>
          </p:spPr>
          <p:txBody>
            <a:bodyPr lIns="0" tIns="0" rIns="0" bIns="0" rtlCol="0" anchor="t">
              <a:spAutoFit/>
            </a:bodyPr>
            <a:lstStyle/>
            <a:p>
              <a:pPr>
                <a:lnSpc>
                  <a:spcPts val="3555"/>
                </a:lnSpc>
              </a:pPr>
              <a:r>
                <a:rPr lang="da-DK" sz="2350" dirty="0">
                  <a:solidFill>
                    <a:srgbClr val="003764"/>
                  </a:solidFill>
                  <a:latin typeface="Montserrat Light"/>
                  <a:ea typeface="Montserrat Light"/>
                  <a:cs typeface="Montserrat Light"/>
                  <a:sym typeface="Montserrat Light"/>
                </a:rPr>
                <a:t>Lønudvikling afhænger af, hvor meget lokalløn der udmøntes</a:t>
              </a:r>
              <a:r>
                <a:rPr lang="en-US" sz="2350" dirty="0">
                  <a:solidFill>
                    <a:srgbClr val="003764"/>
                  </a:solidFill>
                  <a:latin typeface="Montserrat Light"/>
                  <a:ea typeface="Montserrat Light"/>
                  <a:cs typeface="Montserrat Light"/>
                  <a:sym typeface="Montserrat Light"/>
                </a:rPr>
                <a:t>.</a:t>
              </a:r>
            </a:p>
            <a:p>
              <a:pPr algn="l">
                <a:lnSpc>
                  <a:spcPts val="3555"/>
                </a:lnSpc>
              </a:pPr>
              <a:endParaRPr lang="en-US" sz="2370" dirty="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50" dirty="0" err="1">
                  <a:solidFill>
                    <a:srgbClr val="003764"/>
                  </a:solidFill>
                  <a:latin typeface="Montserrat Light"/>
                  <a:ea typeface="Montserrat Light"/>
                  <a:cs typeface="Montserrat Light"/>
                  <a:sym typeface="Montserrat Light"/>
                </a:rPr>
                <a:t>Lønforskel</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mellem</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skoleformer</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skyldes</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ikke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lærernes</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indsats</a:t>
              </a:r>
              <a:r>
                <a:rPr lang="en-US" sz="2350" dirty="0">
                  <a:solidFill>
                    <a:srgbClr val="003764"/>
                  </a:solidFill>
                  <a:latin typeface="Montserrat Light"/>
                  <a:ea typeface="Montserrat Light"/>
                  <a:cs typeface="Montserrat Light"/>
                  <a:sym typeface="Montserrat Light"/>
                </a:rPr>
                <a:t>, men </a:t>
              </a:r>
              <a:r>
                <a:rPr lang="en-US" sz="2350" dirty="0" err="1">
                  <a:solidFill>
                    <a:srgbClr val="003764"/>
                  </a:solidFill>
                  <a:latin typeface="Montserrat Light"/>
                  <a:ea typeface="Montserrat Light"/>
                  <a:cs typeface="Montserrat Light"/>
                  <a:sym typeface="Montserrat Light"/>
                </a:rPr>
                <a:t>hvordan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lokal</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løn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udmøntes</a:t>
              </a:r>
              <a:r>
                <a:rPr lang="en-US" sz="2350" dirty="0">
                  <a:solidFill>
                    <a:srgbClr val="003764"/>
                  </a:solidFill>
                  <a:latin typeface="Montserrat Light"/>
                  <a:ea typeface="Montserrat Light"/>
                  <a:cs typeface="Montserrat Light"/>
                  <a:sym typeface="Montserrat Light"/>
                </a:rPr>
                <a:t>. En </a:t>
              </a:r>
              <a:r>
                <a:rPr lang="en-US" sz="2350" dirty="0" err="1">
                  <a:solidFill>
                    <a:srgbClr val="003764"/>
                  </a:solidFill>
                  <a:latin typeface="Montserrat Light"/>
                  <a:ea typeface="Montserrat Light"/>
                  <a:cs typeface="Montserrat Light"/>
                  <a:sym typeface="Montserrat Light"/>
                </a:rPr>
                <a:t>vej</a:t>
              </a:r>
              <a:r>
                <a:rPr lang="en-US" sz="2350" dirty="0">
                  <a:solidFill>
                    <a:srgbClr val="003764"/>
                  </a:solidFill>
                  <a:latin typeface="Montserrat Light"/>
                  <a:ea typeface="Montserrat Light"/>
                  <a:cs typeface="Montserrat Light"/>
                  <a:sym typeface="Montserrat Light"/>
                </a:rPr>
                <a:t> mod </a:t>
              </a:r>
              <a:r>
                <a:rPr lang="en-US" sz="2350" dirty="0" err="1">
                  <a:solidFill>
                    <a:srgbClr val="003764"/>
                  </a:solidFill>
                  <a:latin typeface="Montserrat Light"/>
                  <a:ea typeface="Montserrat Light"/>
                  <a:cs typeface="Montserrat Light"/>
                  <a:sym typeface="Montserrat Light"/>
                </a:rPr>
                <a:t>en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større</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udmøntning</a:t>
              </a:r>
              <a:r>
                <a:rPr lang="en-US" sz="2350" dirty="0">
                  <a:solidFill>
                    <a:srgbClr val="003764"/>
                  </a:solidFill>
                  <a:latin typeface="Montserrat Light"/>
                  <a:ea typeface="Montserrat Light"/>
                  <a:cs typeface="Montserrat Light"/>
                  <a:sym typeface="Montserrat Light"/>
                </a:rPr>
                <a:t> er </a:t>
              </a:r>
              <a:r>
                <a:rPr lang="en-US" sz="2350" b="1" dirty="0" err="1">
                  <a:solidFill>
                    <a:srgbClr val="003764"/>
                  </a:solidFill>
                  <a:latin typeface="Montserrat Bold"/>
                  <a:ea typeface="Montserrat Bold"/>
                  <a:cs typeface="Montserrat Bold"/>
                  <a:sym typeface="Montserrat Bold"/>
                </a:rPr>
                <a:t>åbenhed</a:t>
              </a:r>
              <a:r>
                <a:rPr lang="en-US" sz="2350" dirty="0">
                  <a:solidFill>
                    <a:srgbClr val="003764"/>
                  </a:solidFill>
                  <a:latin typeface="Montserrat Light"/>
                  <a:ea typeface="Montserrat Light"/>
                  <a:cs typeface="Montserrat Light"/>
                  <a:sym typeface="Montserrat Light"/>
                </a:rPr>
                <a:t> </a:t>
              </a:r>
              <a:r>
                <a:rPr lang="en-US" sz="2350" b="1" dirty="0">
                  <a:solidFill>
                    <a:srgbClr val="003764"/>
                  </a:solidFill>
                  <a:latin typeface="Montserrat Bold"/>
                  <a:ea typeface="Montserrat Bold"/>
                  <a:cs typeface="Montserrat Bold"/>
                  <a:sym typeface="Montserrat Bold"/>
                </a:rPr>
                <a:t>om </a:t>
              </a:r>
              <a:r>
                <a:rPr lang="en-US" sz="2350" b="1" dirty="0" err="1">
                  <a:solidFill>
                    <a:srgbClr val="003764"/>
                  </a:solidFill>
                  <a:latin typeface="Montserrat Bold"/>
                  <a:ea typeface="Montserrat Bold"/>
                  <a:cs typeface="Montserrat Bold"/>
                  <a:sym typeface="Montserrat Bold"/>
                </a:rPr>
                <a:t>løn</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og</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fælles</a:t>
              </a:r>
              <a:r>
                <a:rPr lang="en-US" sz="2350" dirty="0">
                  <a:solidFill>
                    <a:srgbClr val="003764"/>
                  </a:solidFill>
                  <a:latin typeface="Montserrat Light"/>
                  <a:ea typeface="Montserrat Light"/>
                  <a:cs typeface="Montserrat Light"/>
                  <a:sym typeface="Montserrat Light"/>
                </a:rPr>
                <a:t> </a:t>
              </a:r>
              <a:r>
                <a:rPr lang="en-US" sz="2350" dirty="0" err="1">
                  <a:solidFill>
                    <a:srgbClr val="003764"/>
                  </a:solidFill>
                  <a:latin typeface="Montserrat Light"/>
                  <a:ea typeface="Montserrat Light"/>
                  <a:cs typeface="Montserrat Light"/>
                  <a:sym typeface="Montserrat Light"/>
                </a:rPr>
                <a:t>drøftelser</a:t>
              </a:r>
              <a:r>
                <a:rPr lang="en-US" sz="2350" dirty="0">
                  <a:solidFill>
                    <a:srgbClr val="003764"/>
                  </a:solidFill>
                  <a:latin typeface="Montserrat Light"/>
                  <a:ea typeface="Montserrat Light"/>
                  <a:cs typeface="Montserrat Light"/>
                  <a:sym typeface="Montserrat Light"/>
                </a:rPr>
                <a:t> om </a:t>
              </a:r>
              <a:r>
                <a:rPr lang="en-US" sz="2350" dirty="0" err="1">
                  <a:solidFill>
                    <a:srgbClr val="003764"/>
                  </a:solidFill>
                  <a:latin typeface="Montserrat Light"/>
                  <a:ea typeface="Montserrat Light"/>
                  <a:cs typeface="Montserrat Light"/>
                  <a:sym typeface="Montserrat Light"/>
                </a:rPr>
                <a:t>kriterier</a:t>
              </a:r>
              <a:r>
                <a:rPr lang="en-US" sz="2350" dirty="0">
                  <a:solidFill>
                    <a:srgbClr val="003764"/>
                  </a:solidFill>
                  <a:latin typeface="Montserrat Light"/>
                  <a:ea typeface="Montserrat Light"/>
                  <a:cs typeface="Montserrat Light"/>
                  <a:sym typeface="Montserrat Light"/>
                </a:rPr>
                <a:t>.</a:t>
              </a:r>
              <a:endParaRPr lang="en-US" sz="2350" dirty="0">
                <a:solidFill>
                  <a:srgbClr val="003764"/>
                </a:solidFill>
                <a:latin typeface="Montserrat Light"/>
                <a:ea typeface="Montserrat Light"/>
                <a:cs typeface="Montserrat Light"/>
              </a:endParaRP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7" name="Picture 7"/>
          <p:cNvPicPr>
            <a:picLocks noChangeAspect="1"/>
          </p:cNvPicPr>
          <p:nvPr/>
        </p:nvPicPr>
        <p:blipFill>
          <a:blip r:embed="rId4"/>
          <a:stretch>
            <a:fillRect/>
          </a:stretch>
        </p:blipFill>
        <p:spPr>
          <a:xfrm>
            <a:off x="7850677" y="-51329"/>
            <a:ext cx="10577496" cy="10919824"/>
          </a:xfrm>
          <a:prstGeom prst="rect">
            <a:avLst/>
          </a:prstGeom>
        </p:spPr>
      </p:pic>
      <p:sp>
        <p:nvSpPr>
          <p:cNvPr id="8" name="TextBox 8"/>
          <p:cNvSpPr txBox="1"/>
          <p:nvPr/>
        </p:nvSpPr>
        <p:spPr>
          <a:xfrm>
            <a:off x="11103330" y="6873714"/>
            <a:ext cx="1241070" cy="356235"/>
          </a:xfrm>
          <a:prstGeom prst="rect">
            <a:avLst/>
          </a:prstGeom>
        </p:spPr>
        <p:txBody>
          <a:bodyPr wrap="square"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Absalon</a:t>
            </a:r>
          </a:p>
        </p:txBody>
      </p:sp>
      <p:sp>
        <p:nvSpPr>
          <p:cNvPr id="9" name="TextBox 9"/>
          <p:cNvSpPr txBox="1"/>
          <p:nvPr/>
        </p:nvSpPr>
        <p:spPr>
          <a:xfrm>
            <a:off x="15677270" y="2723929"/>
            <a:ext cx="923181" cy="356235"/>
          </a:xfrm>
          <a:prstGeom prst="rect">
            <a:avLst/>
          </a:prstGeom>
        </p:spPr>
        <p:txBody>
          <a:bodyPr lIns="0" tIns="0" rIns="0" bIns="0" rtlCol="0" anchor="t">
            <a:spAutoFit/>
          </a:bodyPr>
          <a:lstStyle/>
          <a:p>
            <a:pPr algn="ctr">
              <a:lnSpc>
                <a:spcPts val="2940"/>
              </a:lnSpc>
            </a:pPr>
            <a:r>
              <a:rPr lang="en-US" sz="2100" b="1" dirty="0">
                <a:solidFill>
                  <a:srgbClr val="003764"/>
                </a:solidFill>
                <a:latin typeface="Montserrat Semi-Bold"/>
                <a:ea typeface="Montserrat Semi-Bold"/>
                <a:cs typeface="Montserrat Semi-Bold"/>
                <a:sym typeface="Montserrat Semi-Bold"/>
              </a:rPr>
              <a:t>Øjvind</a:t>
            </a:r>
          </a:p>
        </p:txBody>
      </p:sp>
      <p:sp>
        <p:nvSpPr>
          <p:cNvPr id="10" name="TextBox 10"/>
          <p:cNvSpPr txBox="1"/>
          <p:nvPr/>
        </p:nvSpPr>
        <p:spPr>
          <a:xfrm>
            <a:off x="13509531" y="4787265"/>
            <a:ext cx="816069" cy="356235"/>
          </a:xfrm>
          <a:prstGeom prst="rect">
            <a:avLst/>
          </a:prstGeom>
        </p:spPr>
        <p:txBody>
          <a:bodyPr wrap="square"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Rikke</a:t>
            </a:r>
          </a:p>
        </p:txBody>
      </p:sp>
      <p:sp>
        <p:nvSpPr>
          <p:cNvPr id="11" name="TextBox 11"/>
          <p:cNvSpPr txBox="1"/>
          <p:nvPr/>
        </p:nvSpPr>
        <p:spPr>
          <a:xfrm>
            <a:off x="11716253" y="5972064"/>
            <a:ext cx="1113830" cy="356235"/>
          </a:xfrm>
          <a:prstGeom prst="rect">
            <a:avLst/>
          </a:prstGeom>
        </p:spPr>
        <p:txBody>
          <a:bodyPr wrap="square"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Bolette</a:t>
            </a:r>
          </a:p>
        </p:txBody>
      </p:sp>
      <p:sp>
        <p:nvSpPr>
          <p:cNvPr id="12" name="TextBox 9">
            <a:extLst>
              <a:ext uri="{FF2B5EF4-FFF2-40B4-BE49-F238E27FC236}">
                <a16:creationId xmlns:a16="http://schemas.microsoft.com/office/drawing/2014/main" id="{F66602C6-7DD4-E08C-E659-E79EF29D78A4}"/>
              </a:ext>
            </a:extLst>
          </p:cNvPr>
          <p:cNvSpPr txBox="1"/>
          <p:nvPr/>
        </p:nvSpPr>
        <p:spPr>
          <a:xfrm>
            <a:off x="16676388" y="5052348"/>
            <a:ext cx="1379383" cy="345479"/>
          </a:xfrm>
          <a:prstGeom prst="rect">
            <a:avLst/>
          </a:prstGeom>
        </p:spPr>
        <p:txBody>
          <a:bodyPr wrap="square" lIns="0" tIns="0" rIns="0" bIns="0" rtlCol="0" anchor="t">
            <a:spAutoFit/>
          </a:bodyPr>
          <a:lstStyle/>
          <a:p>
            <a:pPr algn="ctr">
              <a:lnSpc>
                <a:spcPts val="2940"/>
              </a:lnSpc>
            </a:pPr>
            <a:r>
              <a:rPr lang="en-US" sz="2100" b="1" dirty="0">
                <a:solidFill>
                  <a:srgbClr val="003764"/>
                </a:solidFill>
                <a:latin typeface="Montserrat Semi-Bold"/>
                <a:ea typeface="Montserrat Semi-Bold"/>
                <a:cs typeface="Montserrat Semi-Bold"/>
                <a:sym typeface="Montserrat Semi-Bold"/>
              </a:rPr>
              <a:t>HHX/HTX</a:t>
            </a:r>
          </a:p>
        </p:txBody>
      </p:sp>
      <p:sp>
        <p:nvSpPr>
          <p:cNvPr id="13" name="TextBox 9">
            <a:extLst>
              <a:ext uri="{FF2B5EF4-FFF2-40B4-BE49-F238E27FC236}">
                <a16:creationId xmlns:a16="http://schemas.microsoft.com/office/drawing/2014/main" id="{081D1B20-849C-E865-7FEA-145EF0E5C895}"/>
              </a:ext>
            </a:extLst>
          </p:cNvPr>
          <p:cNvSpPr txBox="1"/>
          <p:nvPr/>
        </p:nvSpPr>
        <p:spPr>
          <a:xfrm>
            <a:off x="16600452" y="3964338"/>
            <a:ext cx="999118" cy="345479"/>
          </a:xfrm>
          <a:prstGeom prst="rect">
            <a:avLst/>
          </a:prstGeom>
        </p:spPr>
        <p:txBody>
          <a:bodyPr wrap="square" lIns="0" tIns="0" rIns="0" bIns="0" rtlCol="0" anchor="t">
            <a:spAutoFit/>
          </a:bodyPr>
          <a:lstStyle/>
          <a:p>
            <a:pPr algn="ctr">
              <a:lnSpc>
                <a:spcPts val="2940"/>
              </a:lnSpc>
            </a:pPr>
            <a:r>
              <a:rPr lang="en-US" sz="2100" b="1" dirty="0">
                <a:solidFill>
                  <a:srgbClr val="003764"/>
                </a:solidFill>
                <a:latin typeface="Montserrat Semi-Bold"/>
                <a:ea typeface="Montserrat Semi-Bold"/>
                <a:cs typeface="Montserrat Semi-Bold"/>
                <a:sym typeface="Montserrat Semi-Bold"/>
              </a:rPr>
              <a:t>STX/HF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16016"/>
            <a:ext cx="6886675" cy="4635087"/>
            <a:chOff x="0" y="0"/>
            <a:chExt cx="9182233" cy="61801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Prikskemaet</a:t>
              </a:r>
            </a:p>
          </p:txBody>
        </p:sp>
        <p:sp>
          <p:nvSpPr>
            <p:cNvPr id="5" name="TextBox 5"/>
            <p:cNvSpPr txBox="1"/>
            <p:nvPr/>
          </p:nvSpPr>
          <p:spPr>
            <a:xfrm>
              <a:off x="0" y="2642911"/>
              <a:ext cx="9182233" cy="35372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Skemaet viser, at lokale tillæg oftest gives til lærere, som har nået loftet for den centralt aftalte lønudvikling. Det giver mening – for uden lokale midler går lønudviklingen i stå. Stregen viser et gennemsnit for skolen på ca. </a:t>
              </a:r>
              <a:r>
                <a:rPr lang="en-US" sz="2370" b="1">
                  <a:solidFill>
                    <a:srgbClr val="003764"/>
                  </a:solidFill>
                  <a:latin typeface="Montserrat Bold"/>
                  <a:ea typeface="Montserrat Bold"/>
                  <a:cs typeface="Montserrat Bold"/>
                  <a:sym typeface="Montserrat Bold"/>
                </a:rPr>
                <a:t>53.500 kr.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7" name="Picture 7"/>
          <p:cNvPicPr>
            <a:picLocks noChangeAspect="1"/>
          </p:cNvPicPr>
          <p:nvPr/>
        </p:nvPicPr>
        <p:blipFill>
          <a:blip r:embed="rId4"/>
          <a:stretch>
            <a:fillRect/>
          </a:stretch>
        </p:blipFill>
        <p:spPr>
          <a:xfrm>
            <a:off x="7160747" y="-630465"/>
            <a:ext cx="11850816" cy="11547929"/>
          </a:xfrm>
          <a:prstGeom prst="rect">
            <a:avLst/>
          </a:prstGeom>
        </p:spPr>
      </p:pic>
      <p:sp>
        <p:nvSpPr>
          <p:cNvPr id="8" name="AutoShape 8"/>
          <p:cNvSpPr/>
          <p:nvPr/>
        </p:nvSpPr>
        <p:spPr>
          <a:xfrm>
            <a:off x="10055078" y="6646766"/>
            <a:ext cx="7593081" cy="0"/>
          </a:xfrm>
          <a:prstGeom prst="line">
            <a:avLst/>
          </a:prstGeom>
          <a:ln w="38100" cap="flat">
            <a:solidFill>
              <a:srgbClr val="003764"/>
            </a:solidFill>
            <a:prstDash val="solid"/>
            <a:headEnd type="none" w="sm" len="sm"/>
            <a:tailEnd type="none" w="sm" len="sm"/>
          </a:ln>
        </p:spPr>
        <p:txBody>
          <a:bodyPr/>
          <a:lstStyle/>
          <a:p>
            <a:endParaRPr lang="da-DK"/>
          </a:p>
        </p:txBody>
      </p:sp>
      <p:sp>
        <p:nvSpPr>
          <p:cNvPr id="9" name="TextBox 9"/>
          <p:cNvSpPr txBox="1"/>
          <p:nvPr/>
        </p:nvSpPr>
        <p:spPr>
          <a:xfrm>
            <a:off x="16780533" y="3887441"/>
            <a:ext cx="714871" cy="264160"/>
          </a:xfrm>
          <a:prstGeom prst="rect">
            <a:avLst/>
          </a:prstGeom>
        </p:spPr>
        <p:txBody>
          <a:bodyPr lIns="0" tIns="0" rIns="0" bIns="0" rtlCol="0" anchor="t">
            <a:spAutoFit/>
          </a:bodyPr>
          <a:lstStyle/>
          <a:p>
            <a:pPr algn="ctr">
              <a:lnSpc>
                <a:spcPts val="2239"/>
              </a:lnSpc>
            </a:pPr>
            <a:r>
              <a:rPr lang="en-US" sz="1599" b="1">
                <a:solidFill>
                  <a:srgbClr val="003764"/>
                </a:solidFill>
                <a:latin typeface="Montserrat Bold"/>
                <a:ea typeface="Montserrat Bold"/>
                <a:cs typeface="Montserrat Bold"/>
                <a:sym typeface="Montserrat Bold"/>
              </a:rPr>
              <a:t>Øjvind</a:t>
            </a:r>
          </a:p>
        </p:txBody>
      </p:sp>
      <p:sp>
        <p:nvSpPr>
          <p:cNvPr id="10" name="TextBox 10"/>
          <p:cNvSpPr txBox="1"/>
          <p:nvPr/>
        </p:nvSpPr>
        <p:spPr>
          <a:xfrm>
            <a:off x="13998886" y="6087191"/>
            <a:ext cx="707714" cy="262251"/>
          </a:xfrm>
          <a:prstGeom prst="rect">
            <a:avLst/>
          </a:prstGeom>
        </p:spPr>
        <p:txBody>
          <a:bodyPr wrap="square" lIns="0" tIns="0" rIns="0" bIns="0" rtlCol="0" anchor="t">
            <a:spAutoFit/>
          </a:bodyPr>
          <a:lstStyle/>
          <a:p>
            <a:pPr algn="ctr">
              <a:lnSpc>
                <a:spcPts val="2239"/>
              </a:lnSpc>
            </a:pPr>
            <a:r>
              <a:rPr lang="en-US" sz="1599" b="1">
                <a:solidFill>
                  <a:srgbClr val="003764"/>
                </a:solidFill>
                <a:latin typeface="Montserrat Bold"/>
                <a:ea typeface="Montserrat Bold"/>
                <a:cs typeface="Montserrat Bold"/>
                <a:sym typeface="Montserrat Bold"/>
              </a:rPr>
              <a:t>Rikke</a:t>
            </a:r>
          </a:p>
        </p:txBody>
      </p:sp>
      <p:sp>
        <p:nvSpPr>
          <p:cNvPr id="11" name="TextBox 11"/>
          <p:cNvSpPr txBox="1"/>
          <p:nvPr/>
        </p:nvSpPr>
        <p:spPr>
          <a:xfrm>
            <a:off x="11573746" y="8484559"/>
            <a:ext cx="863600" cy="262251"/>
          </a:xfrm>
          <a:prstGeom prst="rect">
            <a:avLst/>
          </a:prstGeom>
        </p:spPr>
        <p:txBody>
          <a:bodyPr wrap="square" lIns="0" tIns="0" rIns="0" bIns="0" rtlCol="0" anchor="t">
            <a:spAutoFit/>
          </a:bodyPr>
          <a:lstStyle/>
          <a:p>
            <a:pPr algn="ctr">
              <a:lnSpc>
                <a:spcPts val="2239"/>
              </a:lnSpc>
            </a:pPr>
            <a:r>
              <a:rPr lang="en-US" sz="1599" b="1">
                <a:solidFill>
                  <a:srgbClr val="003764"/>
                </a:solidFill>
                <a:latin typeface="Montserrat Bold"/>
                <a:ea typeface="Montserrat Bold"/>
                <a:cs typeface="Montserrat Bold"/>
                <a:sym typeface="Montserrat Bold"/>
              </a:rPr>
              <a:t>Bolette</a:t>
            </a:r>
          </a:p>
        </p:txBody>
      </p:sp>
      <p:sp>
        <p:nvSpPr>
          <p:cNvPr id="12" name="TextBox 12"/>
          <p:cNvSpPr txBox="1"/>
          <p:nvPr/>
        </p:nvSpPr>
        <p:spPr>
          <a:xfrm>
            <a:off x="10055078" y="8366767"/>
            <a:ext cx="863600" cy="264160"/>
          </a:xfrm>
          <a:prstGeom prst="rect">
            <a:avLst/>
          </a:prstGeom>
        </p:spPr>
        <p:txBody>
          <a:bodyPr lIns="0" tIns="0" rIns="0" bIns="0" rtlCol="0" anchor="t">
            <a:spAutoFit/>
          </a:bodyPr>
          <a:lstStyle/>
          <a:p>
            <a:pPr algn="ctr">
              <a:lnSpc>
                <a:spcPts val="2239"/>
              </a:lnSpc>
            </a:pPr>
            <a:r>
              <a:rPr lang="en-US" sz="1599" b="1">
                <a:solidFill>
                  <a:srgbClr val="003764"/>
                </a:solidFill>
                <a:latin typeface="Montserrat Bold"/>
                <a:ea typeface="Montserrat Bold"/>
                <a:cs typeface="Montserrat Bold"/>
                <a:sym typeface="Montserrat Bold"/>
              </a:rPr>
              <a:t>Absalon</a:t>
            </a:r>
          </a:p>
        </p:txBody>
      </p:sp>
      <p:sp>
        <p:nvSpPr>
          <p:cNvPr id="13" name="AutoShape 13"/>
          <p:cNvSpPr/>
          <p:nvPr/>
        </p:nvSpPr>
        <p:spPr>
          <a:xfrm>
            <a:off x="10301549" y="8635780"/>
            <a:ext cx="103085" cy="178548"/>
          </a:xfrm>
          <a:prstGeom prst="line">
            <a:avLst/>
          </a:prstGeom>
          <a:ln w="19050" cap="flat">
            <a:solidFill>
              <a:srgbClr val="003764"/>
            </a:solidFill>
            <a:prstDash val="solid"/>
            <a:headEnd type="none" w="sm" len="sm"/>
            <a:tailEnd type="none" w="sm" len="sm"/>
          </a:ln>
        </p:spPr>
        <p:txBody>
          <a:bodyPr/>
          <a:lstStyle/>
          <a:p>
            <a:endParaRPr lang="da-DK"/>
          </a:p>
        </p:txBody>
      </p:sp>
      <p:sp>
        <p:nvSpPr>
          <p:cNvPr id="14" name="AutoShape 14"/>
          <p:cNvSpPr/>
          <p:nvPr/>
        </p:nvSpPr>
        <p:spPr>
          <a:xfrm flipV="1">
            <a:off x="11406805" y="8749932"/>
            <a:ext cx="160991" cy="128793"/>
          </a:xfrm>
          <a:prstGeom prst="line">
            <a:avLst/>
          </a:prstGeom>
          <a:ln w="19050" cap="flat">
            <a:solidFill>
              <a:srgbClr val="003764"/>
            </a:solidFill>
            <a:prstDash val="solid"/>
            <a:headEnd type="none" w="sm" len="sm"/>
            <a:tailEnd type="none" w="sm" len="sm"/>
          </a:ln>
        </p:spPr>
        <p:txBody>
          <a:bodyPr/>
          <a:lstStyle/>
          <a:p>
            <a:endParaRPr lang="da-DK"/>
          </a:p>
        </p:txBody>
      </p:sp>
      <p:sp>
        <p:nvSpPr>
          <p:cNvPr id="15" name="AutoShape 15"/>
          <p:cNvSpPr/>
          <p:nvPr/>
        </p:nvSpPr>
        <p:spPr>
          <a:xfrm flipV="1">
            <a:off x="13797016" y="6336261"/>
            <a:ext cx="155903" cy="134908"/>
          </a:xfrm>
          <a:prstGeom prst="line">
            <a:avLst/>
          </a:prstGeom>
          <a:ln w="19050" cap="flat">
            <a:solidFill>
              <a:srgbClr val="003764"/>
            </a:solidFill>
            <a:prstDash val="solid"/>
            <a:headEnd type="none" w="sm" len="sm"/>
            <a:tailEnd type="none" w="sm" len="sm"/>
          </a:ln>
        </p:spPr>
        <p:txBody>
          <a:bodyPr/>
          <a:lstStyle/>
          <a:p>
            <a:endParaRPr lang="da-DK"/>
          </a:p>
        </p:txBody>
      </p:sp>
      <p:sp>
        <p:nvSpPr>
          <p:cNvPr id="16" name="AutoShape 16"/>
          <p:cNvSpPr/>
          <p:nvPr/>
        </p:nvSpPr>
        <p:spPr>
          <a:xfrm>
            <a:off x="16605872" y="3836668"/>
            <a:ext cx="131612" cy="158695"/>
          </a:xfrm>
          <a:prstGeom prst="line">
            <a:avLst/>
          </a:prstGeom>
          <a:ln w="19050" cap="flat">
            <a:solidFill>
              <a:srgbClr val="003764"/>
            </a:solidFill>
            <a:prstDash val="solid"/>
            <a:headEnd type="none" w="sm" len="sm"/>
            <a:tailEnd type="none" w="sm" len="sm"/>
          </a:ln>
        </p:spPr>
        <p:txBody>
          <a:bodyPr/>
          <a:lstStyle/>
          <a:p>
            <a:endParaRPr lang="da-D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16e1c1-afa1-4a3c-84d3-7c7457230527" xsi:nil="true"/>
    <lcf76f155ced4ddcb4097134ff3c332f xmlns="066125bf-39b6-445c-877b-20e640978f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D11527ECDDC544BFA77A41EF9AD888" ma:contentTypeVersion="12" ma:contentTypeDescription="Create a new document." ma:contentTypeScope="" ma:versionID="ab9fda27a714e28d1e3d83e7ee87bcc4">
  <xsd:schema xmlns:xsd="http://www.w3.org/2001/XMLSchema" xmlns:xs="http://www.w3.org/2001/XMLSchema" xmlns:p="http://schemas.microsoft.com/office/2006/metadata/properties" xmlns:ns2="066125bf-39b6-445c-877b-20e640978fdb" xmlns:ns3="d816e1c1-afa1-4a3c-84d3-7c7457230527" targetNamespace="http://schemas.microsoft.com/office/2006/metadata/properties" ma:root="true" ma:fieldsID="3bc5b3353eca7c5ebf1e98c825fd49d7" ns2:_="" ns3:_="">
    <xsd:import namespace="066125bf-39b6-445c-877b-20e640978fdb"/>
    <xsd:import namespace="d816e1c1-afa1-4a3c-84d3-7c74572305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25bf-39b6-445c-877b-20e640978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2841ec-b5b4-44d8-a5c8-829e1141cd7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6e1c1-afa1-4a3c-84d3-7c745723052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941fe2-3ab0-4084-85d0-f7c62e3f0943}" ma:internalName="TaxCatchAll" ma:showField="CatchAllData" ma:web="d816e1c1-afa1-4a3c-84d3-7c7457230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874B7-F8B5-4A03-BAD1-29145F9129FA}">
  <ds:schemaRefs>
    <ds:schemaRef ds:uri="http://schemas.microsoft.com/sharepoint/v3/contenttype/forms"/>
  </ds:schemaRefs>
</ds:datastoreItem>
</file>

<file path=customXml/itemProps2.xml><?xml version="1.0" encoding="utf-8"?>
<ds:datastoreItem xmlns:ds="http://schemas.openxmlformats.org/officeDocument/2006/customXml" ds:itemID="{723F1169-BE1B-4320-9782-A312B083353C}">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 ds:uri="http://schemas.microsoft.com/office/2006/metadata/properties"/>
    <ds:schemaRef ds:uri="d816e1c1-afa1-4a3c-84d3-7c7457230527"/>
    <ds:schemaRef ds:uri="066125bf-39b6-445c-877b-20e640978fdb"/>
    <ds:schemaRef ds:uri="http://purl.org/dc/dcmitype/"/>
  </ds:schemaRefs>
</ds:datastoreItem>
</file>

<file path=customXml/itemProps3.xml><?xml version="1.0" encoding="utf-8"?>
<ds:datastoreItem xmlns:ds="http://schemas.openxmlformats.org/officeDocument/2006/customXml" ds:itemID="{129C21E3-F03B-414C-94C4-0160055CB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125bf-39b6-445c-877b-20e640978fdb"/>
    <ds:schemaRef ds:uri="d816e1c1-afa1-4a3c-84d3-7c7457230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2063</TotalTime>
  <Words>4726</Words>
  <Application>Microsoft Office PowerPoint</Application>
  <PresentationFormat>Brugerdefineret</PresentationFormat>
  <Paragraphs>281</Paragraphs>
  <Slides>15</Slides>
  <Notes>14</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15</vt:i4>
      </vt:variant>
    </vt:vector>
  </HeadingPairs>
  <TitlesOfParts>
    <vt:vector size="27" baseType="lpstr">
      <vt:lpstr>Montserrat</vt:lpstr>
      <vt:lpstr>Montserrat Semi-Bold</vt:lpstr>
      <vt:lpstr>Montserrat Bold</vt:lpstr>
      <vt:lpstr>Montserrat Italics</vt:lpstr>
      <vt:lpstr>Calibri</vt:lpstr>
      <vt:lpstr>Aptos</vt:lpstr>
      <vt:lpstr>Montserrat Extra-Light</vt:lpstr>
      <vt:lpstr>Montserrat Light Italics</vt:lpstr>
      <vt:lpstr>Montserrat Medium</vt:lpstr>
      <vt:lpstr>Montserrat Light</vt:lpstr>
      <vt:lpstr>Arial</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LØN STX/HF</dc:title>
  <cp:lastModifiedBy>Lotte Hornholt</cp:lastModifiedBy>
  <cp:revision>1</cp:revision>
  <dcterms:created xsi:type="dcterms:W3CDTF">2006-08-16T00:00:00Z</dcterms:created>
  <dcterms:modified xsi:type="dcterms:W3CDTF">2025-11-20T12:41:09Z</dcterms:modified>
  <dc:identifier>DAGz4PJg3k8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0x01010085D11527ECDDC544BFA77A41EF9AD888</vt:lpwstr>
  </property>
  <property fmtid="{D5CDD505-2E9C-101B-9397-08002B2CF9AE}" pid="3" name="MediaServiceImageTags">
    <vt:lpwstr/>
  </property>
</Properties>
</file>