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77" r:id="rId5"/>
    <p:sldId id="257" r:id="rId6"/>
    <p:sldId id="258" r:id="rId7"/>
    <p:sldId id="259" r:id="rId8"/>
    <p:sldId id="273" r:id="rId9"/>
    <p:sldId id="274" r:id="rId10"/>
    <p:sldId id="275" r:id="rId11"/>
    <p:sldId id="269" r:id="rId12"/>
    <p:sldId id="263" r:id="rId13"/>
    <p:sldId id="270" r:id="rId14"/>
    <p:sldId id="265" r:id="rId15"/>
    <p:sldId id="266" r:id="rId16"/>
    <p:sldId id="276" r:id="rId17"/>
    <p:sldId id="260" r:id="rId18"/>
    <p:sldId id="261" r:id="rId19"/>
  </p:sldIdLst>
  <p:sldSz cx="18288000" cy="10287000"/>
  <p:notesSz cx="6858000" cy="9144000"/>
  <p:embeddedFontLst>
    <p:embeddedFont>
      <p:font typeface="Montserrat" panose="00000500000000000000" pitchFamily="2" charset="0"/>
      <p:regular r:id="rId21"/>
      <p:bold r:id="rId22"/>
      <p:italic r:id="rId23"/>
      <p:boldItalic r:id="rId24"/>
    </p:embeddedFont>
    <p:embeddedFont>
      <p:font typeface="Montserrat Bold" panose="00000800000000000000" charset="0"/>
      <p:regular r:id="rId25"/>
      <p:bold r:id="rId26"/>
    </p:embeddedFont>
    <p:embeddedFont>
      <p:font typeface="Montserrat Extra-Light" panose="020B0604020202020204" charset="0"/>
      <p:regular r:id="rId27"/>
    </p:embeddedFont>
    <p:embeddedFont>
      <p:font typeface="Montserrat Italics" panose="020B0604020202020204" charset="0"/>
      <p:regular r:id="rId28"/>
    </p:embeddedFont>
    <p:embeddedFont>
      <p:font typeface="Montserrat Light" panose="00000400000000000000" pitchFamily="2" charset="0"/>
      <p:regular r:id="rId29"/>
      <p:italic r:id="rId30"/>
    </p:embeddedFont>
    <p:embeddedFont>
      <p:font typeface="Montserrat Light Italics" panose="020B0604020202020204" charset="0"/>
      <p:regular r:id="rId31"/>
    </p:embeddedFont>
    <p:embeddedFont>
      <p:font typeface="Montserrat Medium" panose="00000600000000000000" pitchFamily="2" charset="0"/>
      <p:regular r:id="rId32"/>
      <p:italic r:id="rId33"/>
    </p:embeddedFont>
    <p:embeddedFont>
      <p:font typeface="Montserrat Semi-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C94644-4695-FA46-7B73-907DB1942090}" name="Lotte Hornholt" initials="LH" userId="S::lh@GL.ORG::971f0ce6-62ae-46da-a19a-5e97546732db" providerId="AD"/>
  <p188:author id="{AB50BA53-CD2F-9C34-613F-1699B97939EC}" name="Mikkel Kruse" initials="MK" userId="S::mk@gl.org::5995622e-f29d-459b-9126-3be89facfa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70" autoAdjust="0"/>
  </p:normalViewPr>
  <p:slideViewPr>
    <p:cSldViewPr snapToGrid="0">
      <p:cViewPr varScale="1">
        <p:scale>
          <a:sx n="29" d="100"/>
          <a:sy n="29" d="100"/>
        </p:scale>
        <p:origin x="1540" y="32"/>
      </p:cViewPr>
      <p:guideLst>
        <p:guide orient="horz" pos="2160"/>
        <p:guide pos="2880"/>
      </p:guideLst>
    </p:cSldViewPr>
  </p:slideViewPr>
  <p:notesTextViewPr>
    <p:cViewPr>
      <p:scale>
        <a:sx n="3" d="2"/>
        <a:sy n="3" d="2"/>
      </p:scale>
      <p:origin x="0" y="-54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microsoft.com/office/2016/11/relationships/changesInfo" Target="changesInfos/changesInfo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e Uth Svendsen" userId="1c57d7d9-81a8-4d1f-b710-c4502ef453b8" providerId="ADAL" clId="{92B3E2EA-6718-41A3-AC74-3F07E19F4D3B}"/>
    <pc:docChg chg="undo custSel modSld">
      <pc:chgData name="Simone Uth Svendsen" userId="1c57d7d9-81a8-4d1f-b710-c4502ef453b8" providerId="ADAL" clId="{92B3E2EA-6718-41A3-AC74-3F07E19F4D3B}" dt="2025-09-29T12:41:59.388" v="26"/>
      <pc:docMkLst>
        <pc:docMk/>
      </pc:docMkLst>
      <pc:sldChg chg="addSp delSp modSp mod addAnim delAnim modAnim">
        <pc:chgData name="Simone Uth Svendsen" userId="1c57d7d9-81a8-4d1f-b710-c4502ef453b8" providerId="ADAL" clId="{92B3E2EA-6718-41A3-AC74-3F07E19F4D3B}" dt="2025-09-29T12:41:59.388" v="26"/>
        <pc:sldMkLst>
          <pc:docMk/>
          <pc:sldMk cId="0" sldId="259"/>
        </pc:sldMkLst>
        <pc:spChg chg="add mod">
          <ac:chgData name="Simone Uth Svendsen" userId="1c57d7d9-81a8-4d1f-b710-c4502ef453b8" providerId="ADAL" clId="{92B3E2EA-6718-41A3-AC74-3F07E19F4D3B}" dt="2025-09-29T12:41:59.388" v="26"/>
          <ac:spMkLst>
            <pc:docMk/>
            <pc:sldMk cId="0" sldId="259"/>
            <ac:spMk id="5" creationId="{707F1113-9493-E9EB-5C4F-AA61B86BAB94}"/>
          </ac:spMkLst>
        </pc:spChg>
      </pc:sldChg>
    </pc:docChg>
  </pc:docChgLst>
  <pc:docChgLst>
    <pc:chgData name="Simone Uth Svendsen" userId="S::ssv@gl.org::1c57d7d9-81a8-4d1f-b710-c4502ef453b8" providerId="AD" clId="Web-{C5B44D2A-5D29-6D27-C6EE-2521F058B9A8}"/>
    <pc:docChg chg="modSld">
      <pc:chgData name="Simone Uth Svendsen" userId="S::ssv@gl.org::1c57d7d9-81a8-4d1f-b710-c4502ef453b8" providerId="AD" clId="Web-{C5B44D2A-5D29-6D27-C6EE-2521F058B9A8}" dt="2025-09-29T08:29:30.459" v="0"/>
      <pc:docMkLst>
        <pc:docMk/>
      </pc:docMkLst>
      <pc:sldChg chg="delSp delAnim">
        <pc:chgData name="Simone Uth Svendsen" userId="S::ssv@gl.org::1c57d7d9-81a8-4d1f-b710-c4502ef453b8" providerId="AD" clId="Web-{C5B44D2A-5D29-6D27-C6EE-2521F058B9A8}" dt="2025-09-29T08:29:30.459" v="0"/>
        <pc:sldMkLst>
          <pc:docMk/>
          <pc:sldMk cId="0" sldId="259"/>
        </pc:sldMkLst>
      </pc:sldChg>
    </pc:docChg>
  </pc:docChgLst>
  <pc:docChgLst>
    <pc:chgData name="Mikkel Kruse" userId="5995622e-f29d-459b-9126-3be89facfae7" providerId="ADAL" clId="{9AC2EE1F-4636-4980-A666-63E03F2CEB2F}"/>
    <pc:docChg chg="modSld">
      <pc:chgData name="Mikkel Kruse" userId="5995622e-f29d-459b-9126-3be89facfae7" providerId="ADAL" clId="{9AC2EE1F-4636-4980-A666-63E03F2CEB2F}" dt="2025-10-23T14:07:48.498" v="116" actId="20577"/>
      <pc:docMkLst>
        <pc:docMk/>
      </pc:docMkLst>
      <pc:sldChg chg="modNotesTx">
        <pc:chgData name="Mikkel Kruse" userId="5995622e-f29d-459b-9126-3be89facfae7" providerId="ADAL" clId="{9AC2EE1F-4636-4980-A666-63E03F2CEB2F}" dt="2025-10-23T14:07:48.498" v="116" actId="20577"/>
        <pc:sldMkLst>
          <pc:docMk/>
          <pc:sldMk cId="0" sldId="269"/>
        </pc:sldMkLst>
      </pc:sldChg>
    </pc:docChg>
  </pc:docChgLst>
  <pc:docChgLst>
    <pc:chgData name="Simone Uth Svendsen" userId="1c57d7d9-81a8-4d1f-b710-c4502ef453b8" providerId="ADAL" clId="{BFE380FB-7798-4BB0-90BC-7C224224F78F}"/>
    <pc:docChg chg="modSld">
      <pc:chgData name="Simone Uth Svendsen" userId="1c57d7d9-81a8-4d1f-b710-c4502ef453b8" providerId="ADAL" clId="{BFE380FB-7798-4BB0-90BC-7C224224F78F}" dt="2025-09-11T07:31:19.617" v="345" actId="20577"/>
      <pc:docMkLst>
        <pc:docMk/>
      </pc:docMkLst>
      <pc:sldChg chg="modNotesTx">
        <pc:chgData name="Simone Uth Svendsen" userId="1c57d7d9-81a8-4d1f-b710-c4502ef453b8" providerId="ADAL" clId="{BFE380FB-7798-4BB0-90BC-7C224224F78F}" dt="2025-09-11T07:31:19.617" v="345" actId="20577"/>
        <pc:sldMkLst>
          <pc:docMk/>
          <pc:sldMk cId="0" sldId="258"/>
        </pc:sldMkLst>
      </pc:sldChg>
    </pc:docChg>
  </pc:docChgLst>
  <pc:docChgLst>
    <pc:chgData name="Simone Uth Svendsen" userId="1c57d7d9-81a8-4d1f-b710-c4502ef453b8" providerId="ADAL" clId="{96463CDC-1D41-4E55-8E0C-F90D9FEE00A3}"/>
    <pc:docChg chg="custSel modSld">
      <pc:chgData name="Simone Uth Svendsen" userId="1c57d7d9-81a8-4d1f-b710-c4502ef453b8" providerId="ADAL" clId="{96463CDC-1D41-4E55-8E0C-F90D9FEE00A3}" dt="2025-09-16T13:21:07.317" v="878" actId="20577"/>
      <pc:docMkLst>
        <pc:docMk/>
      </pc:docMkLst>
      <pc:sldChg chg="modNotesTx">
        <pc:chgData name="Simone Uth Svendsen" userId="1c57d7d9-81a8-4d1f-b710-c4502ef453b8" providerId="ADAL" clId="{96463CDC-1D41-4E55-8E0C-F90D9FEE00A3}" dt="2025-09-12T11:31:34.564" v="827" actId="20577"/>
        <pc:sldMkLst>
          <pc:docMk/>
          <pc:sldMk cId="0" sldId="263"/>
        </pc:sldMkLst>
      </pc:sldChg>
      <pc:sldChg chg="modSp mod">
        <pc:chgData name="Simone Uth Svendsen" userId="1c57d7d9-81a8-4d1f-b710-c4502ef453b8" providerId="ADAL" clId="{96463CDC-1D41-4E55-8E0C-F90D9FEE00A3}" dt="2025-09-12T11:57:24.941" v="838" actId="14100"/>
        <pc:sldMkLst>
          <pc:docMk/>
          <pc:sldMk cId="0" sldId="265"/>
        </pc:sldMkLst>
      </pc:sldChg>
      <pc:sldChg chg="modNotesTx">
        <pc:chgData name="Simone Uth Svendsen" userId="1c57d7d9-81a8-4d1f-b710-c4502ef453b8" providerId="ADAL" clId="{96463CDC-1D41-4E55-8E0C-F90D9FEE00A3}" dt="2025-09-12T11:21:22.411" v="634" actId="20577"/>
        <pc:sldMkLst>
          <pc:docMk/>
          <pc:sldMk cId="0" sldId="266"/>
        </pc:sldMkLst>
      </pc:sldChg>
      <pc:sldChg chg="modNotesTx">
        <pc:chgData name="Simone Uth Svendsen" userId="1c57d7d9-81a8-4d1f-b710-c4502ef453b8" providerId="ADAL" clId="{96463CDC-1D41-4E55-8E0C-F90D9FEE00A3}" dt="2025-09-16T13:21:07.317" v="878" actId="20577"/>
        <pc:sldMkLst>
          <pc:docMk/>
          <pc:sldMk cId="0" sldId="269"/>
        </pc:sldMkLst>
      </pc:sldChg>
      <pc:sldChg chg="modSp mod modNotesTx">
        <pc:chgData name="Simone Uth Svendsen" userId="1c57d7d9-81a8-4d1f-b710-c4502ef453b8" providerId="ADAL" clId="{96463CDC-1D41-4E55-8E0C-F90D9FEE00A3}" dt="2025-09-12T11:48:48.268" v="836" actId="20577"/>
        <pc:sldMkLst>
          <pc:docMk/>
          <pc:sldMk cId="0" sldId="270"/>
        </pc:sldMkLst>
      </pc:sldChg>
      <pc:sldChg chg="modNotesTx">
        <pc:chgData name="Simone Uth Svendsen" userId="1c57d7d9-81a8-4d1f-b710-c4502ef453b8" providerId="ADAL" clId="{96463CDC-1D41-4E55-8E0C-F90D9FEE00A3}" dt="2025-09-12T11:33:03.807" v="828" actId="20577"/>
        <pc:sldMkLst>
          <pc:docMk/>
          <pc:sldMk cId="0" sldId="273"/>
        </pc:sldMkLst>
      </pc:sldChg>
      <pc:sldChg chg="modSp mod modNotesTx">
        <pc:chgData name="Simone Uth Svendsen" userId="1c57d7d9-81a8-4d1f-b710-c4502ef453b8" providerId="ADAL" clId="{96463CDC-1D41-4E55-8E0C-F90D9FEE00A3}" dt="2025-09-12T11:09:14.885" v="184" actId="113"/>
        <pc:sldMkLst>
          <pc:docMk/>
          <pc:sldMk cId="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A207C-80B4-4FF9-95AF-F69A77A1AEE4}" type="datetimeFigureOut">
              <a:rPr lang="da-DK" smtClean="0"/>
              <a:t>23-10-2025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61A7B-C701-41AE-8743-8F851B0A068E}" type="slidenum">
              <a:rPr lang="da-DK" smtClean="0"/>
              <a:t>‹nr.›</a:t>
            </a:fld>
            <a:endParaRPr lang="da-DK"/>
          </a:p>
        </p:txBody>
      </p:sp>
    </p:spTree>
    <p:extLst>
      <p:ext uri="{BB962C8B-B14F-4D97-AF65-F5344CB8AC3E}">
        <p14:creationId xmlns:p14="http://schemas.microsoft.com/office/powerpoint/2010/main" val="415920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Formålet</a:t>
            </a:r>
            <a:r>
              <a:rPr lang="da-DK"/>
              <a:t> med dette oplæg er at sætte fokus på de lokale lønforhandlinger. Oplægget er udsendt til alle GL’s tillidsrepræsentanter på erhvervsgymnasier og vil desuden blive fuldt op af direkte kommunikation til GL’s medlemmer.</a:t>
            </a:r>
          </a:p>
          <a:p>
            <a:endParaRPr lang="da-DK"/>
          </a:p>
          <a:p>
            <a:r>
              <a:rPr lang="da-DK"/>
              <a:t>GL vil med oplægget sætte fokus på åbenhed om løn, da GL mener, at åbenheden er et vigtigt redskab ved de lokale lønforhandlinger.</a:t>
            </a:r>
          </a:p>
          <a:p>
            <a:endParaRPr lang="da-DK"/>
          </a:p>
        </p:txBody>
      </p:sp>
      <p:sp>
        <p:nvSpPr>
          <p:cNvPr id="4" name="Pladsholder til slidenummer 3"/>
          <p:cNvSpPr>
            <a:spLocks noGrp="1"/>
          </p:cNvSpPr>
          <p:nvPr>
            <p:ph type="sldNum" sz="quarter" idx="5"/>
          </p:nvPr>
        </p:nvSpPr>
        <p:spPr/>
        <p:txBody>
          <a:bodyPr/>
          <a:lstStyle/>
          <a:p>
            <a:fld id="{2E261A7B-C701-41AE-8743-8F851B0A068E}" type="slidenum">
              <a:rPr lang="da-DK" smtClean="0"/>
              <a:t>1</a:t>
            </a:fld>
            <a:endParaRPr lang="da-DK"/>
          </a:p>
        </p:txBody>
      </p:sp>
    </p:spTree>
    <p:extLst>
      <p:ext uri="{BB962C8B-B14F-4D97-AF65-F5344CB8AC3E}">
        <p14:creationId xmlns:p14="http://schemas.microsoft.com/office/powerpoint/2010/main" val="2846633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b="1" dirty="0"/>
              <a:t>Formålet er at beskrive hvad de lokale lønforhandlinger kan bære præg af, når der ikke aftales nogle fælles kriterier i lærerkollegiet. </a:t>
            </a:r>
            <a:r>
              <a:rPr lang="da-DK" sz="1200" b="1" i="0" u="none" strike="noStrike" kern="1200" dirty="0">
                <a:solidFill>
                  <a:schemeClr val="tx1"/>
                </a:solidFill>
                <a:effectLst/>
                <a:latin typeface="+mn-lt"/>
                <a:ea typeface="+mn-ea"/>
                <a:cs typeface="+mn-cs"/>
              </a:rPr>
              <a:t>Derfor er </a:t>
            </a:r>
            <a:r>
              <a:rPr lang="da-DK" b="1" dirty="0"/>
              <a:t>det som</a:t>
            </a:r>
            <a:r>
              <a:rPr lang="da-DK" sz="1200" b="1" i="0" u="none" strike="noStrike" kern="1200" dirty="0">
                <a:solidFill>
                  <a:schemeClr val="tx1"/>
                </a:solidFill>
                <a:effectLst/>
                <a:latin typeface="+mn-lt"/>
                <a:ea typeface="+mn-ea"/>
                <a:cs typeface="+mn-cs"/>
              </a:rPr>
              <a:t> en start vigtigt, at vi får åbenhed om hinandens løn</a:t>
            </a:r>
            <a:r>
              <a:rPr lang="da-DK" b="1" dirty="0"/>
              <a:t>. Så har alle det samme talgrundlag at tale ud fra, og ingen oplysninger holdes tilbage.</a:t>
            </a:r>
            <a:br>
              <a:rPr lang="da-DK" sz="1200" b="0" i="0" kern="1200" dirty="0">
                <a:effectLst/>
                <a:cs typeface="+mn-lt"/>
              </a:rPr>
            </a:br>
            <a:endParaRPr lang="da-DK" sz="1200" b="0" i="0" kern="1200" dirty="0">
              <a:solidFill>
                <a:schemeClr val="tx1"/>
              </a:solidFill>
              <a:effectLst/>
              <a:latin typeface="+mn-lt"/>
            </a:endParaRPr>
          </a:p>
          <a:p>
            <a:pPr rtl="0" fontAlgn="base"/>
            <a:r>
              <a:rPr lang="da-DK" sz="1200" b="0" i="0" u="none" strike="noStrike" kern="1200" dirty="0">
                <a:solidFill>
                  <a:schemeClr val="tx1"/>
                </a:solidFill>
                <a:effectLst/>
                <a:latin typeface="+mn-lt"/>
                <a:ea typeface="+mn-ea"/>
                <a:cs typeface="+mn-cs"/>
              </a:rPr>
              <a:t>Ved at bruge GL’s lønstatistik får alle et overblik over hinandens løn</a:t>
            </a:r>
            <a:r>
              <a:rPr lang="da-DK" dirty="0"/>
              <a:t>,</a:t>
            </a:r>
            <a:r>
              <a:rPr lang="da-DK" sz="1200" b="0" i="0" u="none" strike="noStrike" kern="1200" dirty="0">
                <a:solidFill>
                  <a:schemeClr val="tx1"/>
                </a:solidFill>
                <a:effectLst/>
                <a:latin typeface="+mn-lt"/>
                <a:ea typeface="+mn-ea"/>
                <a:cs typeface="+mn-cs"/>
              </a:rPr>
              <a:t> og det kan forhåbentligt være med til, at ovenstående negative holdninger til de lokale lønforhandlinger kan ændres.</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r>
              <a:rPr lang="da-DK" sz="1200" b="0" i="0" u="none" strike="noStrike" kern="1200" dirty="0">
                <a:solidFill>
                  <a:schemeClr val="tx1"/>
                </a:solidFill>
                <a:effectLst/>
                <a:latin typeface="+mn-lt"/>
                <a:ea typeface="+mn-ea"/>
                <a:cs typeface="+mn-cs"/>
              </a:rPr>
              <a:t>Åbenhed om løn giver jer mulighed for at være aktive deltagere.</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fontAlgn="base"/>
            <a:r>
              <a:rPr lang="da-DK" sz="1200" b="0" i="0" u="none" strike="noStrike" kern="1200" dirty="0">
                <a:solidFill>
                  <a:schemeClr val="tx1"/>
                </a:solidFill>
                <a:effectLst/>
                <a:latin typeface="+mn-lt"/>
                <a:ea typeface="+mn-ea"/>
                <a:cs typeface="+mn-cs"/>
              </a:rPr>
              <a:t>Det er vigtigt at understrege, at den profil vi har på vores skole</a:t>
            </a:r>
            <a:r>
              <a:rPr lang="da-DK" dirty="0"/>
              <a:t>,</a:t>
            </a:r>
            <a:r>
              <a:rPr lang="da-DK" sz="1200" b="0" i="0" u="none" strike="noStrike" kern="1200" dirty="0">
                <a:solidFill>
                  <a:schemeClr val="tx1"/>
                </a:solidFill>
                <a:effectLst/>
                <a:latin typeface="+mn-lt"/>
                <a:ea typeface="+mn-ea"/>
                <a:cs typeface="+mn-cs"/>
              </a:rPr>
              <a:t> er </a:t>
            </a:r>
            <a:r>
              <a:rPr lang="da-DK" dirty="0"/>
              <a:t>et resultat af flere års forhandlinger mellem TR og ledelse.</a:t>
            </a:r>
            <a:r>
              <a:rPr lang="da-DK" sz="1200" b="0" i="0" u="none" strike="noStrike" kern="1200" dirty="0">
                <a:solidFill>
                  <a:schemeClr val="tx1"/>
                </a:solidFill>
                <a:effectLst/>
                <a:latin typeface="+mn-lt"/>
                <a:ea typeface="+mn-ea"/>
                <a:cs typeface="+mn-cs"/>
              </a:rPr>
              <a:t> Ledelsen drager kun fordel af en manglende </a:t>
            </a:r>
            <a:r>
              <a:rPr lang="da-DK" dirty="0"/>
              <a:t>åbenhed, hvilket skaber</a:t>
            </a:r>
            <a:r>
              <a:rPr lang="da-DK" sz="1200" b="0" i="0" u="none" strike="noStrike" kern="1200" dirty="0">
                <a:solidFill>
                  <a:schemeClr val="tx1"/>
                </a:solidFill>
                <a:effectLst/>
                <a:latin typeface="+mn-lt"/>
                <a:ea typeface="+mn-ea"/>
                <a:cs typeface="+mn-cs"/>
              </a:rPr>
              <a:t> en kultur som </a:t>
            </a:r>
            <a:r>
              <a:rPr lang="da-DK" dirty="0"/>
              <a:t>kan blive</a:t>
            </a:r>
            <a:r>
              <a:rPr lang="da-DK" sz="1200" b="0" i="0" u="none" strike="noStrike" kern="1200" dirty="0">
                <a:solidFill>
                  <a:schemeClr val="tx1"/>
                </a:solidFill>
                <a:effectLst/>
                <a:latin typeface="+mn-lt"/>
                <a:ea typeface="+mn-ea"/>
                <a:cs typeface="+mn-cs"/>
              </a:rPr>
              <a:t> præget af:</a:t>
            </a:r>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marL="285750" indent="-285750" fontAlgn="base">
              <a:buFont typeface="Calibri"/>
              <a:buChar char="-"/>
            </a:pPr>
            <a:r>
              <a:rPr lang="da-DK" sz="1200" b="1" i="0" u="none" strike="noStrike" kern="1200" dirty="0">
                <a:solidFill>
                  <a:schemeClr val="tx1"/>
                </a:solidFill>
                <a:effectLst/>
                <a:latin typeface="+mn-lt"/>
                <a:ea typeface="+mn-ea"/>
                <a:cs typeface="+mn-cs"/>
              </a:rPr>
              <a:t>Mistillid: </a:t>
            </a:r>
            <a:r>
              <a:rPr lang="da-DK" sz="1200" b="0" i="0" u="none" strike="noStrike" kern="1200" dirty="0">
                <a:solidFill>
                  <a:schemeClr val="tx1"/>
                </a:solidFill>
                <a:effectLst/>
                <a:latin typeface="+mn-lt"/>
                <a:ea typeface="+mn-ea"/>
                <a:cs typeface="+mn-cs"/>
              </a:rPr>
              <a:t>Det kan være de andre får tillæg, men jeg bliver altid forbigået. Det kan være jeg får lavere løn end andre, hvilket jeg skammer mig over. Det kan være jeg får tillæg og det gør de andre jaloux. Alt sammen noget der bidrager til en mistillid i lærergruppen. </a:t>
            </a:r>
            <a:r>
              <a:rPr lang="da-DK" sz="1200" b="0" i="0" kern="1200" dirty="0">
                <a:solidFill>
                  <a:schemeClr val="tx1"/>
                </a:solidFill>
                <a:effectLst/>
                <a:latin typeface="+mn-lt"/>
                <a:ea typeface="+mn-ea"/>
                <a:cs typeface="+mn-cs"/>
              </a:rPr>
              <a:t>​</a:t>
            </a:r>
            <a:endParaRPr lang="da-DK" dirty="0"/>
          </a:p>
          <a:p>
            <a:pPr marL="285750" indent="-285750">
              <a:buFont typeface="Calibri"/>
              <a:buChar char="-"/>
            </a:pPr>
            <a:r>
              <a:rPr lang="da-DK" sz="1200" b="1" i="0" u="none" strike="noStrike" kern="1200" dirty="0">
                <a:solidFill>
                  <a:schemeClr val="tx1"/>
                </a:solidFill>
                <a:effectLst/>
                <a:latin typeface="+mn-lt"/>
                <a:ea typeface="+mn-ea"/>
                <a:cs typeface="+mn-cs"/>
              </a:rPr>
              <a:t>Uigennemsigtighed: </a:t>
            </a:r>
            <a:r>
              <a:rPr lang="da-DK" sz="1200" b="0" i="0" u="none" strike="noStrike" kern="1200" dirty="0">
                <a:solidFill>
                  <a:schemeClr val="tx1"/>
                </a:solidFill>
                <a:effectLst/>
                <a:latin typeface="+mn-lt"/>
                <a:ea typeface="+mn-ea"/>
                <a:cs typeface="+mn-cs"/>
              </a:rPr>
              <a:t>Det er ikke klart, hvad man skal gøre for at få et tillæg.</a:t>
            </a:r>
            <a:r>
              <a:rPr lang="da-DK" sz="1200" b="0" i="0" kern="1200" dirty="0">
                <a:solidFill>
                  <a:schemeClr val="tx1"/>
                </a:solidFill>
                <a:effectLst/>
                <a:latin typeface="+mn-lt"/>
                <a:ea typeface="+mn-ea"/>
                <a:cs typeface="+mn-cs"/>
              </a:rPr>
              <a:t>​</a:t>
            </a:r>
            <a:endParaRPr lang="da-DK" dirty="0"/>
          </a:p>
          <a:p>
            <a:pPr marL="285750" indent="-285750">
              <a:buFont typeface="Calibri"/>
              <a:buChar char="-"/>
            </a:pPr>
            <a:r>
              <a:rPr lang="da-DK" sz="1200" b="1" i="0" u="none" strike="noStrike" kern="1200" dirty="0">
                <a:solidFill>
                  <a:schemeClr val="tx1"/>
                </a:solidFill>
                <a:effectLst/>
                <a:latin typeface="+mn-lt"/>
                <a:ea typeface="+mn-ea"/>
                <a:cs typeface="+mn-cs"/>
              </a:rPr>
              <a:t>Vilkårlighed: </a:t>
            </a:r>
            <a:r>
              <a:rPr lang="da-DK" sz="1200" b="0" i="0" u="none" strike="noStrike" kern="1200" dirty="0">
                <a:solidFill>
                  <a:schemeClr val="tx1"/>
                </a:solidFill>
                <a:effectLst/>
                <a:latin typeface="+mn-lt"/>
                <a:ea typeface="+mn-ea"/>
                <a:cs typeface="+mn-cs"/>
              </a:rPr>
              <a:t>Det ene år gælder disse krav, det andet år andre krav. Det er uklart hvorfor</a:t>
            </a:r>
            <a:r>
              <a:rPr lang="da-DK" dirty="0"/>
              <a:t>.</a:t>
            </a:r>
          </a:p>
          <a:p>
            <a:pPr marL="285750" indent="-285750">
              <a:buFont typeface="Calibri"/>
              <a:buChar char="-"/>
            </a:pPr>
            <a:r>
              <a:rPr lang="da-DK" b="1" dirty="0"/>
              <a:t>”</a:t>
            </a:r>
            <a:r>
              <a:rPr lang="da-DK" sz="1200" b="1" i="0" u="none" strike="noStrike" kern="1200" dirty="0">
                <a:solidFill>
                  <a:schemeClr val="tx1"/>
                </a:solidFill>
                <a:effectLst/>
                <a:latin typeface="+mn-lt"/>
                <a:ea typeface="+mn-ea"/>
                <a:cs typeface="+mn-cs"/>
              </a:rPr>
              <a:t>Fedterøvstillæg”: </a:t>
            </a:r>
            <a:r>
              <a:rPr lang="da-DK" sz="1200" b="0" i="0" u="none" strike="noStrike" kern="1200" dirty="0">
                <a:solidFill>
                  <a:schemeClr val="tx1"/>
                </a:solidFill>
                <a:effectLst/>
                <a:latin typeface="+mn-lt"/>
                <a:ea typeface="+mn-ea"/>
                <a:cs typeface="+mn-cs"/>
              </a:rPr>
              <a:t>Engangsvederlag som ikke er (vel-)begrundet. Et udpræget eksempel er ”ansøgninger” om løn. Ved en ansøgning om løn fratages jeres kollektive indflydelse på de lokale lønforhandlinger.</a:t>
            </a:r>
            <a:r>
              <a:rPr lang="da-DK" sz="1200" b="0" i="0" kern="1200" dirty="0">
                <a:solidFill>
                  <a:schemeClr val="tx1"/>
                </a:solidFill>
                <a:effectLst/>
                <a:latin typeface="+mn-lt"/>
                <a:ea typeface="+mn-ea"/>
                <a:cs typeface="+mn-cs"/>
              </a:rPr>
              <a:t>​</a:t>
            </a:r>
            <a:endParaRPr lang="da-DK" dirty="0"/>
          </a:p>
          <a:p>
            <a:endParaRPr lang="da-DK" dirty="0"/>
          </a:p>
        </p:txBody>
      </p:sp>
      <p:sp>
        <p:nvSpPr>
          <p:cNvPr id="4" name="Pladsholder til slidenummer 3"/>
          <p:cNvSpPr>
            <a:spLocks noGrp="1"/>
          </p:cNvSpPr>
          <p:nvPr>
            <p:ph type="sldNum" sz="quarter" idx="5"/>
          </p:nvPr>
        </p:nvSpPr>
        <p:spPr/>
        <p:txBody>
          <a:bodyPr/>
          <a:lstStyle/>
          <a:p>
            <a:fld id="{2E261A7B-C701-41AE-8743-8F851B0A068E}" type="slidenum">
              <a:rPr lang="da-DK" smtClean="0"/>
              <a:t>10</a:t>
            </a:fld>
            <a:endParaRPr lang="da-DK"/>
          </a:p>
        </p:txBody>
      </p:sp>
    </p:spTree>
    <p:extLst>
      <p:ext uri="{BB962C8B-B14F-4D97-AF65-F5344CB8AC3E}">
        <p14:creationId xmlns:p14="http://schemas.microsoft.com/office/powerpoint/2010/main" val="123897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b="1" dirty="0"/>
              <a:t>Formålet er at vise, at hvis </a:t>
            </a:r>
            <a:r>
              <a:rPr lang="da-DK" sz="1200" b="1" i="0" u="none" strike="noStrike" kern="1200" noProof="0" dirty="0">
                <a:solidFill>
                  <a:schemeClr val="tx1"/>
                </a:solidFill>
                <a:effectLst/>
                <a:latin typeface="+mn-lt"/>
                <a:ea typeface="+mn-ea"/>
                <a:cs typeface="+mn-cs"/>
              </a:rPr>
              <a:t>man </a:t>
            </a:r>
            <a:r>
              <a:rPr lang="da-DK" b="1" dirty="0"/>
              <a:t>taler </a:t>
            </a:r>
            <a:r>
              <a:rPr lang="da-DK" sz="1200" b="1" i="0" u="none" strike="noStrike" kern="1200" noProof="0" dirty="0">
                <a:solidFill>
                  <a:schemeClr val="tx1"/>
                </a:solidFill>
                <a:effectLst/>
                <a:latin typeface="+mn-lt"/>
                <a:ea typeface="+mn-ea"/>
                <a:cs typeface="+mn-cs"/>
              </a:rPr>
              <a:t>åbent om sin løn, får alle den samme indsigt og det samme grundlag at </a:t>
            </a:r>
            <a:r>
              <a:rPr lang="da-DK" b="1" dirty="0"/>
              <a:t>handle</a:t>
            </a:r>
            <a:r>
              <a:rPr lang="da-DK" sz="1200" b="1" i="0" u="none" strike="noStrike" kern="1200" noProof="0" dirty="0">
                <a:solidFill>
                  <a:schemeClr val="tx1"/>
                </a:solidFill>
                <a:effectLst/>
                <a:latin typeface="+mn-lt"/>
                <a:ea typeface="+mn-ea"/>
                <a:cs typeface="+mn-cs"/>
              </a:rPr>
              <a:t> ud fra. Med åbenhed om løn kan man aftale i fællesskab, hvad </a:t>
            </a:r>
            <a:r>
              <a:rPr lang="da-DK" b="1" dirty="0"/>
              <a:t>man som</a:t>
            </a:r>
            <a:r>
              <a:rPr lang="da-DK" sz="1200" b="1" i="0" u="none" strike="noStrike" kern="1200" noProof="0" dirty="0">
                <a:solidFill>
                  <a:schemeClr val="tx1"/>
                </a:solidFill>
                <a:effectLst/>
                <a:latin typeface="+mn-lt"/>
                <a:ea typeface="+mn-ea"/>
                <a:cs typeface="+mn-cs"/>
              </a:rPr>
              <a:t> lærerkollegie ønsker, der skal udløse tillæg.</a:t>
            </a:r>
            <a:r>
              <a:rPr lang="da-DK" sz="1200" b="1" i="0" kern="1200" noProof="0" dirty="0">
                <a:solidFill>
                  <a:schemeClr val="tx1"/>
                </a:solidFill>
                <a:effectLst/>
                <a:latin typeface="+mn-lt"/>
                <a:ea typeface="+mn-ea"/>
                <a:cs typeface="+mn-cs"/>
              </a:rPr>
              <a:t>​ Man kan dermed få skabt en kultur som i stedet bærer præg af:</a:t>
            </a:r>
            <a:endParaRPr lang="en-US" b="1" dirty="0"/>
          </a:p>
          <a:p>
            <a:endParaRPr lang="da-DK" b="1" dirty="0"/>
          </a:p>
          <a:p>
            <a:pPr marL="285750" indent="-285750">
              <a:buFont typeface="Calibri"/>
              <a:buChar char="-"/>
            </a:pPr>
            <a:r>
              <a:rPr lang="da-DK" sz="1200" b="1" i="0" u="none" strike="noStrike" kern="1200" noProof="0" dirty="0">
                <a:solidFill>
                  <a:schemeClr val="tx1"/>
                </a:solidFill>
                <a:effectLst/>
                <a:latin typeface="+mn-lt"/>
                <a:ea typeface="+mn-ea"/>
                <a:cs typeface="+mn-cs"/>
              </a:rPr>
              <a:t>Lønudvikling: </a:t>
            </a:r>
            <a:r>
              <a:rPr lang="da-DK" b="0" i="0" u="none" strike="noStrike" kern="1200" noProof="0" dirty="0">
                <a:effectLst/>
              </a:rPr>
              <a:t>Alle bør have en lønudvikling. </a:t>
            </a:r>
            <a:r>
              <a:rPr lang="da-DK" dirty="0"/>
              <a:t>Det er samtidig en forudsætning for, at lokalløn kan fungere som supplement til centralt aftalt løn. Vores </a:t>
            </a:r>
            <a:r>
              <a:rPr lang="da-DK" b="0" i="0" u="none" strike="noStrike" kern="1200" noProof="0" dirty="0">
                <a:effectLst/>
              </a:rPr>
              <a:t>mål </a:t>
            </a:r>
            <a:r>
              <a:rPr lang="da-DK" dirty="0"/>
              <a:t>er </a:t>
            </a:r>
            <a:r>
              <a:rPr lang="da-DK" b="0" i="0" u="none" strike="noStrike" kern="1200" noProof="0" dirty="0">
                <a:effectLst/>
              </a:rPr>
              <a:t>at </a:t>
            </a:r>
            <a:r>
              <a:rPr lang="da-DK" dirty="0"/>
              <a:t>sikre </a:t>
            </a:r>
            <a:r>
              <a:rPr lang="da-DK" b="0" i="0" u="none" strike="noStrike" kern="1200" noProof="0" dirty="0">
                <a:effectLst/>
              </a:rPr>
              <a:t>en lønudvikling, </a:t>
            </a:r>
            <a:r>
              <a:rPr lang="da-DK" dirty="0"/>
              <a:t>så alle får</a:t>
            </a:r>
            <a:r>
              <a:rPr lang="da-DK" b="0" i="0" u="none" strike="noStrike" kern="1200" noProof="0" dirty="0">
                <a:effectLst/>
              </a:rPr>
              <a:t> </a:t>
            </a:r>
            <a:r>
              <a:rPr lang="da-DK" dirty="0"/>
              <a:t>del i de 10 %.</a:t>
            </a:r>
          </a:p>
          <a:p>
            <a:pPr marL="285750" indent="-285750">
              <a:buFont typeface="Calibri"/>
              <a:buChar char="-"/>
            </a:pPr>
            <a:r>
              <a:rPr lang="da-DK" sz="1200" b="1" i="0" u="none" strike="noStrike" kern="1200" noProof="0" dirty="0">
                <a:solidFill>
                  <a:schemeClr val="tx1"/>
                </a:solidFill>
                <a:effectLst/>
                <a:latin typeface="+mn-lt"/>
                <a:ea typeface="+mn-ea"/>
                <a:cs typeface="+mn-cs"/>
              </a:rPr>
              <a:t>Åbenhed: </a:t>
            </a:r>
            <a:r>
              <a:rPr lang="da-DK" dirty="0"/>
              <a:t>Åbenhed </a:t>
            </a:r>
            <a:r>
              <a:rPr lang="da-DK" b="0" i="0" u="none" strike="noStrike" kern="1200" noProof="0" dirty="0">
                <a:effectLst/>
              </a:rPr>
              <a:t>er </a:t>
            </a:r>
            <a:r>
              <a:rPr lang="da-DK" dirty="0"/>
              <a:t>nødvendig </a:t>
            </a:r>
            <a:r>
              <a:rPr lang="da-DK" b="0" i="0" u="none" strike="noStrike" kern="1200" noProof="0" dirty="0">
                <a:effectLst/>
              </a:rPr>
              <a:t>for, at hele lærerkollegiet kan forstå, </a:t>
            </a:r>
            <a:r>
              <a:rPr lang="da-DK" dirty="0"/>
              <a:t>bakke </a:t>
            </a:r>
            <a:r>
              <a:rPr lang="da-DK" b="0" i="0" u="none" strike="noStrike" kern="1200" noProof="0" dirty="0">
                <a:effectLst/>
              </a:rPr>
              <a:t>op om og </a:t>
            </a:r>
            <a:r>
              <a:rPr lang="da-DK" dirty="0"/>
              <a:t>være med </a:t>
            </a:r>
            <a:r>
              <a:rPr lang="da-DK" b="0" i="0" u="none" strike="noStrike" kern="1200" noProof="0" dirty="0">
                <a:effectLst/>
              </a:rPr>
              <a:t>til at lægge et </a:t>
            </a:r>
            <a:r>
              <a:rPr lang="da-DK" dirty="0"/>
              <a:t>fælles </a:t>
            </a:r>
            <a:r>
              <a:rPr lang="da-DK" b="0" i="0" u="none" strike="noStrike" kern="1200" noProof="0" dirty="0">
                <a:effectLst/>
              </a:rPr>
              <a:t>pres.</a:t>
            </a:r>
            <a:r>
              <a:rPr lang="da-DK" dirty="0"/>
              <a:t> </a:t>
            </a:r>
          </a:p>
          <a:p>
            <a:pPr marL="285750" indent="-285750">
              <a:buFont typeface="Calibri"/>
              <a:buChar char="-"/>
            </a:pPr>
            <a:r>
              <a:rPr lang="da-DK" sz="1200" b="1" i="0" u="none" strike="noStrike" kern="1200" noProof="0" dirty="0">
                <a:solidFill>
                  <a:schemeClr val="tx1"/>
                </a:solidFill>
                <a:effectLst/>
                <a:latin typeface="+mn-lt"/>
                <a:ea typeface="+mn-ea"/>
                <a:cs typeface="+mn-cs"/>
              </a:rPr>
              <a:t>Saglige kriterier: </a:t>
            </a:r>
            <a:r>
              <a:rPr lang="da-DK" sz="1200" b="0" i="0" kern="1200" noProof="0" dirty="0">
                <a:solidFill>
                  <a:schemeClr val="tx1"/>
                </a:solidFill>
                <a:effectLst/>
                <a:latin typeface="+mn-lt"/>
                <a:ea typeface="+mn-ea"/>
                <a:cs typeface="+mn-cs"/>
              </a:rPr>
              <a:t>​For at få en ordentlig og retfærdig lokal lønforhandling, skal kriterierne være saglige og transparente.</a:t>
            </a:r>
            <a:endParaRPr lang="da-DK" dirty="0"/>
          </a:p>
          <a:p>
            <a:pPr marL="285750" indent="-285750">
              <a:buFont typeface="Calibri"/>
              <a:buChar char="-"/>
            </a:pPr>
            <a:r>
              <a:rPr lang="da-DK" sz="1200" b="1" i="0" u="none" strike="noStrike" kern="1200" noProof="0" dirty="0">
                <a:solidFill>
                  <a:schemeClr val="tx1"/>
                </a:solidFill>
                <a:effectLst/>
                <a:latin typeface="+mn-lt"/>
                <a:ea typeface="+mn-ea"/>
                <a:cs typeface="+mn-cs"/>
              </a:rPr>
              <a:t>Fællesskab: </a:t>
            </a:r>
            <a:r>
              <a:rPr lang="da-DK" dirty="0"/>
              <a:t>Et stærkt fællesskab gør </a:t>
            </a:r>
            <a:r>
              <a:rPr lang="da-DK" b="0" i="0" u="none" strike="noStrike" kern="1200" noProof="0" dirty="0">
                <a:effectLst/>
              </a:rPr>
              <a:t>det </a:t>
            </a:r>
            <a:r>
              <a:rPr lang="da-DK" dirty="0"/>
              <a:t>muligt at stå sammen og lægge et vedholdende </a:t>
            </a:r>
            <a:r>
              <a:rPr lang="da-DK" b="0" i="0" u="none" strike="noStrike" kern="1200" noProof="0" dirty="0">
                <a:effectLst/>
              </a:rPr>
              <a:t>pres på </a:t>
            </a:r>
            <a:r>
              <a:rPr lang="da-DK" dirty="0"/>
              <a:t>ledelsen </a:t>
            </a:r>
            <a:r>
              <a:rPr lang="da-DK" b="0" i="0" u="none" strike="noStrike" kern="1200" noProof="0" dirty="0">
                <a:effectLst/>
              </a:rPr>
              <a:t>for</a:t>
            </a:r>
            <a:r>
              <a:rPr lang="da-DK" dirty="0"/>
              <a:t>,</a:t>
            </a:r>
            <a:r>
              <a:rPr lang="da-DK" b="0" i="0" u="none" strike="noStrike" kern="1200" noProof="0" dirty="0">
                <a:effectLst/>
              </a:rPr>
              <a:t> at </a:t>
            </a:r>
            <a:r>
              <a:rPr lang="da-DK" dirty="0"/>
              <a:t>flere midler udmøntes som </a:t>
            </a:r>
            <a:r>
              <a:rPr lang="da-DK" b="0" i="0" u="none" strike="noStrike" kern="1200" noProof="0" dirty="0">
                <a:effectLst/>
              </a:rPr>
              <a:t>lokale tillæg</a:t>
            </a:r>
            <a:r>
              <a:rPr lang="da-DK" dirty="0"/>
              <a:t>.</a:t>
            </a:r>
          </a:p>
          <a:p>
            <a:endParaRPr lang="da-DK" dirty="0"/>
          </a:p>
        </p:txBody>
      </p:sp>
      <p:sp>
        <p:nvSpPr>
          <p:cNvPr id="4" name="Pladsholder til slidenummer 3"/>
          <p:cNvSpPr>
            <a:spLocks noGrp="1"/>
          </p:cNvSpPr>
          <p:nvPr>
            <p:ph type="sldNum" sz="quarter" idx="5"/>
          </p:nvPr>
        </p:nvSpPr>
        <p:spPr/>
        <p:txBody>
          <a:bodyPr/>
          <a:lstStyle/>
          <a:p>
            <a:fld id="{2E261A7B-C701-41AE-8743-8F851B0A068E}" type="slidenum">
              <a:rPr lang="da-DK" smtClean="0"/>
              <a:t>11</a:t>
            </a:fld>
            <a:endParaRPr lang="da-DK"/>
          </a:p>
        </p:txBody>
      </p:sp>
    </p:spTree>
    <p:extLst>
      <p:ext uri="{BB962C8B-B14F-4D97-AF65-F5344CB8AC3E}">
        <p14:creationId xmlns:p14="http://schemas.microsoft.com/office/powerpoint/2010/main" val="1977427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b="1" dirty="0"/>
              <a:t>Formålet er give noget inspiration til, hvilke kriterier man kan læne sig opad, når der skal aftales nogle fælles principper. Husk på, at der kan være forskellige holdninger til de enkelte eksempler, og hvad man synes der skal udløse tillæg. </a:t>
            </a:r>
          </a:p>
          <a:p>
            <a:endParaRPr lang="da-DK" b="1" dirty="0"/>
          </a:p>
          <a:p>
            <a:r>
              <a:rPr lang="da-DK" sz="1200" b="1" i="0" u="none" strike="noStrike" kern="1200" dirty="0">
                <a:solidFill>
                  <a:schemeClr val="tx1"/>
                </a:solidFill>
                <a:effectLst/>
                <a:latin typeface="+mn-lt"/>
                <a:ea typeface="+mn-ea"/>
                <a:cs typeface="+mn-cs"/>
              </a:rPr>
              <a:t>Lokale forhold</a:t>
            </a:r>
            <a:r>
              <a:rPr lang="da-DK" sz="1200" b="0" i="0" u="none" strike="noStrike" kern="1200" dirty="0">
                <a:solidFill>
                  <a:schemeClr val="tx1"/>
                </a:solidFill>
                <a:effectLst/>
                <a:latin typeface="+mn-lt"/>
                <a:ea typeface="+mn-ea"/>
                <a:cs typeface="+mn-cs"/>
              </a:rPr>
              <a:t> er, hvordan ser det ud lige pt. på vores skole. Præsenter en beskrivelse af hvordan lønforhandlingerne foregår nu – hvordan indhentes der mandat på nuværende tidspunkt?</a:t>
            </a:r>
          </a:p>
          <a:p>
            <a:endParaRPr lang="da-DK"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da-DK" sz="1200" b="1" i="0" u="none" strike="noStrike" kern="1200" dirty="0">
                <a:solidFill>
                  <a:schemeClr val="tx1"/>
                </a:solidFill>
                <a:effectLst/>
                <a:latin typeface="+mn-lt"/>
                <a:ea typeface="+mn-ea"/>
                <a:cs typeface="+mn-cs"/>
              </a:rPr>
              <a:t>Hvem forhandler jeg med? Lokale rektor eller øverste direktør?</a:t>
            </a:r>
          </a:p>
          <a:p>
            <a:pPr marL="171450" indent="-171450">
              <a:buFont typeface="Arial" panose="020B0604020202020204" pitchFamily="34" charset="0"/>
              <a:buChar char="•"/>
            </a:pPr>
            <a:r>
              <a:rPr lang="da-DK" sz="1200" b="1" i="0" u="none" strike="noStrike" kern="1200" dirty="0">
                <a:solidFill>
                  <a:schemeClr val="tx1"/>
                </a:solidFill>
                <a:effectLst/>
                <a:latin typeface="+mn-lt"/>
                <a:ea typeface="+mn-ea"/>
                <a:cs typeface="+mn-cs"/>
              </a:rPr>
              <a:t>Hvem sidder med ved forhandlingsbordet?</a:t>
            </a:r>
          </a:p>
          <a:p>
            <a:pPr marL="171450" indent="-171450">
              <a:buFont typeface="Arial" panose="020B0604020202020204" pitchFamily="34" charset="0"/>
              <a:buChar char="•"/>
            </a:pPr>
            <a:r>
              <a:rPr lang="da-DK" sz="1200" b="1" i="0" u="none" strike="noStrike" kern="1200" dirty="0">
                <a:solidFill>
                  <a:schemeClr val="tx1"/>
                </a:solidFill>
                <a:effectLst/>
                <a:latin typeface="+mn-lt"/>
                <a:ea typeface="+mn-ea"/>
                <a:cs typeface="+mn-cs"/>
              </a:rPr>
              <a:t>Hvem bestemmer rammen for forhandlingen? Hvordan ser rammen ud? </a:t>
            </a:r>
            <a:br>
              <a:rPr lang="da-DK" sz="1200" b="0" i="0" u="none" strike="noStrike" kern="1200" dirty="0">
                <a:solidFill>
                  <a:schemeClr val="tx1"/>
                </a:solidFill>
                <a:effectLst/>
                <a:latin typeface="+mn-lt"/>
                <a:ea typeface="+mn-ea"/>
                <a:cs typeface="+mn-cs"/>
              </a:rPr>
            </a:br>
            <a:endParaRPr lang="da-DK" sz="1200" b="0" i="0" kern="1200" dirty="0">
              <a:solidFill>
                <a:schemeClr val="tx1"/>
              </a:solidFill>
              <a:effectLst/>
              <a:latin typeface="+mn-lt"/>
            </a:endParaRPr>
          </a:p>
          <a:p>
            <a:pPr rtl="0" fontAlgn="base"/>
            <a:r>
              <a:rPr lang="da-DK" sz="1200" b="0" i="0" u="none" strike="noStrike" kern="1200" dirty="0">
                <a:solidFill>
                  <a:schemeClr val="tx1"/>
                </a:solidFill>
                <a:effectLst/>
                <a:latin typeface="+mn-lt"/>
                <a:ea typeface="+mn-ea"/>
                <a:cs typeface="+mn-cs"/>
              </a:rPr>
              <a:t>Anciennitet er</a:t>
            </a:r>
            <a:r>
              <a:rPr lang="da-DK" sz="1200" b="1" i="0" u="none" strike="noStrike" kern="1200" dirty="0">
                <a:solidFill>
                  <a:schemeClr val="tx1"/>
                </a:solidFill>
                <a:effectLst/>
                <a:latin typeface="+mn-lt"/>
                <a:ea typeface="+mn-ea"/>
                <a:cs typeface="+mn-cs"/>
              </a:rPr>
              <a:t> objektivt. </a:t>
            </a:r>
            <a:r>
              <a:rPr lang="da-DK" sz="1200" b="0" i="0" u="none" strike="noStrike" kern="1200" dirty="0">
                <a:solidFill>
                  <a:schemeClr val="tx1"/>
                </a:solidFill>
                <a:effectLst/>
                <a:latin typeface="+mn-lt"/>
                <a:ea typeface="+mn-ea"/>
                <a:cs typeface="+mn-cs"/>
              </a:rPr>
              <a:t>Har vi andre bud, som vi gerne vil have med?</a:t>
            </a:r>
            <a:endParaRPr lang="en-US" sz="12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1" i="0" u="none" strike="noStrike" kern="1200" dirty="0">
                <a:solidFill>
                  <a:schemeClr val="tx1"/>
                </a:solidFill>
                <a:effectLst/>
                <a:latin typeface="+mn-lt"/>
                <a:ea typeface="+mn-ea"/>
                <a:cs typeface="+mn-cs"/>
              </a:rPr>
              <a:t>Kvalitet og udvikling:</a:t>
            </a:r>
            <a:r>
              <a:rPr lang="da-DK" sz="1200" b="0" i="0" u="none" strike="noStrike" kern="1200" dirty="0">
                <a:solidFill>
                  <a:schemeClr val="tx1"/>
                </a:solidFill>
                <a:effectLst/>
                <a:latin typeface="+mn-lt"/>
                <a:ea typeface="+mn-ea"/>
                <a:cs typeface="+mn-cs"/>
              </a:rPr>
              <a:t> Helt sikkert noget en ledelse gerne vil give løn for. Hvad relaterer dette sig til? Hvilke objektive kriterier kan vi have for at anerkende kvalitet og udvikling, så det giver mening for os (og så det ikke bliver til mere arbejde)?</a:t>
            </a:r>
            <a:endParaRPr lang="en-US" sz="12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0" i="0" u="none" strike="noStrike" kern="1200" dirty="0">
                <a:solidFill>
                  <a:schemeClr val="tx1"/>
                </a:solidFill>
                <a:effectLst/>
                <a:latin typeface="+mn-lt"/>
                <a:ea typeface="+mn-ea"/>
                <a:cs typeface="+mn-cs"/>
              </a:rPr>
              <a:t>En </a:t>
            </a:r>
            <a:r>
              <a:rPr lang="da-DK" sz="1200" b="1" i="0" u="none" strike="noStrike" kern="1200" dirty="0">
                <a:solidFill>
                  <a:schemeClr val="tx1"/>
                </a:solidFill>
                <a:effectLst/>
                <a:latin typeface="+mn-lt"/>
                <a:ea typeface="+mn-ea"/>
                <a:cs typeface="+mn-cs"/>
              </a:rPr>
              <a:t>forhåndsaftale</a:t>
            </a:r>
            <a:r>
              <a:rPr lang="da-DK" sz="1200" b="0" i="0" u="none" strike="noStrike" kern="1200" dirty="0">
                <a:solidFill>
                  <a:schemeClr val="tx1"/>
                </a:solidFill>
                <a:effectLst/>
                <a:latin typeface="+mn-lt"/>
                <a:ea typeface="+mn-ea"/>
                <a:cs typeface="+mn-cs"/>
              </a:rPr>
              <a:t> er en aftale, hvor kriterierne er givet på forhånd. Det kan eks. være, at læreren modtager et tillæg på x kroner for bestået pædagogikum. Eller at læreren efter 5 års anciennitet modtager y kroner, da erfaringen giver en bedre undervisning. Eller der efter x år gives et tillæg, da læreren bidrager til skolen drift og elevernes trivsel (kan være en vurdering)</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1" i="0" u="none" strike="noStrike" kern="1200" dirty="0">
                <a:solidFill>
                  <a:schemeClr val="tx1"/>
                </a:solidFill>
                <a:effectLst/>
                <a:latin typeface="+mn-lt"/>
                <a:ea typeface="+mn-ea"/>
                <a:cs typeface="+mn-cs"/>
              </a:rPr>
              <a:t>Hverv: </a:t>
            </a:r>
            <a:r>
              <a:rPr lang="da-DK" sz="1200" b="0" i="0" u="none" strike="noStrike" kern="1200" dirty="0">
                <a:solidFill>
                  <a:schemeClr val="tx1"/>
                </a:solidFill>
                <a:effectLst/>
                <a:latin typeface="+mn-lt"/>
                <a:ea typeface="+mn-ea"/>
                <a:cs typeface="+mn-cs"/>
              </a:rPr>
              <a:t>Skal ses som et funktionstillæg. Et hverv kan være TR, AMR eller også fx en klasselærerfunktion.</a:t>
            </a:r>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1" i="0" u="none" strike="noStrike" kern="1200" dirty="0">
                <a:solidFill>
                  <a:schemeClr val="tx1"/>
                </a:solidFill>
                <a:effectLst/>
                <a:latin typeface="+mn-lt"/>
                <a:ea typeface="+mn-ea"/>
                <a:cs typeface="+mn-cs"/>
              </a:rPr>
              <a:t>Tillægstyper:</a:t>
            </a:r>
            <a:r>
              <a:rPr lang="da-DK" sz="1200" b="0" i="0" u="none" strike="noStrike" kern="1200" dirty="0">
                <a:solidFill>
                  <a:schemeClr val="tx1"/>
                </a:solidFill>
                <a:effectLst/>
                <a:latin typeface="+mn-lt"/>
                <a:ea typeface="+mn-ea"/>
                <a:cs typeface="+mn-cs"/>
              </a:rPr>
              <a:t> Overenskomsten har tre forskellige tillægstyper: Kvalifikationstillæg, funktionstillæg og engangsvederlag. Den samlede sum kan måske ikke ændres, men prioriteringen mellem typerne kan? Et varigt tillæg har langt større værdi end engangstillæggene.</a:t>
            </a:r>
            <a:endParaRPr lang="da-DK" sz="1200" b="0" i="0" u="none" strike="noStrike" kern="1200" dirty="0">
              <a:solidFill>
                <a:schemeClr val="tx1"/>
              </a:solidFill>
              <a:effectLst/>
              <a:latin typeface="+mn-lt"/>
            </a:endParaRPr>
          </a:p>
          <a:p>
            <a:pPr rtl="0" fontAlgn="base"/>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1" i="0" u="none" strike="noStrike" kern="1200" dirty="0">
                <a:solidFill>
                  <a:schemeClr val="tx1"/>
                </a:solidFill>
                <a:effectLst/>
                <a:latin typeface="+mn-lt"/>
                <a:ea typeface="+mn-ea"/>
                <a:cs typeface="+mn-cs"/>
              </a:rPr>
              <a:t>Ovenstående kan have forskellige tidshorisonter. Her kan selve forhandlingen om ex. en forhåndsaftale være et delmål.</a:t>
            </a:r>
            <a:endParaRPr lang="en-US" sz="1200" b="0" i="0"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2E261A7B-C701-41AE-8743-8F851B0A068E}" type="slidenum">
              <a:rPr lang="da-DK" smtClean="0"/>
              <a:t>12</a:t>
            </a:fld>
            <a:endParaRPr lang="da-DK"/>
          </a:p>
        </p:txBody>
      </p:sp>
    </p:spTree>
    <p:extLst>
      <p:ext uri="{BB962C8B-B14F-4D97-AF65-F5344CB8AC3E}">
        <p14:creationId xmlns:p14="http://schemas.microsoft.com/office/powerpoint/2010/main" val="293239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Formålet med </a:t>
            </a:r>
            <a:r>
              <a:rPr lang="da-DK" b="1" err="1"/>
              <a:t>slidet</a:t>
            </a:r>
            <a:r>
              <a:rPr lang="da-DK" b="1"/>
              <a:t> er at vise, at det ikke kun er i GL, vi anbefaler åbenhed. Det gør de andre organisationer, der kan have medlemmer på skolen, også.</a:t>
            </a:r>
          </a:p>
        </p:txBody>
      </p:sp>
      <p:sp>
        <p:nvSpPr>
          <p:cNvPr id="4" name="Pladsholder til slidenummer 3"/>
          <p:cNvSpPr>
            <a:spLocks noGrp="1"/>
          </p:cNvSpPr>
          <p:nvPr>
            <p:ph type="sldNum" sz="quarter" idx="5"/>
          </p:nvPr>
        </p:nvSpPr>
        <p:spPr/>
        <p:txBody>
          <a:bodyPr/>
          <a:lstStyle/>
          <a:p>
            <a:fld id="{2E261A7B-C701-41AE-8743-8F851B0A068E}" type="slidenum">
              <a:rPr lang="da-DK" smtClean="0"/>
              <a:t>13</a:t>
            </a:fld>
            <a:endParaRPr lang="da-DK"/>
          </a:p>
        </p:txBody>
      </p:sp>
    </p:spTree>
    <p:extLst>
      <p:ext uri="{BB962C8B-B14F-4D97-AF65-F5344CB8AC3E}">
        <p14:creationId xmlns:p14="http://schemas.microsoft.com/office/powerpoint/2010/main" val="1553801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Her kommer der to slides med navnet: Start dialogen. Da det kan være meget forskelligt hvor langt man som skole er i processen omkring åbenhed om løn, vælger TR hvilket af de to slides, der er passende for sit eget lærerkollegie. </a:t>
            </a:r>
          </a:p>
          <a:p>
            <a:endParaRPr lang="da-DK"/>
          </a:p>
          <a:p>
            <a:r>
              <a:rPr lang="da-DK"/>
              <a:t>Det endelige mål er naturligvis, at have en åben og oplyst diskussion ud fra jeres egen lønstatistik, hvor I forholder jer til tallene, og ud fra fakta taler om ovenstående punkter, og måske får lagt en fælles strategi. Det kan være det skal gøres på et andet møde, hvis der ikke er tid nok nu. </a:t>
            </a:r>
          </a:p>
          <a:p>
            <a:endParaRPr lang="da-DK"/>
          </a:p>
          <a:p>
            <a:r>
              <a:rPr lang="da-DK"/>
              <a:t>Hvis I som lærerkollegie IKKE er klar til at have en diskussion bundet konkret op på lønstatistikken, kan man gå til næste slide, som har formålet at undersøge hvad lærernes holdning er nu, hvor PP er gennemgået. Har det ændret noget ved deres opfattelse, hvordan kan vi rykke os gradvist mod mere åbenhed, hvor er det skoen trykker. </a:t>
            </a:r>
          </a:p>
          <a:p>
            <a:endParaRPr lang="da-DK"/>
          </a:p>
          <a:p>
            <a:r>
              <a:rPr lang="da-DK"/>
              <a:t>Dette slide kan dermed gemmes og måske bringes op på et senere møde, når det bliver relevant med en mere konkret snak om hvordan forhandlingerne ser ud, og hvad vi ønsker for den i fremtiden. </a:t>
            </a:r>
          </a:p>
          <a:p>
            <a:endParaRPr lang="da-DK"/>
          </a:p>
        </p:txBody>
      </p:sp>
      <p:sp>
        <p:nvSpPr>
          <p:cNvPr id="4" name="Pladsholder til slidenummer 3"/>
          <p:cNvSpPr>
            <a:spLocks noGrp="1"/>
          </p:cNvSpPr>
          <p:nvPr>
            <p:ph type="sldNum" sz="quarter" idx="5"/>
          </p:nvPr>
        </p:nvSpPr>
        <p:spPr/>
        <p:txBody>
          <a:bodyPr/>
          <a:lstStyle/>
          <a:p>
            <a:fld id="{2E261A7B-C701-41AE-8743-8F851B0A068E}" type="slidenum">
              <a:rPr lang="da-DK" smtClean="0"/>
              <a:t>14</a:t>
            </a:fld>
            <a:endParaRPr lang="da-DK"/>
          </a:p>
        </p:txBody>
      </p:sp>
    </p:spTree>
    <p:extLst>
      <p:ext uri="{BB962C8B-B14F-4D97-AF65-F5344CB8AC3E}">
        <p14:creationId xmlns:p14="http://schemas.microsoft.com/office/powerpoint/2010/main" val="4063788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Læs note fra forrige slide.</a:t>
            </a:r>
          </a:p>
        </p:txBody>
      </p:sp>
      <p:sp>
        <p:nvSpPr>
          <p:cNvPr id="4" name="Pladsholder til slidenummer 3"/>
          <p:cNvSpPr>
            <a:spLocks noGrp="1"/>
          </p:cNvSpPr>
          <p:nvPr>
            <p:ph type="sldNum" sz="quarter" idx="5"/>
          </p:nvPr>
        </p:nvSpPr>
        <p:spPr/>
        <p:txBody>
          <a:bodyPr/>
          <a:lstStyle/>
          <a:p>
            <a:fld id="{2E261A7B-C701-41AE-8743-8F851B0A068E}" type="slidenum">
              <a:rPr lang="da-DK" smtClean="0"/>
              <a:t>15</a:t>
            </a:fld>
            <a:endParaRPr lang="da-DK"/>
          </a:p>
        </p:txBody>
      </p:sp>
    </p:spTree>
    <p:extLst>
      <p:ext uri="{BB962C8B-B14F-4D97-AF65-F5344CB8AC3E}">
        <p14:creationId xmlns:p14="http://schemas.microsoft.com/office/powerpoint/2010/main" val="266357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 er GL’s sekretariat, der har udarbejdet oplægget – og derfor også dagsordenen. Da oplægget skal kunne bruges på mange forskellige skoler, hvor de lokale lønforhandlinger foregår på vidt forskellige måder, er dagsordenen fleksibel og kan tilpasses jeres lokale behov.</a:t>
            </a:r>
            <a:endParaRPr lang="en-US"/>
          </a:p>
          <a:p>
            <a:endParaRPr lang="da-DK"/>
          </a:p>
          <a:p>
            <a:r>
              <a:rPr lang="da-DK"/>
              <a:t>Til hvert slide er der tilknyttet noter, som TR kan bruge i præsentationen. Noterne indeholder både en kort formålstekst og uddybende pointer – herunder vigtige budskaber, som er gode at få med, når der skal tales om et følsomt emne som løn.</a:t>
            </a:r>
          </a:p>
        </p:txBody>
      </p:sp>
      <p:sp>
        <p:nvSpPr>
          <p:cNvPr id="4" name="Pladsholder til slidenummer 3"/>
          <p:cNvSpPr>
            <a:spLocks noGrp="1"/>
          </p:cNvSpPr>
          <p:nvPr>
            <p:ph type="sldNum" sz="quarter" idx="5"/>
          </p:nvPr>
        </p:nvSpPr>
        <p:spPr/>
        <p:txBody>
          <a:bodyPr/>
          <a:lstStyle/>
          <a:p>
            <a:fld id="{2E261A7B-C701-41AE-8743-8F851B0A068E}" type="slidenum">
              <a:rPr lang="da-DK" smtClean="0"/>
              <a:t>2</a:t>
            </a:fld>
            <a:endParaRPr lang="da-DK"/>
          </a:p>
        </p:txBody>
      </p:sp>
    </p:spTree>
    <p:extLst>
      <p:ext uri="{BB962C8B-B14F-4D97-AF65-F5344CB8AC3E}">
        <p14:creationId xmlns:p14="http://schemas.microsoft.com/office/powerpoint/2010/main" val="194600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685800" y="4400550"/>
            <a:ext cx="5486400" cy="4743450"/>
          </a:xfrm>
        </p:spPr>
        <p:txBody>
          <a:bodyPr/>
          <a:lstStyle/>
          <a:p>
            <a:pPr fontAlgn="base"/>
            <a:r>
              <a:rPr lang="da-DK" sz="1200" b="1" i="0" u="none" strike="noStrike" kern="1200">
                <a:solidFill>
                  <a:schemeClr val="tx1"/>
                </a:solidFill>
                <a:effectLst/>
                <a:latin typeface="+mn-lt"/>
                <a:ea typeface="+mn-ea"/>
                <a:cs typeface="+mn-cs"/>
              </a:rPr>
              <a:t>Formålet med dette slide er at fortælle om, hvor initiativet kommer fra</a:t>
            </a:r>
            <a:r>
              <a:rPr lang="da-DK" b="1"/>
              <a:t>, og hvordan der fra nu af, vil være et øget fokus på et mere "bæredygtigt og fleksibelt" lønsystem fra Medarbejder og kompetencestyrelsens side, hvor en større andel af lønnen skal forhandles lokalt. Dette slide skal give noget fundament og argument til, hvorfor dette emne tages op. </a:t>
            </a:r>
            <a:endParaRPr lang="da-DK" sz="1200" b="1" i="0" u="none" strike="noStrike" kern="1200">
              <a:solidFill>
                <a:schemeClr val="tx1"/>
              </a:solidFill>
              <a:effectLst/>
              <a:latin typeface="+mn-lt"/>
              <a:ea typeface="+mn-ea"/>
              <a:cs typeface="+mn-cs"/>
            </a:endParaRPr>
          </a:p>
          <a:p>
            <a:pPr rtl="0" fontAlgn="base"/>
            <a:endParaRPr lang="da-DK"/>
          </a:p>
          <a:p>
            <a:pPr rtl="0" fontAlgn="base"/>
            <a:r>
              <a:rPr lang="da-DK" sz="1200" i="0" u="none" strike="noStrike" kern="1200">
                <a:solidFill>
                  <a:schemeClr val="tx1"/>
                </a:solidFill>
                <a:effectLst/>
                <a:latin typeface="+mn-lt"/>
                <a:ea typeface="+mn-ea"/>
                <a:cs typeface="+mn-cs"/>
              </a:rPr>
              <a:t>Initiativet kommer fra GL’s strategi som bliver vedtaget af repræsentantskabet, som er alle TR i GL. </a:t>
            </a:r>
            <a:endParaRPr lang="da-DK" sz="1200" i="0" u="none" strike="noStrike" kern="1200">
              <a:solidFill>
                <a:schemeClr val="tx1"/>
              </a:solidFill>
              <a:effectLst/>
              <a:latin typeface="+mn-lt"/>
            </a:endParaRPr>
          </a:p>
          <a:p>
            <a:pPr fontAlgn="base"/>
            <a:r>
              <a:rPr lang="da-DK" sz="1200" i="0" u="none" strike="noStrike" kern="1200">
                <a:solidFill>
                  <a:schemeClr val="tx1"/>
                </a:solidFill>
                <a:effectLst/>
                <a:latin typeface="+mn-lt"/>
                <a:ea typeface="+mn-ea"/>
                <a:cs typeface="+mn-cs"/>
              </a:rPr>
              <a:t>Strategierne ændrer sig med tiden og foruden løn og åbenhed om løn, så er arbejdstid og især i denne tid </a:t>
            </a:r>
            <a:r>
              <a:rPr lang="da-DK" sz="1200" i="0" u="none" strike="noStrike" kern="1200" err="1">
                <a:solidFill>
                  <a:schemeClr val="tx1"/>
                </a:solidFill>
                <a:effectLst/>
                <a:latin typeface="+mn-lt"/>
                <a:ea typeface="+mn-ea"/>
                <a:cs typeface="+mn-cs"/>
              </a:rPr>
              <a:t>epx</a:t>
            </a:r>
            <a:r>
              <a:rPr lang="da-DK" sz="1200" i="0" u="none" strike="noStrike" kern="1200">
                <a:solidFill>
                  <a:schemeClr val="tx1"/>
                </a:solidFill>
                <a:effectLst/>
                <a:latin typeface="+mn-lt"/>
                <a:ea typeface="+mn-ea"/>
                <a:cs typeface="+mn-cs"/>
              </a:rPr>
              <a:t> et fokuspunkt. </a:t>
            </a:r>
            <a:r>
              <a:rPr lang="da-DK" sz="1200" i="0" u="none" strike="noStrike" kern="1200" err="1">
                <a:solidFill>
                  <a:schemeClr val="tx1"/>
                </a:solidFill>
                <a:effectLst/>
                <a:latin typeface="+mn-lt"/>
                <a:ea typeface="+mn-ea"/>
                <a:cs typeface="+mn-cs"/>
              </a:rPr>
              <a:t>Epx’en</a:t>
            </a:r>
            <a:r>
              <a:rPr lang="da-DK" sz="1200" i="0" u="none" strike="noStrike" kern="1200">
                <a:solidFill>
                  <a:schemeClr val="tx1"/>
                </a:solidFill>
                <a:effectLst/>
                <a:latin typeface="+mn-lt"/>
                <a:ea typeface="+mn-ea"/>
                <a:cs typeface="+mn-cs"/>
              </a:rPr>
              <a:t> kan blandt andet medføre, at sammensætningen på lærerværelset ændres. Derfor er lønstrategien også, at vi skal være godt forberedte.</a:t>
            </a:r>
            <a:r>
              <a:rPr lang="da-DK"/>
              <a:t> </a:t>
            </a:r>
            <a:r>
              <a:rPr lang="da-DK" sz="1200" b="0" i="0" kern="1200">
                <a:solidFill>
                  <a:schemeClr val="tx1"/>
                </a:solidFill>
                <a:effectLst/>
                <a:latin typeface="+mn-lt"/>
                <a:ea typeface="+mn-ea"/>
                <a:cs typeface="+mn-cs"/>
              </a:rPr>
              <a:t> I staten har der både i </a:t>
            </a:r>
            <a:r>
              <a:rPr lang="da-DK"/>
              <a:t>2021</a:t>
            </a:r>
            <a:r>
              <a:rPr lang="da-DK" sz="1200" b="0" i="0" kern="1200">
                <a:solidFill>
                  <a:schemeClr val="tx1"/>
                </a:solidFill>
                <a:effectLst/>
                <a:latin typeface="+mn-lt"/>
                <a:ea typeface="+mn-ea"/>
                <a:cs typeface="+mn-cs"/>
              </a:rPr>
              <a:t> og </a:t>
            </a:r>
            <a:r>
              <a:rPr lang="da-DK"/>
              <a:t>2024</a:t>
            </a:r>
            <a:r>
              <a:rPr lang="da-DK" sz="1200" b="0" i="0" kern="1200">
                <a:solidFill>
                  <a:schemeClr val="tx1"/>
                </a:solidFill>
                <a:effectLst/>
                <a:latin typeface="+mn-lt"/>
                <a:ea typeface="+mn-ea"/>
                <a:cs typeface="+mn-cs"/>
              </a:rPr>
              <a:t> været </a:t>
            </a:r>
            <a:r>
              <a:rPr lang="da-DK"/>
              <a:t>partsprojekter</a:t>
            </a:r>
            <a:r>
              <a:rPr lang="da-DK" sz="1200" b="0" i="0" kern="1200">
                <a:solidFill>
                  <a:schemeClr val="tx1"/>
                </a:solidFill>
                <a:effectLst/>
                <a:latin typeface="+mn-lt"/>
                <a:ea typeface="+mn-ea"/>
                <a:cs typeface="+mn-cs"/>
              </a:rPr>
              <a:t> </a:t>
            </a:r>
            <a:r>
              <a:rPr lang="da-DK"/>
              <a:t>om</a:t>
            </a:r>
            <a:r>
              <a:rPr lang="da-DK" sz="1200" b="0" i="0" kern="1200">
                <a:solidFill>
                  <a:schemeClr val="tx1"/>
                </a:solidFill>
                <a:effectLst/>
                <a:latin typeface="+mn-lt"/>
                <a:ea typeface="+mn-ea"/>
                <a:cs typeface="+mn-cs"/>
              </a:rPr>
              <a:t> det lokale lønsystem. GL forventer</a:t>
            </a:r>
            <a:r>
              <a:rPr lang="da-DK"/>
              <a:t>,</a:t>
            </a:r>
            <a:r>
              <a:rPr lang="da-DK" sz="1200" b="0" i="0" kern="1200">
                <a:solidFill>
                  <a:schemeClr val="tx1"/>
                </a:solidFill>
                <a:effectLst/>
                <a:latin typeface="+mn-lt"/>
                <a:ea typeface="+mn-ea"/>
                <a:cs typeface="+mn-cs"/>
              </a:rPr>
              <a:t> at der </a:t>
            </a:r>
            <a:r>
              <a:rPr lang="da-DK"/>
              <a:t>(igen) </a:t>
            </a:r>
            <a:r>
              <a:rPr lang="da-DK" sz="1200" b="0" i="0" kern="1200">
                <a:solidFill>
                  <a:schemeClr val="tx1"/>
                </a:solidFill>
                <a:effectLst/>
                <a:latin typeface="+mn-lt"/>
                <a:ea typeface="+mn-ea"/>
                <a:cs typeface="+mn-cs"/>
              </a:rPr>
              <a:t>vil blive stillet krav om et </a:t>
            </a:r>
            <a:r>
              <a:rPr lang="da-DK" i="1"/>
              <a:t>mer</a:t>
            </a:r>
            <a:r>
              <a:rPr lang="da-DK"/>
              <a:t>e  fleksibelt </a:t>
            </a:r>
            <a:r>
              <a:rPr lang="da-DK" sz="1200" i="0" kern="1200">
                <a:solidFill>
                  <a:schemeClr val="tx1"/>
                </a:solidFill>
                <a:effectLst/>
                <a:latin typeface="+mn-lt"/>
                <a:ea typeface="+mn-ea"/>
                <a:cs typeface="+mn-cs"/>
              </a:rPr>
              <a:t>og </a:t>
            </a:r>
            <a:r>
              <a:rPr lang="da-DK"/>
              <a:t> bæredygtigt </a:t>
            </a:r>
            <a:r>
              <a:rPr lang="da-DK" sz="1200" i="0" kern="1200">
                <a:solidFill>
                  <a:schemeClr val="tx1"/>
                </a:solidFill>
                <a:effectLst/>
                <a:latin typeface="+mn-lt"/>
                <a:ea typeface="+mn-ea"/>
                <a:cs typeface="+mn-cs"/>
              </a:rPr>
              <a:t>lønsystem ved OK26 </a:t>
            </a:r>
            <a:r>
              <a:rPr lang="da-DK" sz="1200" b="0" i="0" kern="1200">
                <a:solidFill>
                  <a:schemeClr val="tx1"/>
                </a:solidFill>
                <a:effectLst/>
                <a:latin typeface="+mn-lt"/>
                <a:ea typeface="+mn-ea"/>
                <a:cs typeface="+mn-cs"/>
              </a:rPr>
              <a:t>= en større andel af lønnen skal forhandles lokalt – og altså ikke centralt.</a:t>
            </a:r>
            <a:endParaRPr lang="da-DK" sz="1200" b="0" i="0" kern="1200">
              <a:solidFill>
                <a:schemeClr val="tx1"/>
              </a:solidFill>
              <a:effectLst/>
              <a:latin typeface="+mn-lt"/>
            </a:endParaRPr>
          </a:p>
          <a:p>
            <a:pPr fontAlgn="base"/>
            <a:endParaRPr lang="da-DK"/>
          </a:p>
          <a:p>
            <a:pPr fontAlgn="base"/>
            <a:r>
              <a:rPr lang="da-DK" sz="1200" b="0" i="0" kern="1200">
                <a:effectLst/>
                <a:cs typeface="+mn-lt"/>
              </a:rPr>
              <a:t>EU har udarbejdet et direktiv om løngennemsigtighed. Direktivet skal være implementeret juni 2026.</a:t>
            </a:r>
            <a:br>
              <a:rPr lang="da-DK" sz="1200" b="0" i="0" kern="1200">
                <a:effectLst/>
                <a:cs typeface="+mn-lt"/>
              </a:rPr>
            </a:br>
            <a:br>
              <a:rPr lang="da-DK" sz="1200" b="0" i="0" kern="1200">
                <a:effectLst/>
                <a:cs typeface="+mn-lt"/>
              </a:rPr>
            </a:br>
            <a:r>
              <a:rPr lang="da-DK" sz="1200" b="0" i="0" kern="1200">
                <a:solidFill>
                  <a:schemeClr val="tx1"/>
                </a:solidFill>
                <a:effectLst/>
                <a:latin typeface="+mn-lt"/>
                <a:ea typeface="+mn-ea"/>
                <a:cs typeface="+mn-cs"/>
              </a:rPr>
              <a:t>Uddybning af de fire punkter:</a:t>
            </a:r>
            <a:endParaRPr lang="da-DK" sz="1200" b="0" i="0" kern="1200">
              <a:solidFill>
                <a:schemeClr val="tx1"/>
              </a:solidFill>
              <a:effectLst/>
              <a:latin typeface="+mn-lt"/>
            </a:endParaRPr>
          </a:p>
          <a:p>
            <a:pPr rtl="0" fontAlgn="base"/>
            <a:r>
              <a:rPr lang="da-DK" sz="1200" b="0" i="0" kern="1200">
                <a:solidFill>
                  <a:schemeClr val="tx1"/>
                </a:solidFill>
                <a:effectLst/>
                <a:latin typeface="+mn-lt"/>
                <a:ea typeface="+mn-ea"/>
                <a:cs typeface="+mn-cs"/>
              </a:rPr>
              <a:t>​</a:t>
            </a:r>
            <a:endParaRPr lang="da-DK" sz="1200" b="0" i="0" kern="1200">
              <a:solidFill>
                <a:schemeClr val="tx1"/>
              </a:solidFill>
              <a:effectLst/>
              <a:latin typeface="+mn-lt"/>
            </a:endParaRPr>
          </a:p>
          <a:p>
            <a:pPr rtl="0" fontAlgn="base"/>
            <a:r>
              <a:rPr lang="da-DK" sz="1200" b="0" i="0" u="none" strike="noStrike" kern="1200">
                <a:solidFill>
                  <a:schemeClr val="tx1"/>
                </a:solidFill>
                <a:effectLst/>
                <a:latin typeface="+mn-lt"/>
                <a:ea typeface="+mn-ea"/>
                <a:cs typeface="+mn-cs"/>
              </a:rPr>
              <a:t>1 - GL arbejder for, at man på det erhvervsgymnasiale område opnår en større udmøntning.</a:t>
            </a:r>
            <a:r>
              <a:rPr lang="da-DK" sz="1200" b="0" i="0" kern="1200">
                <a:solidFill>
                  <a:schemeClr val="tx1"/>
                </a:solidFill>
                <a:effectLst/>
                <a:latin typeface="+mn-lt"/>
                <a:ea typeface="+mn-ea"/>
                <a:cs typeface="+mn-cs"/>
              </a:rPr>
              <a:t>​</a:t>
            </a:r>
            <a:endParaRPr lang="da-DK" sz="1200" b="0" i="0" kern="1200">
              <a:solidFill>
                <a:schemeClr val="tx1"/>
              </a:solidFill>
              <a:effectLst/>
              <a:latin typeface="+mn-lt"/>
            </a:endParaRPr>
          </a:p>
          <a:p>
            <a:pPr rtl="0" fontAlgn="base"/>
            <a:r>
              <a:rPr lang="da-DK" sz="1200" b="0" i="0" kern="1200">
                <a:solidFill>
                  <a:schemeClr val="tx1"/>
                </a:solidFill>
                <a:effectLst/>
                <a:latin typeface="+mn-lt"/>
                <a:ea typeface="+mn-ea"/>
                <a:cs typeface="+mn-cs"/>
              </a:rPr>
              <a:t>​</a:t>
            </a:r>
            <a:endParaRPr lang="da-DK" sz="1200" b="0" i="0" kern="1200">
              <a:solidFill>
                <a:schemeClr val="tx1"/>
              </a:solidFill>
              <a:effectLst/>
              <a:latin typeface="+mn-lt"/>
            </a:endParaRPr>
          </a:p>
          <a:p>
            <a:pPr rtl="0" fontAlgn="base"/>
            <a:r>
              <a:rPr lang="da-DK" sz="1200" b="0" i="0" u="none" strike="noStrike" kern="1200">
                <a:solidFill>
                  <a:schemeClr val="tx1"/>
                </a:solidFill>
                <a:effectLst/>
                <a:latin typeface="+mn-lt"/>
                <a:ea typeface="+mn-ea"/>
                <a:cs typeface="+mn-cs"/>
              </a:rPr>
              <a:t>2 - De 10 % er hvad man ca. udmønter i gennemsnit for akademikere i staten.</a:t>
            </a:r>
            <a:r>
              <a:rPr lang="en-US" sz="1200" b="0" i="0" kern="1200">
                <a:solidFill>
                  <a:schemeClr val="tx1"/>
                </a:solidFill>
                <a:effectLst/>
                <a:latin typeface="+mn-lt"/>
                <a:ea typeface="+mn-ea"/>
                <a:cs typeface="+mn-cs"/>
              </a:rPr>
              <a:t>​ </a:t>
            </a:r>
            <a:endParaRPr lang="en-US" sz="1200" b="0" i="0" kern="1200">
              <a:solidFill>
                <a:schemeClr val="tx1"/>
              </a:solidFill>
              <a:effectLst/>
              <a:latin typeface="+mn-lt"/>
            </a:endParaRPr>
          </a:p>
          <a:p>
            <a:pPr rtl="0" fontAlgn="base"/>
            <a:endParaRPr lang="da-DK" sz="1200" b="0" i="0" kern="1200">
              <a:solidFill>
                <a:schemeClr val="tx1"/>
              </a:solidFill>
              <a:effectLst/>
              <a:latin typeface="+mn-lt"/>
              <a:ea typeface="+mn-ea"/>
              <a:cs typeface="+mn-cs"/>
            </a:endParaRPr>
          </a:p>
          <a:p>
            <a:pPr rtl="0" fontAlgn="base"/>
            <a:r>
              <a:rPr lang="da-DK" sz="1200" b="0" i="0" u="none" strike="noStrike" kern="1200">
                <a:solidFill>
                  <a:schemeClr val="tx1"/>
                </a:solidFill>
                <a:effectLst/>
                <a:latin typeface="+mn-lt"/>
                <a:ea typeface="+mn-ea"/>
                <a:cs typeface="+mn-cs"/>
              </a:rPr>
              <a:t>3 - Det er ikke GL’s politik, at der skal udmøntes mere i lokalløn – derimod er det stadig et overenskomstkrav, at mest muligt udmøntes centralt. </a:t>
            </a:r>
            <a:r>
              <a:rPr lang="en-US" sz="1200" b="0" i="0" kern="1200">
                <a:solidFill>
                  <a:schemeClr val="tx1"/>
                </a:solidFill>
                <a:effectLst/>
                <a:latin typeface="+mn-lt"/>
                <a:ea typeface="+mn-ea"/>
                <a:cs typeface="+mn-cs"/>
              </a:rPr>
              <a:t>​</a:t>
            </a:r>
            <a:endParaRPr lang="en-US" sz="1200" b="0" i="0" kern="1200">
              <a:solidFill>
                <a:schemeClr val="tx1"/>
              </a:solidFill>
              <a:effectLst/>
              <a:latin typeface="+mn-lt"/>
            </a:endParaRPr>
          </a:p>
          <a:p>
            <a:pPr rtl="0" fontAlgn="base"/>
            <a:endParaRPr lang="en-US" sz="1200" b="0" i="0" kern="1200">
              <a:solidFill>
                <a:schemeClr val="tx1"/>
              </a:solidFill>
              <a:effectLst/>
              <a:latin typeface="+mn-lt"/>
              <a:ea typeface="+mn-ea"/>
              <a:cs typeface="+mn-cs"/>
            </a:endParaRPr>
          </a:p>
          <a:p>
            <a:pPr rtl="0" fontAlgn="base"/>
            <a:r>
              <a:rPr lang="da-DK" sz="1200" b="0" i="0" kern="1200">
                <a:solidFill>
                  <a:schemeClr val="tx1"/>
                </a:solidFill>
                <a:effectLst/>
                <a:latin typeface="+mn-lt"/>
                <a:ea typeface="+mn-ea"/>
                <a:cs typeface="+mn-cs"/>
              </a:rPr>
              <a:t>​4 - </a:t>
            </a:r>
            <a:r>
              <a:rPr lang="da-DK" sz="1200" b="0" i="0" u="none" strike="noStrike" kern="1200">
                <a:solidFill>
                  <a:schemeClr val="tx1"/>
                </a:solidFill>
                <a:effectLst/>
                <a:latin typeface="+mn-lt"/>
                <a:ea typeface="+mn-ea"/>
                <a:cs typeface="+mn-cs"/>
              </a:rPr>
              <a:t>Et vigtigt redskab er GL’s lønstatistik. GL vil derfor arbejde for, at anvendelsen af redskabet udbredes.</a:t>
            </a:r>
            <a:endParaRPr lang="en-US" sz="1200" b="0" i="0" kern="1200">
              <a:solidFill>
                <a:schemeClr val="tx1"/>
              </a:solidFill>
              <a:effectLst/>
              <a:latin typeface="+mn-lt"/>
              <a:ea typeface="+mn-ea"/>
              <a:cs typeface="+mn-cs"/>
            </a:endParaRPr>
          </a:p>
          <a:p>
            <a:endParaRPr lang="da-DK"/>
          </a:p>
        </p:txBody>
      </p:sp>
      <p:sp>
        <p:nvSpPr>
          <p:cNvPr id="4" name="Pladsholder til slidenummer 3"/>
          <p:cNvSpPr>
            <a:spLocks noGrp="1"/>
          </p:cNvSpPr>
          <p:nvPr>
            <p:ph type="sldNum" sz="quarter" idx="5"/>
          </p:nvPr>
        </p:nvSpPr>
        <p:spPr/>
        <p:txBody>
          <a:bodyPr/>
          <a:lstStyle/>
          <a:p>
            <a:fld id="{2E261A7B-C701-41AE-8743-8F851B0A068E}" type="slidenum">
              <a:rPr lang="da-DK" smtClean="0"/>
              <a:t>3</a:t>
            </a:fld>
            <a:endParaRPr lang="da-DK"/>
          </a:p>
        </p:txBody>
      </p:sp>
    </p:spTree>
    <p:extLst>
      <p:ext uri="{BB962C8B-B14F-4D97-AF65-F5344CB8AC3E}">
        <p14:creationId xmlns:p14="http://schemas.microsoft.com/office/powerpoint/2010/main" val="412078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Videoen er ment som et oplæg til en kort lokal diskussion.</a:t>
            </a:r>
          </a:p>
          <a:p>
            <a:endParaRPr lang="da-DK"/>
          </a:p>
          <a:p>
            <a:r>
              <a:rPr lang="da-DK"/>
              <a:t>Allerede efter videoen opfordres til at påbegynde diskussionen. Se næste slide.</a:t>
            </a:r>
          </a:p>
          <a:p>
            <a:endParaRPr lang="da-DK"/>
          </a:p>
          <a:p>
            <a:endParaRPr lang="da-DK"/>
          </a:p>
        </p:txBody>
      </p:sp>
      <p:sp>
        <p:nvSpPr>
          <p:cNvPr id="4" name="Pladsholder til slidenummer 3"/>
          <p:cNvSpPr>
            <a:spLocks noGrp="1"/>
          </p:cNvSpPr>
          <p:nvPr>
            <p:ph type="sldNum" sz="quarter" idx="5"/>
          </p:nvPr>
        </p:nvSpPr>
        <p:spPr/>
        <p:txBody>
          <a:bodyPr/>
          <a:lstStyle/>
          <a:p>
            <a:fld id="{2E261A7B-C701-41AE-8743-8F851B0A068E}" type="slidenum">
              <a:rPr lang="da-DK" smtClean="0"/>
              <a:t>4</a:t>
            </a:fld>
            <a:endParaRPr lang="da-DK"/>
          </a:p>
        </p:txBody>
      </p:sp>
    </p:spTree>
    <p:extLst>
      <p:ext uri="{BB962C8B-B14F-4D97-AF65-F5344CB8AC3E}">
        <p14:creationId xmlns:p14="http://schemas.microsoft.com/office/powerpoint/2010/main" val="2095031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Formålet er er at få startet den svære samtale med arbejdsspørgsmål til lærerne. Det er vigtigt at det bliver en kort øvelse, hvor lærerne får mulighed for at sætte lidt ord på deres tanker og meninger på en stille og rolig måde. I denne øvelse skal der derfor samles op i plenum, da dialogen færdiggøres efter hele præsentationen. Ideen er også at se, hvorvidt nogle flytter standpunkt efter gennemgangen. Hvis du som TR ved at det bliver en udfordring at få lærerne tilbage på sporet, når først diskussionen er i gang, kan du springe dette slide over, og vente med dialogen til efter præsentationen.</a:t>
            </a:r>
          </a:p>
          <a:p>
            <a:endParaRPr lang="da-DK" dirty="0"/>
          </a:p>
          <a:p>
            <a:r>
              <a:rPr lang="da-DK" dirty="0"/>
              <a:t>Opsamling fra videoen: Forskningen viser, at kollegaer kan have forskellige begrundelser for, hvorfor vi synes det er svært at tale om vores løn.</a:t>
            </a:r>
          </a:p>
          <a:p>
            <a:endParaRPr lang="da-DK" dirty="0"/>
          </a:p>
          <a:p>
            <a:r>
              <a:rPr lang="da-DK" dirty="0"/>
              <a:t>	1. Mine kollegaer mener måske, at jeg ikke er min løn værd</a:t>
            </a:r>
          </a:p>
          <a:p>
            <a:r>
              <a:rPr lang="da-DK" dirty="0"/>
              <a:t>	2. Mine kollegaer tjener mere end mig, så jeg bliver udstillet, som den dårlige lærer.</a:t>
            </a:r>
          </a:p>
          <a:p>
            <a:endParaRPr lang="da-DK" dirty="0"/>
          </a:p>
          <a:p>
            <a:r>
              <a:rPr lang="da-DK" b="1" dirty="0"/>
              <a:t>Inden vi går i gang med diskussionen</a:t>
            </a:r>
            <a:r>
              <a:rPr lang="da-DK" dirty="0"/>
              <a:t>, så er det vigtigt at understrege, at du som TR har ret til at vise alles løn og at løn ikke er omfattet af et forbud ifølge GDPR-reglerne.</a:t>
            </a:r>
          </a:p>
          <a:p>
            <a:endParaRPr lang="da-DK" dirty="0"/>
          </a:p>
          <a:p>
            <a:r>
              <a:rPr lang="da-DK" i="1" dirty="0"/>
              <a:t>Eksempel 15 side 40 fra ”Databeskyttelse i et ansættelsesforhold” under afsnittet:</a:t>
            </a:r>
          </a:p>
          <a:p>
            <a:r>
              <a:rPr lang="da-DK" i="1" dirty="0"/>
              <a:t>6.5 Tillidsrepræsentantens videregivelse af personoplysninger</a:t>
            </a:r>
          </a:p>
          <a:p>
            <a:r>
              <a:rPr lang="da-DK" i="1" dirty="0"/>
              <a:t> </a:t>
            </a:r>
          </a:p>
          <a:p>
            <a:r>
              <a:rPr lang="da-DK" i="1" dirty="0"/>
              <a:t>Tillidsrepræsentanten indkalder alle medarbejdere omfattet af den relevante overenskomst til møde i anledning af forhandling af løntillæg. Med indkaldelsen følger oplysning om de ansattes navn, løn og løntillæg.  </a:t>
            </a:r>
          </a:p>
          <a:p>
            <a:r>
              <a:rPr lang="da-DK" dirty="0"/>
              <a:t> </a:t>
            </a:r>
          </a:p>
          <a:p>
            <a:r>
              <a:rPr lang="da-DK" i="1" dirty="0"/>
              <a:t>Oplysninger om navn og lønforhold er nødvendige oplysninger i forhold til drøftelse af de forhandlinger, som skal foregå på arbejdspladsen. Oplysningerne kan derfor videregives efter databeskyttelseslovens § 12, stk. 1, fra tillidsrepræsentanten til de ansatte, der er omfattet af den pågældende overenskomst. </a:t>
            </a:r>
          </a:p>
          <a:p>
            <a:endParaRPr lang="da-DK" dirty="0"/>
          </a:p>
        </p:txBody>
      </p:sp>
      <p:sp>
        <p:nvSpPr>
          <p:cNvPr id="4" name="Pladsholder til slidenummer 3"/>
          <p:cNvSpPr>
            <a:spLocks noGrp="1"/>
          </p:cNvSpPr>
          <p:nvPr>
            <p:ph type="sldNum" sz="quarter" idx="5"/>
          </p:nvPr>
        </p:nvSpPr>
        <p:spPr/>
        <p:txBody>
          <a:bodyPr/>
          <a:lstStyle/>
          <a:p>
            <a:fld id="{2E261A7B-C701-41AE-8743-8F851B0A068E}" type="slidenum">
              <a:rPr lang="da-DK" smtClean="0"/>
              <a:t>5</a:t>
            </a:fld>
            <a:endParaRPr lang="da-DK"/>
          </a:p>
        </p:txBody>
      </p:sp>
    </p:spTree>
    <p:extLst>
      <p:ext uri="{BB962C8B-B14F-4D97-AF65-F5344CB8AC3E}">
        <p14:creationId xmlns:p14="http://schemas.microsoft.com/office/powerpoint/2010/main" val="62016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1" i="0" u="none" strike="noStrike" kern="1200" dirty="0">
                <a:solidFill>
                  <a:schemeClr val="tx1"/>
                </a:solidFill>
                <a:effectLst/>
                <a:latin typeface="+mn-lt"/>
                <a:ea typeface="+mn-ea"/>
                <a:cs typeface="+mn-cs"/>
              </a:rPr>
              <a:t>Formålet med dette slide er </a:t>
            </a:r>
            <a:r>
              <a:rPr lang="da-DK" b="1" dirty="0"/>
              <a:t>at give en </a:t>
            </a:r>
            <a:r>
              <a:rPr lang="da-DK" sz="1200" b="1" i="0" u="none" strike="noStrike" kern="1200" dirty="0">
                <a:solidFill>
                  <a:schemeClr val="tx1"/>
                </a:solidFill>
                <a:effectLst/>
                <a:latin typeface="+mn-lt"/>
                <a:ea typeface="+mn-ea"/>
                <a:cs typeface="+mn-cs"/>
              </a:rPr>
              <a:t>kort forklaring på, hvordan lønsystemet er sammensat centralt og lokalt</a:t>
            </a:r>
            <a:r>
              <a:rPr lang="da-DK" b="1" dirty="0"/>
              <a:t>, og give lærerne et billede af hvor vigtigt den lokale løn er, når man når sluttrinet for den centrale løn. Derudover er grafen et godt billede på, at vi som gymnasielærere har en meget forskellig løn. </a:t>
            </a:r>
            <a:endParaRPr lang="da-DK" sz="1200" b="1" i="0" u="none" strike="noStrike" kern="1200" dirty="0">
              <a:solidFill>
                <a:schemeClr val="tx1"/>
              </a:solidFill>
              <a:effectLst/>
              <a:latin typeface="+mn-lt"/>
              <a:ea typeface="+mn-ea"/>
              <a:cs typeface="+mn-cs"/>
            </a:endParaRPr>
          </a:p>
          <a:p>
            <a:endParaRPr lang="da-DK" dirty="0"/>
          </a:p>
          <a:p>
            <a:r>
              <a:rPr lang="da-DK" sz="1200" b="0" i="0" u="none" strike="noStrike" kern="1200" dirty="0">
                <a:solidFill>
                  <a:schemeClr val="tx1"/>
                </a:solidFill>
                <a:effectLst/>
                <a:latin typeface="+mn-lt"/>
                <a:ea typeface="+mn-ea"/>
                <a:cs typeface="+mn-cs"/>
              </a:rPr>
              <a:t>På det erhvervsgymnasiale område (AC-fællesoverenskomsten) har man aftalt et akademisk skalaforløb, som gives, når man er færdiguddannet og laver akademisk arbejde.</a:t>
            </a:r>
            <a:r>
              <a:rPr lang="en-US"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endParaRPr lang="en-US" dirty="0"/>
          </a:p>
          <a:p>
            <a:pPr fontAlgn="base"/>
            <a:r>
              <a:rPr lang="da-DK" sz="1200" b="0" i="0" kern="1200" dirty="0">
                <a:solidFill>
                  <a:schemeClr val="tx1"/>
                </a:solidFill>
                <a:effectLst/>
                <a:latin typeface="+mn-lt"/>
                <a:ea typeface="+mn-ea"/>
                <a:cs typeface="+mn-cs"/>
              </a:rPr>
              <a:t>​</a:t>
            </a:r>
            <a:r>
              <a:rPr lang="da-DK" dirty="0"/>
              <a:t>Der </a:t>
            </a:r>
            <a:r>
              <a:rPr lang="da-DK" i="0" u="none" strike="noStrike" kern="1200" dirty="0">
                <a:effectLst/>
              </a:rPr>
              <a:t>er </a:t>
            </a:r>
            <a:r>
              <a:rPr lang="da-DK" dirty="0"/>
              <a:t>dertil aftalt</a:t>
            </a:r>
            <a:r>
              <a:rPr lang="da-DK" i="0" u="none" strike="noStrike" kern="1200" dirty="0">
                <a:effectLst/>
              </a:rPr>
              <a:t> et adjunkt/lektor-tillæg for gymnasielærere</a:t>
            </a:r>
            <a:r>
              <a:rPr lang="da-DK" dirty="0"/>
              <a:t>, som tildeles i trin – ligesom den centrale løn</a:t>
            </a:r>
            <a:r>
              <a:rPr lang="da-DK" i="0" u="none" strike="noStrike" kern="1200" dirty="0">
                <a:effectLst/>
              </a:rPr>
              <a:t>. </a:t>
            </a:r>
            <a:r>
              <a:rPr lang="da-DK" dirty="0"/>
              <a:t>Hvilket trin man starter på, afhænger af</a:t>
            </a:r>
            <a:r>
              <a:rPr lang="da-DK" i="0" u="none" strike="noStrike" kern="1200" dirty="0">
                <a:effectLst/>
              </a:rPr>
              <a:t>, </a:t>
            </a:r>
            <a:r>
              <a:rPr lang="da-DK" dirty="0"/>
              <a:t>hvor længe </a:t>
            </a:r>
            <a:r>
              <a:rPr lang="da-DK" i="0" u="none" strike="noStrike" kern="1200" dirty="0">
                <a:effectLst/>
              </a:rPr>
              <a:t>man </a:t>
            </a:r>
            <a:r>
              <a:rPr lang="da-DK" dirty="0"/>
              <a:t>har </a:t>
            </a:r>
            <a:r>
              <a:rPr lang="da-DK" i="0" u="none" strike="noStrike" kern="1200" dirty="0">
                <a:effectLst/>
              </a:rPr>
              <a:t>undervist på gymnasialt </a:t>
            </a:r>
            <a:r>
              <a:rPr lang="da-DK" dirty="0"/>
              <a:t>niveau </a:t>
            </a:r>
            <a:r>
              <a:rPr lang="da-DK" i="0" u="none" strike="noStrike" kern="1200" dirty="0">
                <a:effectLst/>
              </a:rPr>
              <a:t>eller højere</a:t>
            </a:r>
            <a:r>
              <a:rPr lang="da-DK" dirty="0"/>
              <a:t>.</a:t>
            </a:r>
            <a:br>
              <a:rPr lang="da-DK" dirty="0">
                <a:cs typeface="+mn-lt"/>
              </a:rPr>
            </a:br>
            <a:r>
              <a:rPr lang="da-DK" dirty="0"/>
              <a:t>Det har intet at gøre med, om man er akademiker eller ej – det er udelukkende undervisningserfaringen, der tæller.</a:t>
            </a:r>
          </a:p>
          <a:p>
            <a:r>
              <a:rPr lang="da-DK" dirty="0"/>
              <a:t>Fx: En jurist, der har arbejdet i mange år som advokat, men ikke har undervist, vil starte på trin 1 i adjunkt/lektor-tillægget, fordi vedkommende ikke har relevant undervisningsanciennitet – uanset den lange erhvervserfaring.</a:t>
            </a:r>
          </a:p>
          <a:p>
            <a:br>
              <a:rPr lang="en-US" sz="1200" b="0" i="0" kern="1200" dirty="0">
                <a:effectLst/>
                <a:cs typeface="+mn-lt"/>
              </a:rPr>
            </a:br>
            <a:r>
              <a:rPr lang="da-DK" sz="1200" b="0" i="0" u="none" strike="noStrike" kern="1200" dirty="0">
                <a:solidFill>
                  <a:srgbClr val="FF0000"/>
                </a:solidFill>
                <a:effectLst/>
                <a:latin typeface="+mn-lt"/>
                <a:ea typeface="+mn-ea"/>
                <a:cs typeface="+mn-cs"/>
              </a:rPr>
              <a:t>Det eneste centrale tillæg er et funktionstillæg for vejledning af pædagogikumkandidater.</a:t>
            </a:r>
            <a:endParaRPr lang="en-US" sz="1200" b="0" i="0" kern="1200" dirty="0">
              <a:solidFill>
                <a:srgbClr val="FF0000"/>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0" i="0" u="none" strike="noStrike" kern="1200" dirty="0">
                <a:solidFill>
                  <a:schemeClr val="tx1"/>
                </a:solidFill>
                <a:effectLst/>
                <a:latin typeface="+mn-lt"/>
                <a:ea typeface="+mn-ea"/>
                <a:cs typeface="+mn-cs"/>
              </a:rPr>
              <a:t>Beløbene er pr. måned</a:t>
            </a:r>
            <a:r>
              <a:rPr lang="en-US" sz="1200" b="0" i="0" u="none" strike="noStrike" kern="1200" dirty="0">
                <a:solidFill>
                  <a:schemeClr val="tx1"/>
                </a:solidFill>
                <a:effectLst/>
                <a:latin typeface="+mn-lt"/>
                <a:ea typeface="+mn-ea"/>
                <a:cs typeface="+mn-cs"/>
              </a:rPr>
              <a:t>:</a:t>
            </a:r>
            <a:br>
              <a:rPr lang="en-US" sz="1200" b="0" i="0" u="none" strike="noStrike" kern="1200" dirty="0">
                <a:effectLst/>
                <a:cs typeface="+mn-lt"/>
              </a:rPr>
            </a:br>
            <a:endParaRPr lang="en-US" sz="1200" b="0" i="0" kern="1200" dirty="0">
              <a:solidFill>
                <a:schemeClr val="tx1"/>
              </a:solidFill>
              <a:effectLst/>
              <a:latin typeface="+mn-lt"/>
              <a:ea typeface="+mn-ea"/>
              <a:cs typeface="+mn-cs"/>
            </a:endParaRPr>
          </a:p>
          <a:p>
            <a:pPr rtl="0" fontAlgn="base"/>
            <a:r>
              <a:rPr lang="da-DK" sz="1200" b="1" i="0" u="none" strike="noStrike" kern="1200" dirty="0">
                <a:solidFill>
                  <a:schemeClr val="tx1"/>
                </a:solidFill>
                <a:effectLst/>
                <a:latin typeface="+mn-lt"/>
                <a:ea typeface="+mn-ea"/>
                <a:cs typeface="+mn-cs"/>
              </a:rPr>
              <a:t>Hanne</a:t>
            </a:r>
            <a:r>
              <a:rPr lang="da-DK" sz="1200" b="0" i="0" u="none" strike="noStrike" kern="1200" dirty="0">
                <a:solidFill>
                  <a:schemeClr val="tx1"/>
                </a:solidFill>
                <a:effectLst/>
                <a:latin typeface="+mn-lt"/>
                <a:ea typeface="+mn-ea"/>
                <a:cs typeface="+mn-cs"/>
              </a:rPr>
              <a:t> har 1 års anciennitet og hun får derfor ca. 29.300 kr. i skalaløn og 3.900 kr. i adjunkt/lektor-tillæg i alt ca. 33.200 kr. Hertil kommer 18,07 % i pension (6000 kr.)</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r>
              <a:rPr lang="da-DK" sz="1200" b="1" i="0" u="none" strike="noStrike" kern="1200" dirty="0">
                <a:solidFill>
                  <a:schemeClr val="tx1"/>
                </a:solidFill>
                <a:effectLst/>
                <a:latin typeface="+mn-lt"/>
                <a:ea typeface="+mn-ea"/>
                <a:cs typeface="+mn-cs"/>
              </a:rPr>
              <a:t>Absalon</a:t>
            </a:r>
            <a:r>
              <a:rPr lang="da-DK" sz="1200" b="0" i="0" u="none" strike="noStrike" kern="1200" dirty="0">
                <a:solidFill>
                  <a:schemeClr val="tx1"/>
                </a:solidFill>
                <a:effectLst/>
                <a:latin typeface="+mn-lt"/>
                <a:ea typeface="+mn-ea"/>
                <a:cs typeface="+mn-cs"/>
              </a:rPr>
              <a:t> har 2 års anciennitet. Han er steget både på skalalønnen og adjunkt/lektor tillægget og får en samlet løn på ca. 37.700 kr.</a:t>
            </a:r>
            <a:r>
              <a:rPr lang="en-US" sz="1200" b="0" i="0" kern="1200" dirty="0">
                <a:solidFill>
                  <a:schemeClr val="tx1"/>
                </a:solidFill>
                <a:effectLst/>
                <a:latin typeface="+mn-lt"/>
                <a:ea typeface="+mn-ea"/>
                <a:cs typeface="+mn-cs"/>
              </a:rPr>
              <a:t>​ </a:t>
            </a:r>
            <a:endParaRPr lang="en-US" sz="1200" b="0" i="0" kern="1200" dirty="0">
              <a:solidFill>
                <a:schemeClr val="tx1"/>
              </a:solidFill>
              <a:effectLst/>
              <a:latin typeface="+mn-lt"/>
            </a:endParaRPr>
          </a:p>
          <a:p>
            <a:pPr rtl="0" fontAlgn="base"/>
            <a:r>
              <a:rPr lang="da-DK" sz="1200" b="1" i="0" u="none" strike="noStrike" kern="1200" dirty="0">
                <a:solidFill>
                  <a:schemeClr val="tx1"/>
                </a:solidFill>
                <a:effectLst/>
                <a:latin typeface="+mn-lt"/>
                <a:ea typeface="+mn-ea"/>
                <a:cs typeface="+mn-cs"/>
              </a:rPr>
              <a:t>Bolette</a:t>
            </a:r>
            <a:r>
              <a:rPr lang="da-DK" sz="1200" b="0" i="0" u="none" strike="noStrike" kern="1200" dirty="0">
                <a:solidFill>
                  <a:schemeClr val="tx1"/>
                </a:solidFill>
                <a:effectLst/>
                <a:latin typeface="+mn-lt"/>
                <a:ea typeface="+mn-ea"/>
                <a:cs typeface="+mn-cs"/>
              </a:rPr>
              <a:t> har 6 års anciennitet. Hun er nu på slutløn for både skalalønnen og adjunkt/lektor tillægget. Bolette får hhv. ca. 35.700 og 7.450 kr. i alt ca. 43.200 kr.. Hertil pension på 7.800 kr.</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0" i="0" u="none" strike="noStrike" kern="1200" dirty="0">
                <a:solidFill>
                  <a:srgbClr val="FF0000"/>
                </a:solidFill>
                <a:effectLst/>
                <a:highlight>
                  <a:srgbClr val="FFFF00"/>
                </a:highlight>
                <a:latin typeface="+mn-lt"/>
                <a:ea typeface="+mn-ea"/>
                <a:cs typeface="+mn-cs"/>
              </a:rPr>
              <a:t>Hvis man sammenligner med GL-overenskomsten: Så har AC-fællesoverenskomsten et hurtigere og stejlere forløb, således at man ved påbegyndelsen af det 7. år har fået ca. 50.000 kr. mere i løn.</a:t>
            </a:r>
            <a:r>
              <a:rPr lang="en-US" sz="1200" b="0" i="0" kern="1200" dirty="0">
                <a:solidFill>
                  <a:srgbClr val="FF0000"/>
                </a:solidFill>
                <a:effectLst/>
                <a:highlight>
                  <a:srgbClr val="FFFF00"/>
                </a:highlight>
                <a:latin typeface="+mn-lt"/>
                <a:ea typeface="+mn-ea"/>
                <a:cs typeface="+mn-cs"/>
              </a:rPr>
              <a:t>​</a:t>
            </a:r>
            <a:endParaRPr lang="en-US" sz="1200" b="0" i="0" kern="1200" dirty="0">
              <a:solidFill>
                <a:srgbClr val="FF0000"/>
              </a:solidFill>
              <a:effectLst/>
              <a:highlight>
                <a:srgbClr val="FFFF00"/>
              </a:highligh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0" i="0" u="none" strike="noStrike" kern="1200" dirty="0">
                <a:solidFill>
                  <a:schemeClr val="tx1"/>
                </a:solidFill>
                <a:effectLst/>
                <a:latin typeface="+mn-lt"/>
                <a:ea typeface="+mn-ea"/>
                <a:cs typeface="+mn-cs"/>
              </a:rPr>
              <a:t>Både Frida og Øjvind har en højere anciennitet. De er begge begyndt at få tildelt lokale tillæg.</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Det </a:t>
            </a:r>
            <a:r>
              <a:rPr lang="en-US" sz="1200" b="1" i="0" kern="1200" dirty="0" err="1">
                <a:solidFill>
                  <a:schemeClr val="tx1"/>
                </a:solidFill>
                <a:effectLst/>
                <a:latin typeface="+mn-lt"/>
                <a:ea typeface="+mn-ea"/>
                <a:cs typeface="+mn-cs"/>
              </a:rPr>
              <a:t>kan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være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kvalifikationstilæg</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funktionstillæg</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eller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engangsvederlag</a:t>
            </a:r>
            <a:r>
              <a:rPr lang="en-US" sz="1200" b="1" i="0" kern="1200" dirty="0">
                <a:solidFill>
                  <a:schemeClr val="tx1"/>
                </a:solidFill>
                <a:effectLst/>
                <a:latin typeface="+mn-lt"/>
                <a:ea typeface="+mn-ea"/>
                <a:cs typeface="+mn-cs"/>
              </a:rPr>
              <a:t>.</a:t>
            </a:r>
            <a:endParaRPr lang="en-US" sz="1200" b="1" i="0" kern="1200" dirty="0">
              <a:solidFill>
                <a:schemeClr val="tx1"/>
              </a:solidFill>
              <a:effectLst/>
              <a:latin typeface="+mn-lt"/>
            </a:endParaRPr>
          </a:p>
          <a:p>
            <a:pPr rtl="0" fontAlgn="base"/>
            <a:r>
              <a:rPr lang="da-DK" sz="1200" b="1" i="0" u="none" strike="noStrike" kern="1200" dirty="0">
                <a:solidFill>
                  <a:schemeClr val="tx1"/>
                </a:solidFill>
                <a:effectLst/>
                <a:latin typeface="+mn-lt"/>
                <a:ea typeface="+mn-ea"/>
                <a:cs typeface="+mn-cs"/>
              </a:rPr>
              <a:t>Frida</a:t>
            </a:r>
            <a:r>
              <a:rPr lang="da-DK" sz="1200" b="0" i="0" u="none" strike="noStrike" kern="1200" dirty="0">
                <a:solidFill>
                  <a:schemeClr val="tx1"/>
                </a:solidFill>
                <a:effectLst/>
                <a:latin typeface="+mn-lt"/>
                <a:ea typeface="+mn-ea"/>
                <a:cs typeface="+mn-cs"/>
              </a:rPr>
              <a:t> med 12 års anciennitet får 43.200 kr. i skalalønnen og adjunkt/lektor tillægget + i 1.250 kr. lokale tillæg</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r>
              <a:rPr lang="da-DK" sz="1200" b="1" i="0" u="none" strike="noStrike" kern="1200" dirty="0">
                <a:solidFill>
                  <a:schemeClr val="tx1"/>
                </a:solidFill>
                <a:effectLst/>
                <a:latin typeface="+mn-lt"/>
                <a:ea typeface="+mn-ea"/>
                <a:cs typeface="+mn-cs"/>
              </a:rPr>
              <a:t>Øjvind</a:t>
            </a:r>
            <a:r>
              <a:rPr lang="da-DK" sz="1200" b="0" i="0" u="none" strike="noStrike" kern="1200" dirty="0">
                <a:solidFill>
                  <a:schemeClr val="tx1"/>
                </a:solidFill>
                <a:effectLst/>
                <a:latin typeface="+mn-lt"/>
                <a:ea typeface="+mn-ea"/>
                <a:cs typeface="+mn-cs"/>
              </a:rPr>
              <a:t> med 31. års anciennitet får 43.200 kr. skalalønnen og adjunkt/lektor tillægget + i 3.590 kr. lokale tillæg</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ndParaRPr>
          </a:p>
          <a:p>
            <a:pPr fontAlgn="base"/>
            <a:r>
              <a:rPr lang="da-DK" sz="1200" b="0" i="0" kern="1200" dirty="0">
                <a:solidFill>
                  <a:schemeClr val="tx1"/>
                </a:solidFill>
                <a:effectLst/>
                <a:latin typeface="+mn-lt"/>
                <a:ea typeface="+mn-ea"/>
                <a:cs typeface="+mn-cs"/>
              </a:rPr>
              <a:t>​</a:t>
            </a:r>
            <a:r>
              <a:rPr lang="da-DK" dirty="0"/>
              <a:t>Lønnen er uden pension. Pensionen udgør 18,07 %.</a:t>
            </a:r>
            <a:endParaRPr lang="da-DK" sz="1200" b="0" i="0" kern="1200" dirty="0">
              <a:solidFill>
                <a:schemeClr val="tx1"/>
              </a:solidFill>
              <a:effectLst/>
              <a:latin typeface="+mn-lt"/>
            </a:endParaRPr>
          </a:p>
          <a:p>
            <a:endParaRPr lang="da-DK" dirty="0"/>
          </a:p>
        </p:txBody>
      </p:sp>
      <p:sp>
        <p:nvSpPr>
          <p:cNvPr id="4" name="Pladsholder til slidenummer 3"/>
          <p:cNvSpPr>
            <a:spLocks noGrp="1"/>
          </p:cNvSpPr>
          <p:nvPr>
            <p:ph type="sldNum" sz="quarter" idx="5"/>
          </p:nvPr>
        </p:nvSpPr>
        <p:spPr/>
        <p:txBody>
          <a:bodyPr/>
          <a:lstStyle/>
          <a:p>
            <a:fld id="{2E261A7B-C701-41AE-8743-8F851B0A068E}" type="slidenum">
              <a:rPr lang="da-DK" smtClean="0"/>
              <a:t>6</a:t>
            </a:fld>
            <a:endParaRPr lang="da-DK"/>
          </a:p>
        </p:txBody>
      </p:sp>
    </p:spTree>
    <p:extLst>
      <p:ext uri="{BB962C8B-B14F-4D97-AF65-F5344CB8AC3E}">
        <p14:creationId xmlns:p14="http://schemas.microsoft.com/office/powerpoint/2010/main" val="362145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1" i="0" u="none" strike="noStrike" kern="1200" dirty="0">
                <a:solidFill>
                  <a:schemeClr val="tx1"/>
                </a:solidFill>
                <a:effectLst/>
                <a:latin typeface="+mn-lt"/>
                <a:ea typeface="+mn-ea"/>
                <a:cs typeface="+mn-cs"/>
              </a:rPr>
              <a:t>Formålet er at </a:t>
            </a:r>
            <a:r>
              <a:rPr lang="da-DK" b="1" dirty="0"/>
              <a:t>illustrere</a:t>
            </a:r>
            <a:r>
              <a:rPr lang="da-DK" sz="1200" b="1" i="0" u="none" strike="noStrike" kern="1200" dirty="0">
                <a:solidFill>
                  <a:schemeClr val="tx1"/>
                </a:solidFill>
                <a:effectLst/>
                <a:latin typeface="+mn-lt"/>
                <a:ea typeface="+mn-ea"/>
                <a:cs typeface="+mn-cs"/>
              </a:rPr>
              <a:t> </a:t>
            </a:r>
            <a:r>
              <a:rPr lang="da-DK" b="1" dirty="0"/>
              <a:t>overfor lærerne, hvad det er de kan se, når man vælger at praktisere åbenhed. Her vises </a:t>
            </a:r>
            <a:r>
              <a:rPr lang="da-DK" sz="1200" b="1" i="0" u="none" strike="noStrike" kern="1200" dirty="0">
                <a:solidFill>
                  <a:schemeClr val="tx1"/>
                </a:solidFill>
                <a:effectLst/>
                <a:latin typeface="+mn-lt"/>
                <a:ea typeface="+mn-ea"/>
                <a:cs typeface="+mn-cs"/>
              </a:rPr>
              <a:t>der navne, en samlet løn og en sammenligning med andre. </a:t>
            </a:r>
            <a:r>
              <a:rPr lang="da-DK" b="1" dirty="0"/>
              <a:t>Billedet er naturligvis blot et udpluk af, hvad den oprindelig lønstatistik viser. (Man må gerne kort forklare, hvad man gør som TR i regnearket /men ikke nødvendigt)</a:t>
            </a:r>
            <a:endParaRPr lang="en-US" dirty="0">
              <a:ea typeface="+mn-ea"/>
              <a:cs typeface="+mn-cs"/>
            </a:endParaRPr>
          </a:p>
          <a:p>
            <a:pPr rtl="0" fontAlgn="base"/>
            <a:endParaRPr lang="da-DK" dirty="0"/>
          </a:p>
          <a:p>
            <a:pPr rtl="0" fontAlgn="base"/>
            <a:r>
              <a:rPr lang="da-DK" dirty="0"/>
              <a:t>Hvad ser man på sliden:</a:t>
            </a:r>
          </a:p>
          <a:p>
            <a:pPr rtl="0" fontAlgn="base"/>
            <a:r>
              <a:rPr lang="da-DK" sz="1200" b="1" i="0" u="none" strike="noStrike" kern="1200" dirty="0">
                <a:solidFill>
                  <a:schemeClr val="tx1"/>
                </a:solidFill>
                <a:effectLst/>
                <a:latin typeface="+mn-lt"/>
                <a:ea typeface="+mn-ea"/>
                <a:cs typeface="+mn-cs"/>
              </a:rPr>
              <a:t>Øjvind </a:t>
            </a:r>
            <a:r>
              <a:rPr lang="da-DK" sz="1200" b="0" i="0" u="none" strike="noStrike" kern="1200" dirty="0">
                <a:solidFill>
                  <a:schemeClr val="tx1"/>
                </a:solidFill>
                <a:effectLst/>
                <a:latin typeface="+mn-lt"/>
                <a:ea typeface="+mn-ea"/>
                <a:cs typeface="+mn-cs"/>
              </a:rPr>
              <a:t>med en samlet løn på 47.126 kr. har gennem årene modtaget to tillæg i lokalløn. Et på 2.569 kr./måned og et på 1.017 kr./md (nutidskroner). Begge disse tillæg vil fremgå af lønsedlen. Lønnen resulterer i, at Øjvind ligger 6,9 % over gennemsnittet på skolen, men 2,3 % under lærere med samme anciennitet på det erhvervsgymnasiale område. Sammenlignet med </a:t>
            </a:r>
            <a:r>
              <a:rPr lang="da-DK" dirty="0"/>
              <a:t>STX/HF</a:t>
            </a:r>
            <a:r>
              <a:rPr lang="da-DK" sz="1200" b="0" i="0" u="none" strike="noStrike" kern="1200" dirty="0">
                <a:solidFill>
                  <a:schemeClr val="tx1"/>
                </a:solidFill>
                <a:effectLst/>
                <a:latin typeface="+mn-lt"/>
                <a:ea typeface="+mn-ea"/>
                <a:cs typeface="+mn-cs"/>
              </a:rPr>
              <a:t> ligger Øjvind 11.3 % under for lærere med samme anciennitet.</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p>
          <a:p>
            <a:pPr rtl="0" fontAlgn="base"/>
            <a:r>
              <a:rPr lang="da-DK" sz="1200" b="0" i="0" u="none" strike="noStrike" kern="1200" dirty="0">
                <a:solidFill>
                  <a:schemeClr val="tx1"/>
                </a:solidFill>
                <a:effectLst/>
                <a:latin typeface="+mn-lt"/>
                <a:ea typeface="+mn-ea"/>
                <a:cs typeface="+mn-cs"/>
              </a:rPr>
              <a:t>Tilsvarende har Sørine med 19 års anciennitet et tillæg på hhv. 3606 kr./md og 1.233 kr./md. i alt en løn på 48.005 kr./md. Hun ligger hhv. 8,9 % over gennemsnittet på skolen, 2,9 % sammenlignet med andre erhvervsgymnasielærere. Og 5,4 % under sammenlignet med </a:t>
            </a:r>
            <a:r>
              <a:rPr lang="da-DK" dirty="0"/>
              <a:t>STX/HF.</a:t>
            </a:r>
            <a:endParaRPr lang="en-US" sz="1200" b="0" i="0" kern="1200" dirty="0">
              <a:solidFill>
                <a:schemeClr val="tx1"/>
              </a:solidFill>
              <a:effectLst/>
              <a:latin typeface="+mn-lt"/>
              <a:ea typeface="+mn-ea"/>
              <a:cs typeface="+mn-cs"/>
            </a:endParaRPr>
          </a:p>
          <a:p>
            <a:endParaRPr lang="da-DK" dirty="0"/>
          </a:p>
          <a:p>
            <a:pPr rtl="0" fontAlgn="base"/>
            <a:r>
              <a:rPr lang="da-DK" sz="1200" b="0" i="0" kern="1200" dirty="0">
                <a:solidFill>
                  <a:schemeClr val="tx1"/>
                </a:solidFill>
                <a:effectLst/>
                <a:latin typeface="+mn-lt"/>
                <a:ea typeface="+mn-ea"/>
                <a:cs typeface="+mn-cs"/>
              </a:rPr>
              <a:t>​</a:t>
            </a:r>
            <a:r>
              <a:rPr lang="da-DK" b="1" i="0" u="none" strike="noStrike" kern="1200" dirty="0">
                <a:effectLst/>
              </a:rPr>
              <a:t>Bolette og Baldur</a:t>
            </a:r>
            <a:r>
              <a:rPr lang="da-DK" dirty="0"/>
              <a:t> skiller sig ud fra de to førstnævnte ved </a:t>
            </a:r>
            <a:r>
              <a:rPr lang="da-DK" b="0" i="0" u="none" strike="noStrike" kern="1200" dirty="0">
                <a:effectLst/>
              </a:rPr>
              <a:t>ikke </a:t>
            </a:r>
            <a:r>
              <a:rPr lang="da-DK" dirty="0"/>
              <a:t>at have </a:t>
            </a:r>
            <a:r>
              <a:rPr lang="da-DK" b="0" i="0" u="none" strike="noStrike" kern="1200" dirty="0">
                <a:effectLst/>
              </a:rPr>
              <a:t>modtaget </a:t>
            </a:r>
            <a:r>
              <a:rPr lang="da-DK" dirty="0"/>
              <a:t>nogen former for lokalt </a:t>
            </a:r>
            <a:r>
              <a:rPr lang="da-DK" b="0" i="0" u="none" strike="noStrike" kern="1200" dirty="0">
                <a:effectLst/>
              </a:rPr>
              <a:t>tillæg. </a:t>
            </a:r>
            <a:r>
              <a:rPr lang="da-DK" dirty="0"/>
              <a:t>De er dermed alene aflønnet efter </a:t>
            </a:r>
            <a:r>
              <a:rPr lang="da-DK" b="0" i="0" u="none" strike="noStrike" kern="1200" dirty="0">
                <a:effectLst/>
              </a:rPr>
              <a:t>det centralt aftalte forløb</a:t>
            </a:r>
            <a:r>
              <a:rPr lang="da-DK" dirty="0"/>
              <a:t>. Det betyder, at deres løn </a:t>
            </a:r>
            <a:r>
              <a:rPr lang="da-DK" b="1" dirty="0"/>
              <a:t>ligger under skolens gennemsnit</a:t>
            </a:r>
            <a:r>
              <a:rPr lang="da-DK" b="0" i="0" u="none" strike="noStrike" kern="1200" dirty="0">
                <a:effectLst/>
              </a:rPr>
              <a:t>, </a:t>
            </a:r>
            <a:r>
              <a:rPr lang="da-DK" dirty="0"/>
              <a:t>og at de i særlig grad afviger negativt i forhold til kolleger med samme anciennitet</a:t>
            </a:r>
            <a:r>
              <a:rPr lang="da-DK" b="0" i="0" u="none" strike="noStrike" kern="1200" dirty="0">
                <a:effectLst/>
              </a:rPr>
              <a:t>.</a:t>
            </a:r>
            <a:endParaRPr lang="da-DK" b="0" i="0" kern="1200" dirty="0">
              <a:effectLst/>
            </a:endParaRPr>
          </a:p>
          <a:p>
            <a:endParaRPr lang="da-DK" dirty="0"/>
          </a:p>
        </p:txBody>
      </p:sp>
      <p:sp>
        <p:nvSpPr>
          <p:cNvPr id="4" name="Pladsholder til slidenummer 3"/>
          <p:cNvSpPr>
            <a:spLocks noGrp="1"/>
          </p:cNvSpPr>
          <p:nvPr>
            <p:ph type="sldNum" sz="quarter" idx="5"/>
          </p:nvPr>
        </p:nvSpPr>
        <p:spPr/>
        <p:txBody>
          <a:bodyPr/>
          <a:lstStyle/>
          <a:p>
            <a:fld id="{2E261A7B-C701-41AE-8743-8F851B0A068E}" type="slidenum">
              <a:rPr lang="da-DK" smtClean="0"/>
              <a:t>7</a:t>
            </a:fld>
            <a:endParaRPr lang="da-DK"/>
          </a:p>
        </p:txBody>
      </p:sp>
    </p:spTree>
    <p:extLst>
      <p:ext uri="{BB962C8B-B14F-4D97-AF65-F5344CB8AC3E}">
        <p14:creationId xmlns:p14="http://schemas.microsoft.com/office/powerpoint/2010/main" val="1744729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1" i="0" u="none" strike="noStrike" kern="1200" dirty="0">
                <a:solidFill>
                  <a:schemeClr val="tx1"/>
                </a:solidFill>
                <a:effectLst/>
                <a:latin typeface="+mn-lt"/>
                <a:ea typeface="+mn-ea"/>
                <a:cs typeface="+mn-cs"/>
              </a:rPr>
              <a:t>Formålet er </a:t>
            </a:r>
            <a:r>
              <a:rPr lang="da-DK" b="1" dirty="0"/>
              <a:t>at vise den betydning, det har for ens lønudvikling, om man udmønter lidt eller meget I lokalløn. Der vises de to</a:t>
            </a:r>
            <a:r>
              <a:rPr lang="da-DK" sz="1200" b="1" i="0" u="none" strike="noStrike" kern="1200" dirty="0">
                <a:solidFill>
                  <a:schemeClr val="tx1"/>
                </a:solidFill>
                <a:effectLst/>
                <a:latin typeface="+mn-lt"/>
                <a:ea typeface="+mn-ea"/>
                <a:cs typeface="+mn-cs"/>
              </a:rPr>
              <a:t> </a:t>
            </a:r>
            <a:r>
              <a:rPr lang="da-DK" b="1" dirty="0"/>
              <a:t>lønstatistikker som GL laver</a:t>
            </a:r>
            <a:r>
              <a:rPr lang="da-DK" sz="1200" b="1" i="0" u="none" strike="noStrike" kern="1200" dirty="0">
                <a:solidFill>
                  <a:schemeClr val="tx1"/>
                </a:solidFill>
                <a:effectLst/>
                <a:latin typeface="+mn-lt"/>
                <a:ea typeface="+mn-ea"/>
                <a:cs typeface="+mn-cs"/>
              </a:rPr>
              <a:t>, da lærerne i GL er ansat på to overenskomster.</a:t>
            </a:r>
            <a:endParaRPr lang="en-US" sz="1200" b="1" i="0" kern="1200" dirty="0">
              <a:solidFill>
                <a:schemeClr val="tx1"/>
              </a:solidFill>
              <a:effectLst/>
              <a:latin typeface="+mn-lt"/>
              <a:ea typeface="+mn-ea"/>
              <a:cs typeface="+mn-cs"/>
            </a:endParaRPr>
          </a:p>
          <a:p>
            <a:endParaRPr lang="en-US" dirty="0"/>
          </a:p>
          <a:p>
            <a:pPr fontAlgn="base"/>
            <a:r>
              <a:rPr lang="da-DK" sz="1200" b="0" i="0" u="none" strike="noStrike" kern="1200" dirty="0">
                <a:solidFill>
                  <a:schemeClr val="tx1"/>
                </a:solidFill>
                <a:effectLst/>
                <a:latin typeface="+mn-lt"/>
                <a:ea typeface="+mn-ea"/>
                <a:cs typeface="+mn-cs"/>
              </a:rPr>
              <a:t>Den røde er for GL’s overenskomst</a:t>
            </a:r>
            <a:r>
              <a:rPr lang="da-DK" dirty="0"/>
              <a:t>, som er ansatte på STX/HF og</a:t>
            </a:r>
            <a:r>
              <a:rPr lang="da-DK" sz="1200" b="0" i="0" u="none" strike="noStrike" kern="1200" dirty="0">
                <a:solidFill>
                  <a:schemeClr val="tx1"/>
                </a:solidFill>
                <a:effectLst/>
                <a:latin typeface="+mn-lt"/>
                <a:ea typeface="+mn-ea"/>
                <a:cs typeface="+mn-cs"/>
              </a:rPr>
              <a:t> den blå er for AC-fællesoverenskomsten</a:t>
            </a:r>
            <a:r>
              <a:rPr lang="da-DK" dirty="0"/>
              <a:t>, som er ansatte på erhvervsgymnasier. Gennemsnitslønnen for STX/HF er på ca. 48.500 </a:t>
            </a:r>
            <a:r>
              <a:rPr lang="da-DK" dirty="0" err="1"/>
              <a:t>kr</a:t>
            </a:r>
            <a:r>
              <a:rPr lang="da-DK" dirty="0"/>
              <a:t> netto og for erhvervsgymnasielærerne er den på 45.100 kr. </a:t>
            </a:r>
            <a:r>
              <a:rPr lang="da-DK"/>
              <a:t>netto</a:t>
            </a:r>
            <a:endParaRPr lang="da-DK"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0" i="0" u="none" strike="noStrike" kern="1200" dirty="0">
                <a:solidFill>
                  <a:schemeClr val="tx1"/>
                </a:solidFill>
                <a:effectLst/>
                <a:latin typeface="+mn-lt"/>
                <a:ea typeface="+mn-ea"/>
                <a:cs typeface="+mn-cs"/>
              </a:rPr>
              <a:t>GL’s overenskomsten og AC-overenskomsten er forskellige: Der er et hurtigere og stejlere forløb på skalaløn på </a:t>
            </a:r>
            <a:r>
              <a:rPr lang="da-DK" dirty="0"/>
              <a:t>AC-overenskomsten</a:t>
            </a:r>
            <a:r>
              <a:rPr lang="da-DK" sz="1200" b="0" i="0" u="none" strike="noStrike" kern="1200" dirty="0">
                <a:solidFill>
                  <a:schemeClr val="tx1"/>
                </a:solidFill>
                <a:effectLst/>
                <a:latin typeface="+mn-lt"/>
                <a:ea typeface="+mn-ea"/>
                <a:cs typeface="+mn-cs"/>
              </a:rPr>
              <a:t>, mens der på GL-overenskomsten er fagtillæg i nogle fag. Fagtillæggene gives for undervisningen og er derfor uafhængig af anciennitet. </a:t>
            </a:r>
            <a:r>
              <a:rPr lang="en-US" sz="1200" b="0" i="0" kern="1200" dirty="0">
                <a:solidFill>
                  <a:schemeClr val="tx1"/>
                </a:solidFill>
                <a:effectLst/>
                <a:latin typeface="+mn-lt"/>
                <a:ea typeface="+mn-ea"/>
                <a:cs typeface="+mn-cs"/>
              </a:rPr>
              <a:t>​</a:t>
            </a:r>
            <a:r>
              <a:rPr lang="da-DK" sz="1200" b="0" i="0" u="none" strike="noStrike" kern="1200" dirty="0">
                <a:solidFill>
                  <a:schemeClr val="tx1"/>
                </a:solidFill>
                <a:effectLst/>
                <a:latin typeface="+mn-lt"/>
                <a:ea typeface="+mn-ea"/>
                <a:cs typeface="+mn-cs"/>
              </a:rPr>
              <a:t>Fagtillæggene giver i gennemsnit ca. 1,4 % på gennemsnitslønnen for stx/hf. Fagtillæggene giver en markant lønforbedring for den enkelte lærer, som får tillægget – i gennemsnit 2200 kr. om måneden. Dette betyder, at det er den gennemsnitlige lokale løn, som klart giver den største forskel i løn på de almene og erhvervsgymnasiale uddannelser.</a:t>
            </a:r>
            <a:r>
              <a:rPr lang="en-US" sz="1200" b="0" i="0" kern="1200" dirty="0">
                <a:solidFill>
                  <a:schemeClr val="tx1"/>
                </a:solidFill>
                <a:effectLst/>
                <a:latin typeface="+mn-lt"/>
                <a:ea typeface="+mn-ea"/>
                <a:cs typeface="+mn-cs"/>
              </a:rPr>
              <a:t>​ </a:t>
            </a:r>
            <a:endParaRPr lang="en-US" sz="1200" b="0" i="0" kern="1200" dirty="0">
              <a:solidFill>
                <a:schemeClr val="tx1"/>
              </a:solidFill>
              <a:effectLst/>
              <a:latin typeface="+mn-lt"/>
            </a:endParaRPr>
          </a:p>
          <a:p>
            <a:pPr rtl="0" fontAlgn="base"/>
            <a:r>
              <a:rPr lang="da-DK" dirty="0"/>
              <a:t>Fagtillæggene vil betyde meget for lærere på htx, men intet for lærere på hhx, hvis der gives til de same fag, som på stx/hf.</a:t>
            </a:r>
            <a:endParaRPr lang="da-DK"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fontAlgn="base"/>
            <a:r>
              <a:rPr lang="da-DK" sz="1200" b="0" i="0" u="none" strike="noStrike" kern="1200" dirty="0">
                <a:solidFill>
                  <a:schemeClr val="tx1"/>
                </a:solidFill>
                <a:effectLst/>
                <a:latin typeface="+mn-lt"/>
                <a:ea typeface="+mn-ea"/>
                <a:cs typeface="+mn-cs"/>
              </a:rPr>
              <a:t>Vores lønstatistik viser også den enkelte lærer som en prik i skemaet.</a:t>
            </a:r>
            <a:r>
              <a:rPr lang="en-US" sz="1200" b="0" i="0" kern="1200" dirty="0">
                <a:solidFill>
                  <a:schemeClr val="tx1"/>
                </a:solidFill>
                <a:effectLst/>
                <a:latin typeface="+mn-lt"/>
                <a:ea typeface="+mn-ea"/>
                <a:cs typeface="+mn-cs"/>
              </a:rPr>
              <a:t>​</a:t>
            </a:r>
            <a:br>
              <a:rPr lang="en-US" dirty="0">
                <a:cs typeface="+mn-lt"/>
              </a:rPr>
            </a:br>
            <a:endParaRPr lang="en-US" sz="1200" b="0" i="0" kern="1200" dirty="0">
              <a:solidFill>
                <a:schemeClr val="tx1"/>
              </a:solidFill>
              <a:effectLst/>
              <a:latin typeface="+mn-lt"/>
            </a:endParaRPr>
          </a:p>
          <a:p>
            <a:pPr fontAlgn="base"/>
            <a:r>
              <a:rPr lang="da-DK" sz="1200" b="0" i="0" u="none" strike="noStrike" kern="1200" dirty="0">
                <a:solidFill>
                  <a:schemeClr val="tx1"/>
                </a:solidFill>
                <a:effectLst/>
                <a:latin typeface="+mn-lt"/>
                <a:ea typeface="+mn-ea"/>
                <a:cs typeface="+mn-cs"/>
              </a:rPr>
              <a:t>Her er som eksempel taget </a:t>
            </a:r>
            <a:r>
              <a:rPr lang="da-DK" sz="1200" b="1" i="0" u="none" strike="noStrike" kern="1200" dirty="0">
                <a:solidFill>
                  <a:schemeClr val="tx1"/>
                </a:solidFill>
                <a:effectLst/>
                <a:latin typeface="+mn-lt"/>
                <a:ea typeface="+mn-ea"/>
                <a:cs typeface="+mn-cs"/>
              </a:rPr>
              <a:t>Rikke </a:t>
            </a:r>
            <a:r>
              <a:rPr lang="da-DK" sz="1200" b="0" i="0" u="none" strike="noStrike" kern="1200" dirty="0">
                <a:solidFill>
                  <a:schemeClr val="tx1"/>
                </a:solidFill>
                <a:effectLst/>
                <a:latin typeface="+mn-lt"/>
                <a:ea typeface="+mn-ea"/>
                <a:cs typeface="+mn-cs"/>
              </a:rPr>
              <a:t>med 18 års anciennitet og en løn på 44.400 kr. eksklusiv pension.</a:t>
            </a:r>
            <a:r>
              <a:rPr lang="da-DK" sz="1200" b="1" i="0" u="none" strike="noStrike" kern="1200" dirty="0">
                <a:solidFill>
                  <a:schemeClr val="tx1"/>
                </a:solidFill>
                <a:effectLst/>
                <a:latin typeface="+mn-lt"/>
                <a:ea typeface="+mn-ea"/>
                <a:cs typeface="+mn-cs"/>
              </a:rPr>
              <a:t> Sørine </a:t>
            </a:r>
            <a:r>
              <a:rPr lang="da-DK" sz="1200" b="0" i="0" u="none" strike="noStrike" kern="1200" dirty="0">
                <a:solidFill>
                  <a:schemeClr val="tx1"/>
                </a:solidFill>
                <a:effectLst/>
                <a:latin typeface="+mn-lt"/>
                <a:ea typeface="+mn-ea"/>
                <a:cs typeface="+mn-cs"/>
              </a:rPr>
              <a:t>med 19 års </a:t>
            </a:r>
            <a:r>
              <a:rPr lang="da-DK" sz="1200" b="0" i="0" u="none" strike="noStrike" kern="1200" dirty="0" err="1">
                <a:solidFill>
                  <a:schemeClr val="tx1"/>
                </a:solidFill>
                <a:effectLst/>
                <a:latin typeface="+mn-lt"/>
                <a:ea typeface="+mn-ea"/>
                <a:cs typeface="+mn-cs"/>
              </a:rPr>
              <a:t>anc</a:t>
            </a:r>
            <a:r>
              <a:rPr lang="da-DK" sz="1200" b="0" i="0" u="none" strike="noStrike" kern="1200" dirty="0">
                <a:solidFill>
                  <a:schemeClr val="tx1"/>
                </a:solidFill>
                <a:effectLst/>
                <a:latin typeface="+mn-lt"/>
                <a:ea typeface="+mn-ea"/>
                <a:cs typeface="+mn-cs"/>
              </a:rPr>
              <a:t>. som har en samlet løn på 48.000kr.  Og </a:t>
            </a:r>
            <a:r>
              <a:rPr lang="da-DK" sz="1200" b="1" i="0" u="none" strike="noStrike" kern="1200" dirty="0">
                <a:solidFill>
                  <a:schemeClr val="tx1"/>
                </a:solidFill>
                <a:effectLst/>
                <a:latin typeface="+mn-lt"/>
                <a:ea typeface="+mn-ea"/>
                <a:cs typeface="+mn-cs"/>
              </a:rPr>
              <a:t>Øjvind</a:t>
            </a:r>
            <a:r>
              <a:rPr lang="da-DK" sz="1200" b="0" i="0" u="none" strike="noStrike" kern="1200" dirty="0">
                <a:solidFill>
                  <a:schemeClr val="tx1"/>
                </a:solidFill>
                <a:effectLst/>
                <a:latin typeface="+mn-lt"/>
                <a:ea typeface="+mn-ea"/>
                <a:cs typeface="+mn-cs"/>
              </a:rPr>
              <a:t> med 31 års </a:t>
            </a:r>
            <a:r>
              <a:rPr lang="da-DK" sz="1200" b="0" i="0" u="none" strike="noStrike" kern="1200" dirty="0" err="1">
                <a:solidFill>
                  <a:schemeClr val="tx1"/>
                </a:solidFill>
                <a:effectLst/>
                <a:latin typeface="+mn-lt"/>
                <a:ea typeface="+mn-ea"/>
                <a:cs typeface="+mn-cs"/>
              </a:rPr>
              <a:t>anc</a:t>
            </a:r>
            <a:r>
              <a:rPr lang="da-DK" sz="1200" b="0" i="0" u="none" strike="noStrike" kern="1200" dirty="0">
                <a:solidFill>
                  <a:schemeClr val="tx1"/>
                </a:solidFill>
                <a:effectLst/>
                <a:latin typeface="+mn-lt"/>
                <a:ea typeface="+mn-ea"/>
                <a:cs typeface="+mn-cs"/>
              </a:rPr>
              <a:t>. og en løn på 47.120 kr. </a:t>
            </a:r>
            <a:endParaRPr lang="da-DK" dirty="0"/>
          </a:p>
          <a:p>
            <a:r>
              <a:rPr lang="da-DK" sz="1200" b="0" i="0" u="none" strike="noStrike" kern="1200" dirty="0">
                <a:solidFill>
                  <a:schemeClr val="tx1"/>
                </a:solidFill>
                <a:effectLst/>
                <a:latin typeface="+mn-lt"/>
                <a:ea typeface="+mn-ea"/>
                <a:cs typeface="+mn-cs"/>
              </a:rPr>
              <a:t>Regnearket kan ikke fortælle hvem, der ligger hvor, </a:t>
            </a:r>
            <a:r>
              <a:rPr lang="da-DK" dirty="0"/>
              <a:t>så oplysningerne på det </a:t>
            </a:r>
            <a:r>
              <a:rPr lang="da-DK" sz="1200" b="0" i="0" kern="1200" dirty="0">
                <a:solidFill>
                  <a:schemeClr val="tx1"/>
                </a:solidFill>
                <a:effectLst/>
                <a:latin typeface="+mn-lt"/>
                <a:ea typeface="+mn-ea"/>
                <a:cs typeface="+mn-cs"/>
              </a:rPr>
              <a:t>forrige slide er </a:t>
            </a:r>
            <a:r>
              <a:rPr lang="da-DK" dirty="0"/>
              <a:t>nødvendige, </a:t>
            </a:r>
            <a:r>
              <a:rPr lang="da-DK" sz="1200" b="0" i="0" kern="1200" dirty="0">
                <a:solidFill>
                  <a:schemeClr val="tx1"/>
                </a:solidFill>
                <a:effectLst/>
                <a:latin typeface="+mn-lt"/>
                <a:ea typeface="+mn-ea"/>
                <a:cs typeface="+mn-cs"/>
              </a:rPr>
              <a:t>for at </a:t>
            </a:r>
            <a:r>
              <a:rPr lang="da-DK" dirty="0"/>
              <a:t>give den fulde gennemsigtighed/åbenhed. </a:t>
            </a:r>
          </a:p>
          <a:p>
            <a:endParaRPr lang="da-DK" b="1" dirty="0"/>
          </a:p>
          <a:p>
            <a:pPr fontAlgn="base"/>
            <a:r>
              <a:rPr lang="da-DK" sz="1200" b="1" i="0" kern="1200" dirty="0">
                <a:solidFill>
                  <a:schemeClr val="tx1"/>
                </a:solidFill>
                <a:effectLst/>
                <a:latin typeface="+mn-lt"/>
                <a:ea typeface="+mn-ea"/>
                <a:cs typeface="+mn-cs"/>
              </a:rPr>
              <a:t>​</a:t>
            </a:r>
            <a:r>
              <a:rPr lang="da-DK" b="1" dirty="0"/>
              <a:t>Har lærerne set den før? </a:t>
            </a:r>
            <a:endParaRPr lang="da-DK" sz="1200" b="1" i="0" kern="1200" dirty="0">
              <a:solidFill>
                <a:schemeClr val="tx1"/>
              </a:solidFill>
              <a:effectLst/>
              <a:latin typeface="+mn-lt"/>
            </a:endParaRPr>
          </a:p>
          <a:p>
            <a:endParaRPr lang="da-DK" dirty="0"/>
          </a:p>
        </p:txBody>
      </p:sp>
      <p:sp>
        <p:nvSpPr>
          <p:cNvPr id="4" name="Pladsholder til slidenummer 3"/>
          <p:cNvSpPr>
            <a:spLocks noGrp="1"/>
          </p:cNvSpPr>
          <p:nvPr>
            <p:ph type="sldNum" sz="quarter" idx="5"/>
          </p:nvPr>
        </p:nvSpPr>
        <p:spPr/>
        <p:txBody>
          <a:bodyPr/>
          <a:lstStyle/>
          <a:p>
            <a:fld id="{2E261A7B-C701-41AE-8743-8F851B0A068E}" type="slidenum">
              <a:rPr lang="da-DK" smtClean="0"/>
              <a:t>8</a:t>
            </a:fld>
            <a:endParaRPr lang="da-DK"/>
          </a:p>
        </p:txBody>
      </p:sp>
    </p:spTree>
    <p:extLst>
      <p:ext uri="{BB962C8B-B14F-4D97-AF65-F5344CB8AC3E}">
        <p14:creationId xmlns:p14="http://schemas.microsoft.com/office/powerpoint/2010/main" val="2862015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1" i="0" u="none" strike="noStrike" kern="1200" dirty="0">
                <a:solidFill>
                  <a:schemeClr val="tx1"/>
                </a:solidFill>
                <a:effectLst/>
                <a:latin typeface="+mn-lt"/>
                <a:ea typeface="+mn-ea"/>
                <a:cs typeface="+mn-cs"/>
              </a:rPr>
              <a:t>Formålet med at vise </a:t>
            </a:r>
            <a:r>
              <a:rPr lang="da-DK" b="1" dirty="0"/>
              <a:t>prikskemaet, som flere</a:t>
            </a:r>
            <a:r>
              <a:rPr lang="da-DK" sz="1200" b="1" i="0" u="none" strike="noStrike" kern="1200" dirty="0">
                <a:solidFill>
                  <a:schemeClr val="tx1"/>
                </a:solidFill>
                <a:effectLst/>
                <a:latin typeface="+mn-lt"/>
                <a:ea typeface="+mn-ea"/>
                <a:cs typeface="+mn-cs"/>
              </a:rPr>
              <a:t> </a:t>
            </a:r>
            <a:r>
              <a:rPr lang="da-DK" b="1" dirty="0"/>
              <a:t>måske kender, </a:t>
            </a:r>
            <a:r>
              <a:rPr lang="da-DK" sz="1200" b="1" i="0" u="none" strike="noStrike" kern="1200" dirty="0">
                <a:solidFill>
                  <a:schemeClr val="tx1"/>
                </a:solidFill>
                <a:effectLst/>
                <a:latin typeface="+mn-lt"/>
                <a:ea typeface="+mn-ea"/>
                <a:cs typeface="+mn-cs"/>
              </a:rPr>
              <a:t>er at vise resultatet </a:t>
            </a:r>
            <a:r>
              <a:rPr lang="da-DK" b="1" dirty="0"/>
              <a:t>af </a:t>
            </a:r>
            <a:r>
              <a:rPr lang="da-DK" sz="1200" b="1" i="0" u="none" strike="noStrike" kern="1200" dirty="0">
                <a:solidFill>
                  <a:schemeClr val="tx1"/>
                </a:solidFill>
                <a:effectLst/>
                <a:latin typeface="+mn-lt"/>
                <a:ea typeface="+mn-ea"/>
                <a:cs typeface="+mn-cs"/>
              </a:rPr>
              <a:t>tidligere lokallønsforhandlinger. </a:t>
            </a:r>
            <a:r>
              <a:rPr lang="da-DK" b="1" dirty="0"/>
              <a:t>Prikskemaet</a:t>
            </a:r>
            <a:r>
              <a:rPr lang="da-DK" sz="1200" b="1" i="0" u="none" strike="noStrike" kern="1200" dirty="0">
                <a:solidFill>
                  <a:schemeClr val="tx1"/>
                </a:solidFill>
                <a:effectLst/>
                <a:latin typeface="+mn-lt"/>
                <a:ea typeface="+mn-ea"/>
                <a:cs typeface="+mn-cs"/>
              </a:rPr>
              <a:t> viser alle lærerne og deres udmøntning af lokale tillæg på en skole.</a:t>
            </a:r>
            <a:r>
              <a:rPr lang="da-DK" b="1" dirty="0"/>
              <a:t> Flere lærere kender måske dette skema, og betragter det måske som "nok" i forhold til åbenhed. Her er det vigtigt at understrege, at en reel åbenhed om lønnen forudsætter, at der sættes navne på alle. Med prikskemaet vil der fortsat opstå snak i krogene og myter omkring, hvem der tjener hvad og uden en fælles aftale omkring, hvad der gives tillæg for. </a:t>
            </a:r>
          </a:p>
          <a:p>
            <a:pPr fontAlgn="base"/>
            <a:endParaRPr lang="da-DK" b="1" dirty="0"/>
          </a:p>
          <a:p>
            <a:pPr fontAlgn="base"/>
            <a:r>
              <a:rPr lang="da-DK" b="1" dirty="0"/>
              <a:t>Prikskemaet viser resultaterne for de sidste 25 års lokale forhandlinger, hvor der har været perioder med større udmøntning end andre perioder.</a:t>
            </a:r>
            <a:endParaRPr lang="da-DK" sz="1200" b="1"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rtl="0" fontAlgn="base"/>
            <a:r>
              <a:rPr lang="da-DK" sz="1200" b="0" i="0" u="none" strike="noStrike" kern="1200" dirty="0">
                <a:solidFill>
                  <a:schemeClr val="tx1"/>
                </a:solidFill>
                <a:effectLst/>
                <a:latin typeface="+mn-lt"/>
                <a:ea typeface="+mn-ea"/>
                <a:cs typeface="+mn-cs"/>
              </a:rPr>
              <a:t>Den mørkeblå linje viser gennemsnittet for lokale tillæg på skolen, så den er et udtryk for, hvor meget skolen har i lokalløn. Det er summen af kvalifikationstillæg, funktionstillæg og engangsvederlæg divideret med antallet af årsværk.</a:t>
            </a:r>
            <a:r>
              <a:rPr lang="en-US" sz="1200" b="0" i="0" kern="1200" dirty="0">
                <a:solidFill>
                  <a:schemeClr val="tx1"/>
                </a:solidFill>
                <a:effectLst/>
                <a:latin typeface="+mn-lt"/>
                <a:ea typeface="+mn-ea"/>
                <a:cs typeface="+mn-cs"/>
              </a:rPr>
              <a:t>​</a:t>
            </a:r>
            <a:br>
              <a:rPr lang="en-US" sz="1200" b="0" i="0" kern="1200" dirty="0">
                <a:effectLst/>
                <a:cs typeface="+mn-lt"/>
              </a:rPr>
            </a:br>
            <a:endParaRPr lang="en-US" sz="1200" b="0" i="0" kern="1200" dirty="0">
              <a:solidFill>
                <a:schemeClr val="tx1"/>
              </a:solidFill>
              <a:effectLst/>
              <a:latin typeface="+mn-lt"/>
              <a:ea typeface="+mn-ea"/>
              <a:cs typeface="+mn-cs"/>
            </a:endParaRPr>
          </a:p>
          <a:p>
            <a:pPr fontAlgn="base"/>
            <a:r>
              <a:rPr lang="da-DK" sz="1200" b="0" i="0" u="none" strike="noStrike" kern="1200" dirty="0">
                <a:solidFill>
                  <a:schemeClr val="tx1"/>
                </a:solidFill>
                <a:effectLst/>
                <a:latin typeface="+mn-lt"/>
                <a:ea typeface="+mn-ea"/>
                <a:cs typeface="+mn-cs"/>
              </a:rPr>
              <a:t>Skemaet er også et udtryk for, hvad der har været muligt at forhandle hjem på denne skole.</a:t>
            </a:r>
            <a:r>
              <a:rPr lang="en-US" sz="1200" b="0" i="0" kern="1200" dirty="0">
                <a:solidFill>
                  <a:schemeClr val="tx1"/>
                </a:solidFill>
                <a:effectLst/>
                <a:latin typeface="+mn-lt"/>
                <a:ea typeface="+mn-ea"/>
                <a:cs typeface="+mn-cs"/>
              </a:rPr>
              <a:t>​</a:t>
            </a:r>
            <a:r>
              <a:rPr lang="en-US" dirty="0"/>
              <a:t> </a:t>
            </a:r>
            <a:endParaRPr lang="en-US" sz="1200" b="0" i="0" kern="1200" dirty="0">
              <a:solidFill>
                <a:schemeClr val="tx1"/>
              </a:solidFill>
              <a:effectLst/>
              <a:latin typeface="+mn-lt"/>
            </a:endParaRPr>
          </a:p>
          <a:p>
            <a:pPr rtl="0" fontAlgn="base"/>
            <a:r>
              <a:rPr lang="da-DK" sz="1200" b="0" i="0" kern="1200" dirty="0">
                <a:solidFill>
                  <a:schemeClr val="tx1"/>
                </a:solidFill>
                <a:effectLst/>
                <a:latin typeface="+mn-lt"/>
                <a:ea typeface="+mn-ea"/>
                <a:cs typeface="+mn-cs"/>
              </a:rPr>
              <a:t>​</a:t>
            </a:r>
            <a:endParaRPr lang="da-DK" sz="1200" b="0" i="0" kern="1200" dirty="0">
              <a:solidFill>
                <a:schemeClr val="tx1"/>
              </a:solidFill>
              <a:effectLst/>
              <a:latin typeface="+mn-lt"/>
            </a:endParaRPr>
          </a:p>
          <a:p>
            <a:pPr fontAlgn="base"/>
            <a:r>
              <a:rPr lang="da-DK" sz="1200" b="0" i="0" u="none" strike="noStrike" kern="1200" dirty="0">
                <a:solidFill>
                  <a:schemeClr val="tx1"/>
                </a:solidFill>
                <a:effectLst/>
                <a:latin typeface="+mn-lt"/>
                <a:ea typeface="+mn-ea"/>
                <a:cs typeface="+mn-cs"/>
              </a:rPr>
              <a:t>Her er igen fremhævet </a:t>
            </a:r>
            <a:r>
              <a:rPr lang="da-DK" sz="1200" b="1" i="0" u="none" strike="noStrike" kern="1200" dirty="0">
                <a:solidFill>
                  <a:schemeClr val="tx1"/>
                </a:solidFill>
                <a:effectLst/>
                <a:latin typeface="+mn-lt"/>
                <a:ea typeface="+mn-ea"/>
                <a:cs typeface="+mn-cs"/>
              </a:rPr>
              <a:t>Øjvind</a:t>
            </a:r>
            <a:r>
              <a:rPr lang="da-DK" sz="1200" b="0" i="0" u="none" strike="noStrike" kern="1200" dirty="0">
                <a:solidFill>
                  <a:schemeClr val="tx1"/>
                </a:solidFill>
                <a:effectLst/>
                <a:latin typeface="+mn-lt"/>
                <a:ea typeface="+mn-ea"/>
                <a:cs typeface="+mn-cs"/>
              </a:rPr>
              <a:t>, </a:t>
            </a:r>
            <a:r>
              <a:rPr lang="da-DK" sz="1200" b="1" i="0" u="none" strike="noStrike" kern="1200" dirty="0">
                <a:solidFill>
                  <a:schemeClr val="tx1"/>
                </a:solidFill>
                <a:effectLst/>
                <a:latin typeface="+mn-lt"/>
                <a:ea typeface="+mn-ea"/>
                <a:cs typeface="+mn-cs"/>
              </a:rPr>
              <a:t>Sørine</a:t>
            </a:r>
            <a:r>
              <a:rPr lang="da-DK" sz="1200" b="0" i="0" u="none" strike="noStrike" kern="1200" dirty="0">
                <a:solidFill>
                  <a:schemeClr val="tx1"/>
                </a:solidFill>
                <a:effectLst/>
                <a:latin typeface="+mn-lt"/>
                <a:ea typeface="+mn-ea"/>
                <a:cs typeface="+mn-cs"/>
              </a:rPr>
              <a:t> og </a:t>
            </a:r>
            <a:r>
              <a:rPr lang="da-DK" sz="1200" b="1" i="0" u="none" strike="noStrike" kern="1200" dirty="0">
                <a:solidFill>
                  <a:schemeClr val="tx1"/>
                </a:solidFill>
                <a:effectLst/>
                <a:latin typeface="+mn-lt"/>
                <a:ea typeface="+mn-ea"/>
                <a:cs typeface="+mn-cs"/>
              </a:rPr>
              <a:t>Rikke</a:t>
            </a:r>
            <a:r>
              <a:rPr lang="da-DK" sz="1200" b="0" i="0" u="none" strike="noStrike" kern="1200" dirty="0">
                <a:solidFill>
                  <a:schemeClr val="tx1"/>
                </a:solidFill>
                <a:effectLst/>
                <a:latin typeface="+mn-lt"/>
                <a:ea typeface="+mn-ea"/>
                <a:cs typeface="+mn-cs"/>
              </a:rPr>
              <a:t>, som får hhv. 43.000 kr. 58.000 kr. og 14.800 kr. </a:t>
            </a:r>
            <a:r>
              <a:rPr lang="da-DK" dirty="0"/>
              <a:t>Her er forskellen mellem Rikke og Sørine interessant, da de har nærmest samme anciennitet men over 40.000 </a:t>
            </a:r>
            <a:r>
              <a:rPr lang="da-DK" dirty="0" err="1"/>
              <a:t>kr</a:t>
            </a:r>
            <a:r>
              <a:rPr lang="da-DK" dirty="0"/>
              <a:t>.'s forskel i tillæg. </a:t>
            </a:r>
            <a:endParaRPr lang="en-US" dirty="0"/>
          </a:p>
          <a:p>
            <a:endParaRPr lang="da-DK" sz="1200" b="0" i="0" kern="1200" dirty="0">
              <a:solidFill>
                <a:schemeClr val="tx1"/>
              </a:solidFill>
              <a:effectLst/>
              <a:latin typeface="+mn-lt"/>
            </a:endParaRPr>
          </a:p>
        </p:txBody>
      </p:sp>
      <p:sp>
        <p:nvSpPr>
          <p:cNvPr id="4" name="Pladsholder til slidenummer 3"/>
          <p:cNvSpPr>
            <a:spLocks noGrp="1"/>
          </p:cNvSpPr>
          <p:nvPr>
            <p:ph type="sldNum" sz="quarter" idx="5"/>
          </p:nvPr>
        </p:nvSpPr>
        <p:spPr/>
        <p:txBody>
          <a:bodyPr/>
          <a:lstStyle/>
          <a:p>
            <a:fld id="{2E261A7B-C701-41AE-8743-8F851B0A068E}" type="slidenum">
              <a:rPr lang="da-DK" smtClean="0"/>
              <a:t>9</a:t>
            </a:fld>
            <a:endParaRPr lang="da-DK"/>
          </a:p>
        </p:txBody>
      </p:sp>
    </p:spTree>
    <p:extLst>
      <p:ext uri="{BB962C8B-B14F-4D97-AF65-F5344CB8AC3E}">
        <p14:creationId xmlns:p14="http://schemas.microsoft.com/office/powerpoint/2010/main" val="197430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UXzU9EAj7Q"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76022" y="0"/>
            <a:ext cx="7711978" cy="10287000"/>
          </a:xfrm>
          <a:custGeom>
            <a:avLst/>
            <a:gdLst/>
            <a:ahLst/>
            <a:cxnLst/>
            <a:rect l="l" t="t" r="r" b="b"/>
            <a:pathLst>
              <a:path w="7711978" h="10287000">
                <a:moveTo>
                  <a:pt x="0" y="0"/>
                </a:moveTo>
                <a:lnTo>
                  <a:pt x="7711978" y="0"/>
                </a:lnTo>
                <a:lnTo>
                  <a:pt x="7711978" y="10287000"/>
                </a:lnTo>
                <a:lnTo>
                  <a:pt x="0" y="10287000"/>
                </a:lnTo>
                <a:lnTo>
                  <a:pt x="0" y="0"/>
                </a:lnTo>
                <a:close/>
              </a:path>
            </a:pathLst>
          </a:custGeom>
          <a:blipFill>
            <a:blip r:embed="rId3"/>
            <a:stretch>
              <a:fillRect l="-50224" r="-50224"/>
            </a:stretch>
          </a:blipFill>
        </p:spPr>
        <p:txBody>
          <a:bodyPr/>
          <a:lstStyle/>
          <a:p>
            <a:endParaRPr lang="da-DK"/>
          </a:p>
        </p:txBody>
      </p:sp>
      <p:sp>
        <p:nvSpPr>
          <p:cNvPr id="3" name="TextBox 3"/>
          <p:cNvSpPr txBox="1"/>
          <p:nvPr/>
        </p:nvSpPr>
        <p:spPr>
          <a:xfrm>
            <a:off x="934815" y="6833663"/>
            <a:ext cx="8931729" cy="1360061"/>
          </a:xfrm>
          <a:prstGeom prst="rect">
            <a:avLst/>
          </a:prstGeom>
        </p:spPr>
        <p:txBody>
          <a:bodyPr lIns="0" tIns="0" rIns="0" bIns="0" rtlCol="0" anchor="t">
            <a:spAutoFit/>
          </a:bodyPr>
          <a:lstStyle/>
          <a:p>
            <a:pPr marL="0" lvl="0" indent="0" algn="just">
              <a:lnSpc>
                <a:spcPts val="10550"/>
              </a:lnSpc>
            </a:pPr>
            <a:r>
              <a:rPr lang="en-US" sz="9591">
                <a:solidFill>
                  <a:srgbClr val="000000"/>
                </a:solidFill>
                <a:latin typeface="Montserrat Extra-Light"/>
                <a:ea typeface="Montserrat Extra-Light"/>
                <a:cs typeface="Montserrat Extra-Light"/>
                <a:sym typeface="Montserrat Extra-Light"/>
              </a:rPr>
              <a:t>Mere i </a:t>
            </a:r>
            <a:r>
              <a:rPr lang="en-US" sz="9591" u="none">
                <a:solidFill>
                  <a:srgbClr val="000000"/>
                </a:solidFill>
                <a:latin typeface="Montserrat Extra-Light"/>
                <a:ea typeface="Montserrat Extra-Light"/>
                <a:cs typeface="Montserrat Extra-Light"/>
                <a:sym typeface="Montserrat Extra-Light"/>
              </a:rPr>
              <a:t>løn</a:t>
            </a:r>
          </a:p>
        </p:txBody>
      </p:sp>
      <p:sp>
        <p:nvSpPr>
          <p:cNvPr id="4" name="Freeform 4"/>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4"/>
            <a:stretch>
              <a:fillRect l="-2205" r="-2205"/>
            </a:stretch>
          </a:blipFill>
        </p:spPr>
        <p:txBody>
          <a:bodyPr/>
          <a:lstStyle/>
          <a:p>
            <a:endParaRPr lang="da-DK"/>
          </a:p>
        </p:txBody>
      </p:sp>
      <p:sp>
        <p:nvSpPr>
          <p:cNvPr id="5" name="TextBox 5"/>
          <p:cNvSpPr txBox="1"/>
          <p:nvPr/>
        </p:nvSpPr>
        <p:spPr>
          <a:xfrm>
            <a:off x="1028700" y="8315329"/>
            <a:ext cx="8479339" cy="396240"/>
          </a:xfrm>
          <a:prstGeom prst="rect">
            <a:avLst/>
          </a:prstGeom>
        </p:spPr>
        <p:txBody>
          <a:bodyPr lIns="0" tIns="0" rIns="0" bIns="0" rtlCol="0" anchor="t">
            <a:spAutoFit/>
          </a:bodyPr>
          <a:lstStyle/>
          <a:p>
            <a:pPr algn="l">
              <a:lnSpc>
                <a:spcPts val="3359"/>
              </a:lnSpc>
            </a:pPr>
            <a:r>
              <a:rPr lang="en-US" sz="2400">
                <a:solidFill>
                  <a:srgbClr val="000000"/>
                </a:solidFill>
                <a:latin typeface="Montserrat"/>
                <a:ea typeface="Montserrat"/>
                <a:cs typeface="Montserrat"/>
                <a:sym typeface="Montserrat"/>
              </a:rPr>
              <a:t>på erhvervsgymnasierne - vi løfter lønnen sammen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pic>
        <p:nvPicPr>
          <p:cNvPr id="3" name="Picture 3"/>
          <p:cNvPicPr>
            <a:picLocks noChangeAspect="1"/>
          </p:cNvPicPr>
          <p:nvPr/>
        </p:nvPicPr>
        <p:blipFill>
          <a:blip r:embed="rId4"/>
          <a:stretch>
            <a:fillRect/>
          </a:stretch>
        </p:blipFill>
        <p:spPr>
          <a:xfrm>
            <a:off x="8710058" y="514350"/>
            <a:ext cx="9258300" cy="9258300"/>
          </a:xfrm>
          <a:prstGeom prst="rect">
            <a:avLst/>
          </a:prstGeom>
        </p:spPr>
      </p:pic>
      <p:sp>
        <p:nvSpPr>
          <p:cNvPr id="4" name="AutoShape 4"/>
          <p:cNvSpPr/>
          <p:nvPr/>
        </p:nvSpPr>
        <p:spPr>
          <a:xfrm>
            <a:off x="1028700" y="5807553"/>
            <a:ext cx="6936931" cy="0"/>
          </a:xfrm>
          <a:prstGeom prst="line">
            <a:avLst/>
          </a:prstGeom>
          <a:ln w="28575" cap="flat">
            <a:solidFill>
              <a:srgbClr val="003764"/>
            </a:solidFill>
            <a:prstDash val="solid"/>
            <a:headEnd type="none" w="sm" len="sm"/>
            <a:tailEnd type="none" w="sm" len="sm"/>
          </a:ln>
        </p:spPr>
        <p:txBody>
          <a:bodyPr/>
          <a:lstStyle/>
          <a:p>
            <a:endParaRPr lang="da-DK"/>
          </a:p>
        </p:txBody>
      </p:sp>
      <p:sp>
        <p:nvSpPr>
          <p:cNvPr id="5" name="TextBox 5"/>
          <p:cNvSpPr txBox="1"/>
          <p:nvPr/>
        </p:nvSpPr>
        <p:spPr>
          <a:xfrm>
            <a:off x="1028698" y="4479447"/>
            <a:ext cx="8015545" cy="1115690"/>
          </a:xfrm>
          <a:prstGeom prst="rect">
            <a:avLst/>
          </a:prstGeom>
        </p:spPr>
        <p:txBody>
          <a:bodyPr lIns="0" tIns="0" rIns="0" bIns="0" rtlCol="0" anchor="t">
            <a:spAutoFit/>
          </a:bodyPr>
          <a:lstStyle/>
          <a:p>
            <a:pPr marL="0" lvl="0" indent="0" algn="l">
              <a:lnSpc>
                <a:spcPts val="8690"/>
              </a:lnSpc>
            </a:pPr>
            <a:r>
              <a:rPr lang="en-US" sz="7900" dirty="0" err="1">
                <a:solidFill>
                  <a:srgbClr val="003764"/>
                </a:solidFill>
                <a:latin typeface="Montserrat Light"/>
                <a:ea typeface="Montserrat Light"/>
                <a:cs typeface="Montserrat Light"/>
                <a:sym typeface="Montserrat Light"/>
              </a:rPr>
              <a:t>Lokale</a:t>
            </a:r>
            <a:r>
              <a:rPr lang="en-US" sz="7900" dirty="0">
                <a:solidFill>
                  <a:srgbClr val="003764"/>
                </a:solidFill>
                <a:latin typeface="Montserrat Light"/>
                <a:ea typeface="Montserrat Light"/>
                <a:cs typeface="Montserrat Light"/>
                <a:sym typeface="Montserrat Light"/>
              </a:rPr>
              <a:t> </a:t>
            </a:r>
            <a:r>
              <a:rPr lang="en-US" sz="7900" dirty="0" err="1">
                <a:solidFill>
                  <a:srgbClr val="003764"/>
                </a:solidFill>
                <a:latin typeface="Montserrat Light"/>
                <a:ea typeface="Montserrat Light"/>
                <a:cs typeface="Montserrat Light"/>
                <a:sym typeface="Montserrat Light"/>
              </a:rPr>
              <a:t>tillæg</a:t>
            </a:r>
            <a:endParaRPr lang="en-US" sz="7900" dirty="0">
              <a:solidFill>
                <a:srgbClr val="003764"/>
              </a:solidFill>
              <a:latin typeface="Montserrat Light"/>
              <a:ea typeface="Montserrat Light"/>
              <a:cs typeface="Montserrat Light"/>
              <a:sym typeface="Montserrat Light"/>
            </a:endParaRPr>
          </a:p>
        </p:txBody>
      </p:sp>
      <p:sp>
        <p:nvSpPr>
          <p:cNvPr id="6" name="TextBox 6"/>
          <p:cNvSpPr txBox="1"/>
          <p:nvPr/>
        </p:nvSpPr>
        <p:spPr>
          <a:xfrm>
            <a:off x="1028699" y="6165285"/>
            <a:ext cx="8015545" cy="2224278"/>
          </a:xfrm>
          <a:prstGeom prst="rect">
            <a:avLst/>
          </a:prstGeom>
        </p:spPr>
        <p:txBody>
          <a:bodyPr lIns="0" tIns="0" rIns="0" bIns="0" rtlCol="0" anchor="t">
            <a:spAutoFit/>
          </a:bodyPr>
          <a:lstStyle/>
          <a:p>
            <a:pPr marL="0" lvl="0" indent="0" algn="l">
              <a:lnSpc>
                <a:spcPts val="3555"/>
              </a:lnSpc>
              <a:spcBef>
                <a:spcPct val="0"/>
              </a:spcBef>
            </a:pPr>
            <a:r>
              <a:rPr lang="da-DK" sz="2370" noProof="0">
                <a:solidFill>
                  <a:srgbClr val="003764"/>
                </a:solidFill>
                <a:latin typeface="Montserrat Light"/>
                <a:ea typeface="Montserrat Light"/>
                <a:cs typeface="Montserrat Light"/>
                <a:sym typeface="Montserrat Light"/>
              </a:rPr>
              <a:t>Når de lokale løntillæg havner vilkårlige steder år  efter år – uden klare kriterier og uden inddragelse af kollegerne – mister lokal løn sin legitimitet. Det skaber ulighed, mistillid og et skævt fokus i hverdagen.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5981700"/>
            <a:ext cx="6707124" cy="16764"/>
          </a:xfrm>
          <a:prstGeom prst="line">
            <a:avLst/>
          </a:prstGeom>
          <a:ln w="28575"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1028700" y="6404004"/>
            <a:ext cx="7255764" cy="2267993"/>
          </a:xfrm>
          <a:prstGeom prst="rect">
            <a:avLst/>
          </a:prstGeom>
        </p:spPr>
        <p:txBody>
          <a:bodyPr wrap="square" lIns="0" tIns="0" rIns="0" bIns="0" rtlCol="0" anchor="t">
            <a:spAutoFit/>
          </a:bodyPr>
          <a:lstStyle/>
          <a:p>
            <a:pPr marL="0" lvl="0" indent="0" algn="l">
              <a:lnSpc>
                <a:spcPts val="3555"/>
              </a:lnSpc>
              <a:spcBef>
                <a:spcPct val="0"/>
              </a:spcBef>
            </a:pPr>
            <a:r>
              <a:rPr lang="da-DK" sz="2370" noProof="0" dirty="0">
                <a:solidFill>
                  <a:srgbClr val="003764"/>
                </a:solidFill>
                <a:latin typeface="Montserrat Light"/>
                <a:ea typeface="Montserrat Light"/>
                <a:cs typeface="Montserrat Light"/>
                <a:sym typeface="Montserrat Light"/>
              </a:rPr>
              <a:t>Det gør en forskel, når man i fællesskab  definerer kriterierne. Det giver en øget retfærdighed, motiverer fagligt engagement – og bidrager til, at lokal løn faktisk bliver en løftestang for den samlede lønudvikling.</a:t>
            </a:r>
          </a:p>
        </p:txBody>
      </p:sp>
      <p:sp>
        <p:nvSpPr>
          <p:cNvPr id="5" name="Freeform 5"/>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pic>
        <p:nvPicPr>
          <p:cNvPr id="6" name="Picture 6"/>
          <p:cNvPicPr>
            <a:picLocks noChangeAspect="1"/>
          </p:cNvPicPr>
          <p:nvPr/>
        </p:nvPicPr>
        <p:blipFill>
          <a:blip r:embed="rId4"/>
          <a:stretch>
            <a:fillRect/>
          </a:stretch>
        </p:blipFill>
        <p:spPr>
          <a:xfrm>
            <a:off x="8772525" y="523875"/>
            <a:ext cx="9258300" cy="9258300"/>
          </a:xfrm>
          <a:prstGeom prst="rect">
            <a:avLst/>
          </a:prstGeom>
        </p:spPr>
      </p:pic>
      <p:sp>
        <p:nvSpPr>
          <p:cNvPr id="7" name="TextBox 5">
            <a:extLst>
              <a:ext uri="{FF2B5EF4-FFF2-40B4-BE49-F238E27FC236}">
                <a16:creationId xmlns:a16="http://schemas.microsoft.com/office/drawing/2014/main" id="{092E6E17-8126-F739-5BF7-925D32C68F84}"/>
              </a:ext>
            </a:extLst>
          </p:cNvPr>
          <p:cNvSpPr txBox="1"/>
          <p:nvPr/>
        </p:nvSpPr>
        <p:spPr>
          <a:xfrm>
            <a:off x="1028700" y="4585655"/>
            <a:ext cx="8015545" cy="1115690"/>
          </a:xfrm>
          <a:prstGeom prst="rect">
            <a:avLst/>
          </a:prstGeom>
        </p:spPr>
        <p:txBody>
          <a:bodyPr lIns="0" tIns="0" rIns="0" bIns="0" rtlCol="0" anchor="t">
            <a:spAutoFit/>
          </a:bodyPr>
          <a:lstStyle/>
          <a:p>
            <a:pPr marL="0" lvl="0" indent="0" algn="l">
              <a:lnSpc>
                <a:spcPts val="8690"/>
              </a:lnSpc>
            </a:pPr>
            <a:r>
              <a:rPr lang="da-DK" sz="7900" noProof="0" dirty="0">
                <a:solidFill>
                  <a:srgbClr val="003764"/>
                </a:solidFill>
                <a:latin typeface="Montserrat Light"/>
                <a:ea typeface="Montserrat Light"/>
                <a:cs typeface="Montserrat Light"/>
                <a:sym typeface="Montserrat Light"/>
              </a:rPr>
              <a:t>Lokale tillæg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372966"/>
            <a:ext cx="6886675" cy="6178137"/>
            <a:chOff x="0" y="0"/>
            <a:chExt cx="9182233" cy="8237515"/>
          </a:xfrm>
        </p:grpSpPr>
        <p:sp>
          <p:nvSpPr>
            <p:cNvPr id="3" name="AutoShape 3"/>
            <p:cNvSpPr/>
            <p:nvPr/>
          </p:nvSpPr>
          <p:spPr>
            <a:xfrm>
              <a:off x="0" y="3385650"/>
              <a:ext cx="7946623"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182233" cy="2978574"/>
            </a:xfrm>
            <a:prstGeom prst="rect">
              <a:avLst/>
            </a:prstGeom>
          </p:spPr>
          <p:txBody>
            <a:bodyPr lIns="0" tIns="0" rIns="0" bIns="0" rtlCol="0" anchor="t">
              <a:spAutoFit/>
            </a:bodyPr>
            <a:lstStyle/>
            <a:p>
              <a:pPr algn="l">
                <a:lnSpc>
                  <a:spcPts val="8690"/>
                </a:lnSpc>
              </a:pPr>
              <a:r>
                <a:rPr lang="en-US" sz="7900">
                  <a:solidFill>
                    <a:srgbClr val="003764"/>
                  </a:solidFill>
                  <a:latin typeface="Montserrat Light"/>
                  <a:ea typeface="Montserrat Light"/>
                  <a:cs typeface="Montserrat Light"/>
                  <a:sym typeface="Montserrat Light"/>
                </a:rPr>
                <a:t>Eksempler på lønstrategi</a:t>
              </a:r>
            </a:p>
          </p:txBody>
        </p:sp>
        <p:sp>
          <p:nvSpPr>
            <p:cNvPr id="5" name="TextBox 5"/>
            <p:cNvSpPr txBox="1"/>
            <p:nvPr/>
          </p:nvSpPr>
          <p:spPr>
            <a:xfrm>
              <a:off x="0" y="4103411"/>
              <a:ext cx="9182233" cy="4134104"/>
            </a:xfrm>
            <a:prstGeom prst="rect">
              <a:avLst/>
            </a:prstGeom>
          </p:spPr>
          <p:txBody>
            <a:bodyPr lIns="0" tIns="0" rIns="0" bIns="0" rtlCol="0" anchor="t">
              <a:spAutoFit/>
            </a:bodyPr>
            <a:lstStyle/>
            <a:p>
              <a:pPr algn="l">
                <a:lnSpc>
                  <a:spcPts val="3555"/>
                </a:lnSpc>
              </a:pPr>
              <a:r>
                <a:rPr lang="en-US" sz="2370">
                  <a:solidFill>
                    <a:srgbClr val="003764"/>
                  </a:solidFill>
                  <a:latin typeface="Montserrat Light"/>
                  <a:ea typeface="Montserrat Light"/>
                  <a:cs typeface="Montserrat Light"/>
                  <a:sym typeface="Montserrat Light"/>
                </a:rPr>
                <a:t>Der vil altid være en prioritering, når en lønaftale indgås. Derfor er det vigtigt, at der aftales nogle fælles principper for de væsentligste lønkrav fra lærerne, inden forhandlingerne påbegyndes. </a:t>
              </a:r>
            </a:p>
            <a:p>
              <a:pPr algn="l">
                <a:lnSpc>
                  <a:spcPts val="3555"/>
                </a:lnSpc>
              </a:pPr>
              <a:endParaRPr lang="en-US" sz="2370">
                <a:solidFill>
                  <a:srgbClr val="003764"/>
                </a:solidFill>
                <a:latin typeface="Montserrat Light"/>
                <a:ea typeface="Montserrat Light"/>
                <a:cs typeface="Montserrat Light"/>
                <a:sym typeface="Montserrat Light"/>
              </a:endParaRPr>
            </a:p>
            <a:p>
              <a:pPr marL="0" lvl="0" indent="0" algn="l">
                <a:lnSpc>
                  <a:spcPts val="3555"/>
                </a:lnSpc>
                <a:spcBef>
                  <a:spcPct val="0"/>
                </a:spcBef>
              </a:pPr>
              <a:r>
                <a:rPr lang="en-US" sz="2370">
                  <a:solidFill>
                    <a:srgbClr val="003764"/>
                  </a:solidFill>
                  <a:latin typeface="Montserrat Light"/>
                  <a:ea typeface="Montserrat Light"/>
                  <a:cs typeface="Montserrat Light"/>
                  <a:sym typeface="Montserrat Light"/>
                </a:rPr>
                <a:t>Hvad er vigtigt hos os? </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sp>
        <p:nvSpPr>
          <p:cNvPr id="7" name="Freeform 7"/>
          <p:cNvSpPr/>
          <p:nvPr/>
        </p:nvSpPr>
        <p:spPr>
          <a:xfrm>
            <a:off x="9904281" y="552185"/>
            <a:ext cx="875216" cy="5061492"/>
          </a:xfrm>
          <a:custGeom>
            <a:avLst/>
            <a:gdLst/>
            <a:ahLst/>
            <a:cxnLst/>
            <a:rect l="l" t="t" r="r" b="b"/>
            <a:pathLst>
              <a:path w="875216" h="5061492">
                <a:moveTo>
                  <a:pt x="0" y="0"/>
                </a:moveTo>
                <a:lnTo>
                  <a:pt x="875216" y="0"/>
                </a:lnTo>
                <a:lnTo>
                  <a:pt x="875216" y="5061492"/>
                </a:lnTo>
                <a:lnTo>
                  <a:pt x="0" y="50614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a-DK"/>
          </a:p>
        </p:txBody>
      </p:sp>
      <p:sp>
        <p:nvSpPr>
          <p:cNvPr id="8" name="TextBox 8"/>
          <p:cNvSpPr txBox="1"/>
          <p:nvPr/>
        </p:nvSpPr>
        <p:spPr>
          <a:xfrm>
            <a:off x="11045791" y="875982"/>
            <a:ext cx="5605575" cy="324485"/>
          </a:xfrm>
          <a:prstGeom prst="rect">
            <a:avLst/>
          </a:prstGeom>
        </p:spPr>
        <p:txBody>
          <a:bodyPr lIns="0" tIns="0" rIns="0" bIns="0" rtlCol="0" anchor="t">
            <a:spAutoFit/>
          </a:bodyPr>
          <a:lstStyle/>
          <a:p>
            <a:pPr algn="l">
              <a:lnSpc>
                <a:spcPts val="2530"/>
              </a:lnSpc>
              <a:spcBef>
                <a:spcPct val="0"/>
              </a:spcBef>
            </a:pPr>
            <a:r>
              <a:rPr lang="en-US" sz="2300">
                <a:solidFill>
                  <a:srgbClr val="003764"/>
                </a:solidFill>
                <a:latin typeface="Montserrat"/>
                <a:ea typeface="Montserrat"/>
                <a:cs typeface="Montserrat"/>
                <a:sym typeface="Montserrat"/>
              </a:rPr>
              <a:t>Udgangspunkt i lokale forhold</a:t>
            </a:r>
          </a:p>
        </p:txBody>
      </p:sp>
      <p:sp>
        <p:nvSpPr>
          <p:cNvPr id="9" name="TextBox 9"/>
          <p:cNvSpPr txBox="1"/>
          <p:nvPr/>
        </p:nvSpPr>
        <p:spPr>
          <a:xfrm>
            <a:off x="11045791" y="2220248"/>
            <a:ext cx="5605575" cy="324485"/>
          </a:xfrm>
          <a:prstGeom prst="rect">
            <a:avLst/>
          </a:prstGeom>
        </p:spPr>
        <p:txBody>
          <a:bodyPr lIns="0" tIns="0" rIns="0" bIns="0" rtlCol="0" anchor="t">
            <a:spAutoFit/>
          </a:bodyPr>
          <a:lstStyle/>
          <a:p>
            <a:pPr algn="l">
              <a:lnSpc>
                <a:spcPts val="2530"/>
              </a:lnSpc>
              <a:spcBef>
                <a:spcPct val="0"/>
              </a:spcBef>
            </a:pPr>
            <a:r>
              <a:rPr lang="en-US" sz="2300">
                <a:solidFill>
                  <a:srgbClr val="003764"/>
                </a:solidFill>
                <a:latin typeface="Montserrat"/>
                <a:ea typeface="Montserrat"/>
                <a:cs typeface="Montserrat"/>
                <a:sym typeface="Montserrat"/>
              </a:rPr>
              <a:t>Tillæg for efter- og videreuddannelse?</a:t>
            </a:r>
          </a:p>
        </p:txBody>
      </p:sp>
      <p:sp>
        <p:nvSpPr>
          <p:cNvPr id="10" name="Freeform 10"/>
          <p:cNvSpPr/>
          <p:nvPr/>
        </p:nvSpPr>
        <p:spPr>
          <a:xfrm rot="-10800000">
            <a:off x="9904281" y="4780595"/>
            <a:ext cx="875216" cy="5061492"/>
          </a:xfrm>
          <a:custGeom>
            <a:avLst/>
            <a:gdLst/>
            <a:ahLst/>
            <a:cxnLst/>
            <a:rect l="l" t="t" r="r" b="b"/>
            <a:pathLst>
              <a:path w="875216" h="5061492">
                <a:moveTo>
                  <a:pt x="0" y="0"/>
                </a:moveTo>
                <a:lnTo>
                  <a:pt x="875216" y="0"/>
                </a:lnTo>
                <a:lnTo>
                  <a:pt x="875216" y="5061491"/>
                </a:lnTo>
                <a:lnTo>
                  <a:pt x="0" y="50614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a-DK"/>
          </a:p>
        </p:txBody>
      </p:sp>
      <p:sp>
        <p:nvSpPr>
          <p:cNvPr id="11" name="TextBox 11"/>
          <p:cNvSpPr txBox="1"/>
          <p:nvPr/>
        </p:nvSpPr>
        <p:spPr>
          <a:xfrm>
            <a:off x="11045791" y="7763828"/>
            <a:ext cx="5605575" cy="324485"/>
          </a:xfrm>
          <a:prstGeom prst="rect">
            <a:avLst/>
          </a:prstGeom>
        </p:spPr>
        <p:txBody>
          <a:bodyPr lIns="0" tIns="0" rIns="0" bIns="0" rtlCol="0" anchor="t">
            <a:spAutoFit/>
          </a:bodyPr>
          <a:lstStyle/>
          <a:p>
            <a:pPr algn="l">
              <a:lnSpc>
                <a:spcPts val="2530"/>
              </a:lnSpc>
              <a:spcBef>
                <a:spcPct val="0"/>
              </a:spcBef>
            </a:pPr>
            <a:r>
              <a:rPr lang="en-US" sz="2300">
                <a:solidFill>
                  <a:srgbClr val="003764"/>
                </a:solidFill>
                <a:latin typeface="Montserrat"/>
                <a:ea typeface="Montserrat"/>
                <a:cs typeface="Montserrat"/>
                <a:sym typeface="Montserrat"/>
              </a:rPr>
              <a:t>Tillæg for bestemte hverv?</a:t>
            </a:r>
          </a:p>
        </p:txBody>
      </p:sp>
      <p:sp>
        <p:nvSpPr>
          <p:cNvPr id="12" name="TextBox 12"/>
          <p:cNvSpPr txBox="1"/>
          <p:nvPr/>
        </p:nvSpPr>
        <p:spPr>
          <a:xfrm>
            <a:off x="11045791" y="4936370"/>
            <a:ext cx="6866938" cy="324485"/>
          </a:xfrm>
          <a:prstGeom prst="rect">
            <a:avLst/>
          </a:prstGeom>
        </p:spPr>
        <p:txBody>
          <a:bodyPr lIns="0" tIns="0" rIns="0" bIns="0" rtlCol="0" anchor="t">
            <a:spAutoFit/>
          </a:bodyPr>
          <a:lstStyle/>
          <a:p>
            <a:pPr algn="l">
              <a:lnSpc>
                <a:spcPts val="2530"/>
              </a:lnSpc>
              <a:spcBef>
                <a:spcPct val="0"/>
              </a:spcBef>
            </a:pPr>
            <a:r>
              <a:rPr lang="en-US" sz="2300">
                <a:solidFill>
                  <a:srgbClr val="003764"/>
                </a:solidFill>
                <a:latin typeface="Montserrat"/>
                <a:ea typeface="Montserrat"/>
                <a:cs typeface="Montserrat"/>
                <a:sym typeface="Montserrat"/>
              </a:rPr>
              <a:t>Tillæg for at fremme kvalitet og udvikling?</a:t>
            </a:r>
          </a:p>
        </p:txBody>
      </p:sp>
      <p:sp>
        <p:nvSpPr>
          <p:cNvPr id="13" name="TextBox 13"/>
          <p:cNvSpPr txBox="1"/>
          <p:nvPr/>
        </p:nvSpPr>
        <p:spPr>
          <a:xfrm>
            <a:off x="11045791" y="6324918"/>
            <a:ext cx="6670726" cy="324485"/>
          </a:xfrm>
          <a:prstGeom prst="rect">
            <a:avLst/>
          </a:prstGeom>
        </p:spPr>
        <p:txBody>
          <a:bodyPr lIns="0" tIns="0" rIns="0" bIns="0" rtlCol="0" anchor="t">
            <a:spAutoFit/>
          </a:bodyPr>
          <a:lstStyle/>
          <a:p>
            <a:pPr algn="l">
              <a:lnSpc>
                <a:spcPts val="2530"/>
              </a:lnSpc>
              <a:spcBef>
                <a:spcPct val="0"/>
              </a:spcBef>
            </a:pPr>
            <a:r>
              <a:rPr lang="en-US" sz="2300">
                <a:solidFill>
                  <a:srgbClr val="003764"/>
                </a:solidFill>
                <a:latin typeface="Montserrat"/>
                <a:ea typeface="Montserrat"/>
                <a:cs typeface="Montserrat"/>
                <a:sym typeface="Montserrat"/>
              </a:rPr>
              <a:t>Forhåndsaftaler fremfor individuelle aftaler?</a:t>
            </a:r>
          </a:p>
        </p:txBody>
      </p:sp>
      <p:sp>
        <p:nvSpPr>
          <p:cNvPr id="14" name="TextBox 14"/>
          <p:cNvSpPr txBox="1"/>
          <p:nvPr/>
        </p:nvSpPr>
        <p:spPr>
          <a:xfrm>
            <a:off x="11045791" y="3545085"/>
            <a:ext cx="5605575" cy="324485"/>
          </a:xfrm>
          <a:prstGeom prst="rect">
            <a:avLst/>
          </a:prstGeom>
        </p:spPr>
        <p:txBody>
          <a:bodyPr lIns="0" tIns="0" rIns="0" bIns="0" rtlCol="0" anchor="t">
            <a:spAutoFit/>
          </a:bodyPr>
          <a:lstStyle/>
          <a:p>
            <a:pPr algn="l">
              <a:lnSpc>
                <a:spcPts val="2530"/>
              </a:lnSpc>
              <a:spcBef>
                <a:spcPct val="0"/>
              </a:spcBef>
            </a:pPr>
            <a:r>
              <a:rPr lang="en-US" sz="2300">
                <a:solidFill>
                  <a:srgbClr val="003764"/>
                </a:solidFill>
                <a:latin typeface="Montserrat"/>
                <a:ea typeface="Montserrat"/>
                <a:cs typeface="Montserrat"/>
                <a:sym typeface="Montserrat"/>
              </a:rPr>
              <a:t>Objektive kriterier?</a:t>
            </a:r>
          </a:p>
        </p:txBody>
      </p:sp>
      <p:sp>
        <p:nvSpPr>
          <p:cNvPr id="15" name="TextBox 15"/>
          <p:cNvSpPr txBox="1"/>
          <p:nvPr/>
        </p:nvSpPr>
        <p:spPr>
          <a:xfrm>
            <a:off x="11045791" y="9202738"/>
            <a:ext cx="6474514" cy="324485"/>
          </a:xfrm>
          <a:prstGeom prst="rect">
            <a:avLst/>
          </a:prstGeom>
        </p:spPr>
        <p:txBody>
          <a:bodyPr lIns="0" tIns="0" rIns="0" bIns="0" rtlCol="0" anchor="t">
            <a:spAutoFit/>
          </a:bodyPr>
          <a:lstStyle/>
          <a:p>
            <a:pPr algn="l">
              <a:lnSpc>
                <a:spcPts val="2530"/>
              </a:lnSpc>
              <a:spcBef>
                <a:spcPct val="0"/>
              </a:spcBef>
            </a:pPr>
            <a:r>
              <a:rPr lang="en-US" sz="2300">
                <a:solidFill>
                  <a:srgbClr val="003764"/>
                </a:solidFill>
                <a:latin typeface="Montserrat"/>
                <a:ea typeface="Montserrat"/>
                <a:cs typeface="Montserrat"/>
                <a:sym typeface="Montserrat"/>
              </a:rPr>
              <a:t>Prioritering mellem tillægstyper?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17314"/>
            <a:ext cx="6886675" cy="4387437"/>
            <a:chOff x="0" y="0"/>
            <a:chExt cx="9182233" cy="5849915"/>
          </a:xfrm>
        </p:grpSpPr>
        <p:sp>
          <p:nvSpPr>
            <p:cNvPr id="3" name="AutoShape 3"/>
            <p:cNvSpPr/>
            <p:nvPr/>
          </p:nvSpPr>
          <p:spPr>
            <a:xfrm>
              <a:off x="0" y="3385650"/>
              <a:ext cx="7946623"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182233" cy="2978574"/>
            </a:xfrm>
            <a:prstGeom prst="rect">
              <a:avLst/>
            </a:prstGeom>
          </p:spPr>
          <p:txBody>
            <a:bodyPr lIns="0" tIns="0" rIns="0" bIns="0" rtlCol="0" anchor="t">
              <a:spAutoFit/>
            </a:bodyPr>
            <a:lstStyle/>
            <a:p>
              <a:pPr marL="0" lvl="0" indent="0" algn="l">
                <a:lnSpc>
                  <a:spcPts val="8690"/>
                </a:lnSpc>
              </a:pPr>
              <a:r>
                <a:rPr lang="en-US" sz="7900">
                  <a:solidFill>
                    <a:srgbClr val="003764"/>
                  </a:solidFill>
                  <a:latin typeface="Montserrat Light"/>
                  <a:ea typeface="Montserrat Light"/>
                  <a:cs typeface="Montserrat Light"/>
                  <a:sym typeface="Montserrat Light"/>
                </a:rPr>
                <a:t>Hvad med de andre?</a:t>
              </a:r>
            </a:p>
          </p:txBody>
        </p:sp>
        <p:sp>
          <p:nvSpPr>
            <p:cNvPr id="5" name="TextBox 5"/>
            <p:cNvSpPr txBox="1"/>
            <p:nvPr/>
          </p:nvSpPr>
          <p:spPr>
            <a:xfrm>
              <a:off x="0" y="4103411"/>
              <a:ext cx="9182233" cy="1746504"/>
            </a:xfrm>
            <a:prstGeom prst="rect">
              <a:avLst/>
            </a:prstGeom>
          </p:spPr>
          <p:txBody>
            <a:bodyPr lIns="0" tIns="0" rIns="0" bIns="0" rtlCol="0" anchor="t">
              <a:spAutoFit/>
            </a:bodyPr>
            <a:lstStyle/>
            <a:p>
              <a:pPr marL="0" lvl="0" indent="0" algn="l">
                <a:lnSpc>
                  <a:spcPts val="3555"/>
                </a:lnSpc>
                <a:spcBef>
                  <a:spcPct val="0"/>
                </a:spcBef>
              </a:pPr>
              <a:r>
                <a:rPr lang="en-US" sz="2370">
                  <a:solidFill>
                    <a:srgbClr val="003764"/>
                  </a:solidFill>
                  <a:latin typeface="Montserrat Light"/>
                  <a:ea typeface="Montserrat Light"/>
                  <a:cs typeface="Montserrat Light"/>
                  <a:sym typeface="Montserrat Light"/>
                </a:rPr>
                <a:t>Flere faglige organisationer peger på, at åbenhed om løn styrker fællesskabet og skaber bedre grundlag for forhandling. </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grpSp>
        <p:nvGrpSpPr>
          <p:cNvPr id="7" name="Group 7"/>
          <p:cNvGrpSpPr/>
          <p:nvPr/>
        </p:nvGrpSpPr>
        <p:grpSpPr>
          <a:xfrm>
            <a:off x="9144000" y="1286001"/>
            <a:ext cx="2132644" cy="213264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C3C9"/>
            </a:solidFill>
          </p:spPr>
          <p:txBody>
            <a:bodyPr/>
            <a:lstStyle/>
            <a:p>
              <a:endParaRPr lang="da-DK"/>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99"/>
                </a:lnSpc>
              </a:pPr>
              <a:endParaRPr/>
            </a:p>
          </p:txBody>
        </p:sp>
      </p:grpSp>
      <p:sp>
        <p:nvSpPr>
          <p:cNvPr id="10" name="TextBox 10"/>
          <p:cNvSpPr txBox="1"/>
          <p:nvPr/>
        </p:nvSpPr>
        <p:spPr>
          <a:xfrm>
            <a:off x="10672507" y="2796540"/>
            <a:ext cx="5921896" cy="5164171"/>
          </a:xfrm>
          <a:prstGeom prst="rect">
            <a:avLst/>
          </a:prstGeom>
        </p:spPr>
        <p:txBody>
          <a:bodyPr lIns="0" tIns="0" rIns="0" bIns="0" rtlCol="0" anchor="t">
            <a:spAutoFit/>
          </a:bodyPr>
          <a:lstStyle/>
          <a:p>
            <a:pPr algn="l">
              <a:lnSpc>
                <a:spcPts val="2699"/>
              </a:lnSpc>
            </a:pPr>
            <a:r>
              <a:rPr lang="en-US" sz="1799" b="1" err="1">
                <a:solidFill>
                  <a:srgbClr val="003764"/>
                </a:solidFill>
                <a:latin typeface="Montserrat Bold"/>
                <a:ea typeface="Montserrat Bold"/>
                <a:cs typeface="Montserrat Bold"/>
                <a:sym typeface="Montserrat Bold"/>
              </a:rPr>
              <a:t>Hvad</a:t>
            </a:r>
            <a:r>
              <a:rPr lang="en-US" sz="1799" b="1">
                <a:solidFill>
                  <a:srgbClr val="003764"/>
                </a:solidFill>
                <a:latin typeface="Montserrat Bold"/>
                <a:ea typeface="Montserrat Bold"/>
                <a:cs typeface="Montserrat Bold"/>
                <a:sym typeface="Montserrat Bold"/>
              </a:rPr>
              <a:t> </a:t>
            </a:r>
            <a:r>
              <a:rPr lang="en-US" sz="1799" b="1" err="1">
                <a:solidFill>
                  <a:srgbClr val="003764"/>
                </a:solidFill>
                <a:latin typeface="Montserrat Bold"/>
                <a:ea typeface="Montserrat Bold"/>
                <a:cs typeface="Montserrat Bold"/>
                <a:sym typeface="Montserrat Bold"/>
              </a:rPr>
              <a:t>siger</a:t>
            </a:r>
            <a:r>
              <a:rPr lang="en-US" sz="1799" b="1">
                <a:solidFill>
                  <a:srgbClr val="003764"/>
                </a:solidFill>
                <a:latin typeface="Montserrat Bold"/>
                <a:ea typeface="Montserrat Bold"/>
                <a:cs typeface="Montserrat Bold"/>
                <a:sym typeface="Montserrat Bold"/>
              </a:rPr>
              <a:t> de </a:t>
            </a:r>
            <a:r>
              <a:rPr lang="en-US" sz="1799" b="1" err="1">
                <a:solidFill>
                  <a:srgbClr val="003764"/>
                </a:solidFill>
                <a:latin typeface="Montserrat Bold"/>
                <a:ea typeface="Montserrat Bold"/>
                <a:cs typeface="Montserrat Bold"/>
                <a:sym typeface="Montserrat Bold"/>
              </a:rPr>
              <a:t>andre</a:t>
            </a:r>
            <a:r>
              <a:rPr lang="en-US" sz="1799" b="1">
                <a:solidFill>
                  <a:srgbClr val="003764"/>
                </a:solidFill>
                <a:latin typeface="Montserrat Bold"/>
                <a:ea typeface="Montserrat Bold"/>
                <a:cs typeface="Montserrat Bold"/>
                <a:sym typeface="Montserrat Bold"/>
              </a:rPr>
              <a:t>?</a:t>
            </a:r>
          </a:p>
          <a:p>
            <a:pPr algn="l">
              <a:lnSpc>
                <a:spcPts val="2699"/>
              </a:lnSpc>
            </a:pPr>
            <a:endParaRPr lang="en-US" sz="1799" b="1">
              <a:solidFill>
                <a:srgbClr val="003764"/>
              </a:solidFill>
              <a:latin typeface="Montserrat Bold"/>
              <a:ea typeface="Montserrat Bold"/>
              <a:cs typeface="Montserrat Bold"/>
              <a:sym typeface="Montserrat Bold"/>
            </a:endParaRPr>
          </a:p>
          <a:p>
            <a:pPr marL="388618" lvl="1" indent="-194309" algn="l">
              <a:lnSpc>
                <a:spcPts val="2699"/>
              </a:lnSpc>
              <a:buFont typeface="Arial"/>
              <a:buChar char="•"/>
            </a:pPr>
            <a:r>
              <a:rPr lang="en-US" sz="1799">
                <a:solidFill>
                  <a:srgbClr val="003764"/>
                </a:solidFill>
                <a:latin typeface="Montserrat"/>
                <a:ea typeface="Montserrat"/>
                <a:cs typeface="Montserrat"/>
                <a:sym typeface="Montserrat"/>
              </a:rPr>
              <a:t>IDA: </a:t>
            </a:r>
            <a:r>
              <a:rPr lang="en-US" sz="1799" i="1">
                <a:solidFill>
                  <a:srgbClr val="003764"/>
                </a:solidFill>
                <a:latin typeface="Montserrat Italics"/>
                <a:ea typeface="Montserrat Italics"/>
                <a:cs typeface="Montserrat Italics"/>
                <a:sym typeface="Montserrat Italics"/>
              </a:rPr>
              <a:t>Med </a:t>
            </a:r>
            <a:r>
              <a:rPr lang="en-US" sz="1799" i="1" err="1">
                <a:solidFill>
                  <a:srgbClr val="003764"/>
                </a:solidFill>
                <a:latin typeface="Montserrat Italics"/>
                <a:ea typeface="Montserrat Italics"/>
                <a:cs typeface="Montserrat Italics"/>
                <a:sym typeface="Montserrat Italics"/>
              </a:rPr>
              <a:t>lønåbenhed</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blandt</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medarbejderne</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står</a:t>
            </a:r>
            <a:r>
              <a:rPr lang="en-US" sz="1799" i="1">
                <a:solidFill>
                  <a:srgbClr val="003764"/>
                </a:solidFill>
                <a:latin typeface="Montserrat Italics"/>
                <a:ea typeface="Montserrat Italics"/>
                <a:cs typeface="Montserrat Italics"/>
                <a:sym typeface="Montserrat Italics"/>
              </a:rPr>
              <a:t> I </a:t>
            </a:r>
            <a:r>
              <a:rPr lang="en-US" sz="1799" i="1" err="1">
                <a:solidFill>
                  <a:srgbClr val="003764"/>
                </a:solidFill>
                <a:latin typeface="Montserrat Italics"/>
                <a:ea typeface="Montserrat Italics"/>
                <a:cs typeface="Montserrat Italics"/>
                <a:sym typeface="Montserrat Italics"/>
              </a:rPr>
              <a:t>i</a:t>
            </a:r>
            <a:r>
              <a:rPr lang="en-US" sz="1799" i="1">
                <a:solidFill>
                  <a:srgbClr val="003764"/>
                </a:solidFill>
                <a:latin typeface="Montserrat Italics"/>
                <a:ea typeface="Montserrat Italics"/>
                <a:cs typeface="Montserrat Italics"/>
                <a:sym typeface="Montserrat Italics"/>
              </a:rPr>
              <a:t> samlet </a:t>
            </a:r>
            <a:r>
              <a:rPr lang="en-US" sz="1799" i="1" err="1">
                <a:solidFill>
                  <a:srgbClr val="003764"/>
                </a:solidFill>
                <a:latin typeface="Montserrat Italics"/>
                <a:ea typeface="Montserrat Italics"/>
                <a:cs typeface="Montserrat Italics"/>
                <a:sym typeface="Montserrat Italics"/>
              </a:rPr>
              <a:t>flok</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stærkere</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i</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lønforhandlingerne</a:t>
            </a:r>
            <a:r>
              <a:rPr lang="en-US" sz="1799" i="1">
                <a:solidFill>
                  <a:srgbClr val="003764"/>
                </a:solidFill>
                <a:latin typeface="Montserrat Italics"/>
                <a:ea typeface="Montserrat Italics"/>
                <a:cs typeface="Montserrat Italics"/>
                <a:sym typeface="Montserrat Italics"/>
              </a:rPr>
              <a:t> med </a:t>
            </a:r>
            <a:r>
              <a:rPr lang="en-US" sz="1799" i="1" err="1">
                <a:solidFill>
                  <a:srgbClr val="003764"/>
                </a:solidFill>
                <a:latin typeface="Montserrat Italics"/>
                <a:ea typeface="Montserrat Italics"/>
                <a:cs typeface="Montserrat Italics"/>
                <a:sym typeface="Montserrat Italics"/>
              </a:rPr>
              <a:t>ledelsen</a:t>
            </a:r>
            <a:r>
              <a:rPr lang="en-US" sz="1799" i="1">
                <a:solidFill>
                  <a:srgbClr val="003764"/>
                </a:solidFill>
                <a:latin typeface="Montserrat Italics"/>
                <a:ea typeface="Montserrat Italics"/>
                <a:cs typeface="Montserrat Italics"/>
                <a:sym typeface="Montserrat Italics"/>
              </a:rPr>
              <a:t>.</a:t>
            </a:r>
          </a:p>
          <a:p>
            <a:pPr algn="l">
              <a:lnSpc>
                <a:spcPts val="2699"/>
              </a:lnSpc>
            </a:pPr>
            <a:endParaRPr lang="en-US" sz="1799" i="1">
              <a:solidFill>
                <a:srgbClr val="003764"/>
              </a:solidFill>
              <a:latin typeface="Montserrat Italics"/>
              <a:ea typeface="Montserrat Italics"/>
              <a:cs typeface="Montserrat Italics"/>
              <a:sym typeface="Montserrat Italics"/>
            </a:endParaRPr>
          </a:p>
          <a:p>
            <a:pPr marL="388618" lvl="1" indent="-194309" algn="l">
              <a:lnSpc>
                <a:spcPts val="2699"/>
              </a:lnSpc>
              <a:buFont typeface="Arial"/>
              <a:buChar char="•"/>
            </a:pPr>
            <a:r>
              <a:rPr lang="en-US" sz="1799">
                <a:solidFill>
                  <a:srgbClr val="003764"/>
                </a:solidFill>
                <a:latin typeface="Montserrat"/>
                <a:ea typeface="Montserrat"/>
                <a:cs typeface="Montserrat"/>
                <a:sym typeface="Montserrat"/>
              </a:rPr>
              <a:t>DJØF: </a:t>
            </a:r>
            <a:r>
              <a:rPr lang="en-US" sz="1799" i="1">
                <a:solidFill>
                  <a:srgbClr val="003764"/>
                </a:solidFill>
                <a:latin typeface="Montserrat"/>
                <a:ea typeface="Montserrat"/>
                <a:cs typeface="Montserrat"/>
                <a:sym typeface="Montserrat"/>
              </a:rPr>
              <a:t>Det er </a:t>
            </a:r>
            <a:r>
              <a:rPr lang="en-US" sz="1799" i="1" err="1">
                <a:solidFill>
                  <a:srgbClr val="003764"/>
                </a:solidFill>
                <a:latin typeface="Montserrat"/>
                <a:ea typeface="Montserrat"/>
                <a:cs typeface="Montserrat"/>
                <a:sym typeface="Montserrat"/>
              </a:rPr>
              <a:t>bedst</a:t>
            </a:r>
            <a:r>
              <a:rPr lang="en-US" sz="1799" i="1">
                <a:solidFill>
                  <a:srgbClr val="003764"/>
                </a:solidFill>
                <a:latin typeface="Montserrat"/>
                <a:ea typeface="Montserrat"/>
                <a:cs typeface="Montserrat"/>
                <a:sym typeface="Montserrat"/>
              </a:rPr>
              <a:t>, </a:t>
            </a:r>
            <a:r>
              <a:rPr lang="en-US" sz="1799" i="1" err="1">
                <a:solidFill>
                  <a:srgbClr val="003764"/>
                </a:solidFill>
                <a:latin typeface="Montserrat"/>
                <a:ea typeface="Montserrat"/>
                <a:cs typeface="Montserrat"/>
                <a:sym typeface="Montserrat"/>
              </a:rPr>
              <a:t>når</a:t>
            </a:r>
            <a:r>
              <a:rPr lang="en-US" sz="1799" i="1">
                <a:solidFill>
                  <a:srgbClr val="003764"/>
                </a:solidFill>
                <a:latin typeface="Montserrat"/>
                <a:ea typeface="Montserrat"/>
                <a:cs typeface="Montserrat"/>
                <a:sym typeface="Montserrat"/>
              </a:rPr>
              <a:t> alle </a:t>
            </a:r>
            <a:r>
              <a:rPr lang="en-US" sz="1799" i="1" err="1">
                <a:solidFill>
                  <a:srgbClr val="003764"/>
                </a:solidFill>
                <a:latin typeface="Montserrat"/>
                <a:ea typeface="Montserrat"/>
                <a:cs typeface="Montserrat"/>
                <a:sym typeface="Montserrat"/>
              </a:rPr>
              <a:t>kan</a:t>
            </a:r>
            <a:r>
              <a:rPr lang="en-US" sz="1799" i="1">
                <a:solidFill>
                  <a:srgbClr val="003764"/>
                </a:solidFill>
                <a:latin typeface="Montserrat"/>
                <a:ea typeface="Montserrat"/>
                <a:cs typeface="Montserrat"/>
                <a:sym typeface="Montserrat"/>
              </a:rPr>
              <a:t> </a:t>
            </a:r>
            <a:r>
              <a:rPr lang="en-US" sz="1799" i="1" err="1">
                <a:solidFill>
                  <a:srgbClr val="003764"/>
                </a:solidFill>
                <a:latin typeface="Montserrat"/>
                <a:ea typeface="Montserrat"/>
                <a:cs typeface="Montserrat"/>
                <a:sym typeface="Montserrat"/>
              </a:rPr>
              <a:t>blive</a:t>
            </a:r>
            <a:r>
              <a:rPr lang="en-US" sz="1799" i="1">
                <a:solidFill>
                  <a:srgbClr val="003764"/>
                </a:solidFill>
                <a:latin typeface="Montserrat"/>
                <a:ea typeface="Montserrat"/>
                <a:cs typeface="Montserrat"/>
                <a:sym typeface="Montserrat"/>
              </a:rPr>
              <a:t> </a:t>
            </a:r>
            <a:r>
              <a:rPr lang="en-US" sz="1799" i="1" err="1">
                <a:solidFill>
                  <a:srgbClr val="003764"/>
                </a:solidFill>
                <a:latin typeface="Montserrat"/>
                <a:ea typeface="Montserrat"/>
                <a:cs typeface="Montserrat"/>
                <a:sym typeface="Montserrat"/>
              </a:rPr>
              <a:t>enige</a:t>
            </a:r>
            <a:r>
              <a:rPr lang="en-US" sz="1799" i="1">
                <a:solidFill>
                  <a:srgbClr val="003764"/>
                </a:solidFill>
                <a:latin typeface="Montserrat"/>
                <a:ea typeface="Montserrat"/>
                <a:cs typeface="Montserrat"/>
                <a:sym typeface="Montserrat"/>
              </a:rPr>
              <a:t> om </a:t>
            </a:r>
            <a:r>
              <a:rPr lang="en-US" sz="1799" i="1" err="1">
                <a:solidFill>
                  <a:srgbClr val="003764"/>
                </a:solidFill>
                <a:latin typeface="Montserrat"/>
                <a:ea typeface="Montserrat"/>
                <a:cs typeface="Montserrat"/>
                <a:sym typeface="Montserrat"/>
              </a:rPr>
              <a:t>fuld</a:t>
            </a:r>
            <a:r>
              <a:rPr lang="en-US" sz="1799" i="1">
                <a:solidFill>
                  <a:srgbClr val="003764"/>
                </a:solidFill>
                <a:latin typeface="Montserrat"/>
                <a:ea typeface="Montserrat"/>
                <a:cs typeface="Montserrat"/>
                <a:sym typeface="Montserrat"/>
              </a:rPr>
              <a:t> </a:t>
            </a:r>
            <a:r>
              <a:rPr lang="en-US" sz="1799" i="1" err="1">
                <a:solidFill>
                  <a:srgbClr val="003764"/>
                </a:solidFill>
                <a:latin typeface="Montserrat"/>
                <a:ea typeface="Montserrat"/>
                <a:cs typeface="Montserrat"/>
                <a:sym typeface="Montserrat"/>
              </a:rPr>
              <a:t>åbenhed</a:t>
            </a:r>
            <a:r>
              <a:rPr lang="en-US" sz="1799" i="1">
                <a:solidFill>
                  <a:srgbClr val="003764"/>
                </a:solidFill>
                <a:latin typeface="Montserrat"/>
                <a:ea typeface="Montserrat"/>
                <a:cs typeface="Montserrat"/>
                <a:sym typeface="Montserrat"/>
              </a:rPr>
              <a:t> om </a:t>
            </a:r>
            <a:r>
              <a:rPr lang="en-US" sz="1799" i="1" err="1">
                <a:solidFill>
                  <a:srgbClr val="003764"/>
                </a:solidFill>
                <a:latin typeface="Montserrat"/>
                <a:ea typeface="Montserrat"/>
                <a:cs typeface="Montserrat"/>
                <a:sym typeface="Montserrat"/>
              </a:rPr>
              <a:t>tillæg</a:t>
            </a:r>
            <a:r>
              <a:rPr lang="en-US" sz="1799" i="1">
                <a:solidFill>
                  <a:srgbClr val="003764"/>
                </a:solidFill>
                <a:latin typeface="Montserrat"/>
                <a:ea typeface="Montserrat"/>
                <a:cs typeface="Montserrat"/>
                <a:sym typeface="Montserrat"/>
              </a:rPr>
              <a:t>.</a:t>
            </a:r>
          </a:p>
          <a:p>
            <a:pPr algn="l">
              <a:lnSpc>
                <a:spcPts val="2699"/>
              </a:lnSpc>
            </a:pPr>
            <a:endParaRPr lang="en-US" sz="1799">
              <a:solidFill>
                <a:srgbClr val="003764"/>
              </a:solidFill>
              <a:latin typeface="Montserrat"/>
              <a:ea typeface="Montserrat"/>
              <a:cs typeface="Montserrat"/>
              <a:sym typeface="Montserrat"/>
            </a:endParaRPr>
          </a:p>
          <a:p>
            <a:pPr marL="388618" lvl="1" indent="-194309" algn="l">
              <a:lnSpc>
                <a:spcPts val="2699"/>
              </a:lnSpc>
              <a:buFont typeface="Arial"/>
              <a:buChar char="•"/>
            </a:pPr>
            <a:r>
              <a:rPr lang="en-US" sz="1799">
                <a:solidFill>
                  <a:srgbClr val="003764"/>
                </a:solidFill>
                <a:latin typeface="Montserrat"/>
                <a:ea typeface="Montserrat"/>
                <a:cs typeface="Montserrat"/>
                <a:sym typeface="Montserrat"/>
              </a:rPr>
              <a:t>HK: </a:t>
            </a:r>
            <a:r>
              <a:rPr lang="en-US" sz="1799" i="1" err="1">
                <a:solidFill>
                  <a:srgbClr val="003764"/>
                </a:solidFill>
                <a:latin typeface="Montserrat Italics"/>
                <a:ea typeface="Montserrat Italics"/>
                <a:cs typeface="Montserrat Italics"/>
                <a:sym typeface="Montserrat Italics"/>
              </a:rPr>
              <a:t>Åbenhed</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har</a:t>
            </a:r>
            <a:r>
              <a:rPr lang="en-US" sz="1799" i="1">
                <a:solidFill>
                  <a:srgbClr val="003764"/>
                </a:solidFill>
                <a:latin typeface="Montserrat Italics"/>
                <a:ea typeface="Montserrat Italics"/>
                <a:cs typeface="Montserrat Italics"/>
                <a:sym typeface="Montserrat Italics"/>
              </a:rPr>
              <a:t> mange </a:t>
            </a:r>
            <a:r>
              <a:rPr lang="en-US" sz="1799" i="1" err="1">
                <a:solidFill>
                  <a:srgbClr val="003764"/>
                </a:solidFill>
                <a:latin typeface="Montserrat Italics"/>
                <a:ea typeface="Montserrat Italics"/>
                <a:cs typeface="Montserrat Italics"/>
                <a:sym typeface="Montserrat Italics"/>
              </a:rPr>
              <a:t>fordele</a:t>
            </a:r>
            <a:r>
              <a:rPr lang="en-US" sz="1799" i="1">
                <a:solidFill>
                  <a:srgbClr val="003764"/>
                </a:solidFill>
                <a:latin typeface="Montserrat Italics"/>
                <a:ea typeface="Montserrat Italics"/>
                <a:cs typeface="Montserrat Italics"/>
                <a:sym typeface="Montserrat Italics"/>
              </a:rPr>
              <a:t>. For </a:t>
            </a:r>
            <a:r>
              <a:rPr lang="en-US" sz="1799" i="1" err="1">
                <a:solidFill>
                  <a:srgbClr val="003764"/>
                </a:solidFill>
                <a:latin typeface="Montserrat Italics"/>
                <a:ea typeface="Montserrat Italics"/>
                <a:cs typeface="Montserrat Italics"/>
                <a:sym typeface="Montserrat Italics"/>
              </a:rPr>
              <a:t>eksempel</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kan</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åbenhed</a:t>
            </a:r>
            <a:r>
              <a:rPr lang="en-US" sz="1799" i="1">
                <a:solidFill>
                  <a:srgbClr val="003764"/>
                </a:solidFill>
                <a:latin typeface="Montserrat Italics"/>
                <a:ea typeface="Montserrat Italics"/>
                <a:cs typeface="Montserrat Italics"/>
                <a:sym typeface="Montserrat Italics"/>
              </a:rPr>
              <a:t> om </a:t>
            </a:r>
            <a:r>
              <a:rPr lang="en-US" sz="1799" i="1" err="1">
                <a:solidFill>
                  <a:srgbClr val="003764"/>
                </a:solidFill>
                <a:latin typeface="Montserrat Italics"/>
                <a:ea typeface="Montserrat Italics"/>
                <a:cs typeface="Montserrat Italics"/>
                <a:sym typeface="Montserrat Italics"/>
              </a:rPr>
              <a:t>løn</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inspirere</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kollegerne</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indbyrdes</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til</a:t>
            </a:r>
            <a:r>
              <a:rPr lang="en-US" sz="1799" i="1">
                <a:solidFill>
                  <a:srgbClr val="003764"/>
                </a:solidFill>
                <a:latin typeface="Montserrat Italics"/>
                <a:ea typeface="Montserrat Italics"/>
                <a:cs typeface="Montserrat Italics"/>
                <a:sym typeface="Montserrat Italics"/>
              </a:rPr>
              <a:t> at se, </a:t>
            </a:r>
            <a:r>
              <a:rPr lang="en-US" sz="1799" i="1" err="1">
                <a:solidFill>
                  <a:srgbClr val="003764"/>
                </a:solidFill>
                <a:latin typeface="Montserrat Italics"/>
                <a:ea typeface="Montserrat Italics"/>
                <a:cs typeface="Montserrat Italics"/>
                <a:sym typeface="Montserrat Italics"/>
              </a:rPr>
              <a:t>hvad</a:t>
            </a:r>
            <a:r>
              <a:rPr lang="en-US" sz="1799" i="1">
                <a:solidFill>
                  <a:srgbClr val="003764"/>
                </a:solidFill>
                <a:latin typeface="Montserrat Italics"/>
                <a:ea typeface="Montserrat Italics"/>
                <a:cs typeface="Montserrat Italics"/>
                <a:sym typeface="Montserrat Italics"/>
              </a:rPr>
              <a:t> der </a:t>
            </a:r>
            <a:r>
              <a:rPr lang="en-US" sz="1799" i="1" err="1">
                <a:solidFill>
                  <a:srgbClr val="003764"/>
                </a:solidFill>
                <a:latin typeface="Montserrat Italics"/>
                <a:ea typeface="Montserrat Italics"/>
                <a:cs typeface="Montserrat Italics"/>
                <a:sym typeface="Montserrat Italics"/>
              </a:rPr>
              <a:t>kan</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skabe</a:t>
            </a:r>
            <a:r>
              <a:rPr lang="en-US" sz="1799" i="1">
                <a:solidFill>
                  <a:srgbClr val="003764"/>
                </a:solidFill>
                <a:latin typeface="Montserrat Italics"/>
                <a:ea typeface="Montserrat Italics"/>
                <a:cs typeface="Montserrat Italics"/>
                <a:sym typeface="Montserrat Italics"/>
              </a:rPr>
              <a:t> </a:t>
            </a:r>
            <a:r>
              <a:rPr lang="en-US" sz="1799" i="1" err="1">
                <a:solidFill>
                  <a:srgbClr val="003764"/>
                </a:solidFill>
                <a:latin typeface="Montserrat Italics"/>
                <a:ea typeface="Montserrat Italics"/>
                <a:cs typeface="Montserrat Italics"/>
                <a:sym typeface="Montserrat Italics"/>
              </a:rPr>
              <a:t>lønudvikling</a:t>
            </a:r>
            <a:r>
              <a:rPr lang="en-US" sz="1799" i="1">
                <a:solidFill>
                  <a:srgbClr val="003764"/>
                </a:solidFill>
                <a:latin typeface="Montserrat Italics"/>
                <a:ea typeface="Montserrat Italics"/>
                <a:cs typeface="Montserrat Italics"/>
                <a:sym typeface="Montserrat Italics"/>
              </a:rPr>
              <a:t>.</a:t>
            </a:r>
          </a:p>
          <a:p>
            <a:pPr algn="l">
              <a:lnSpc>
                <a:spcPts val="2699"/>
              </a:lnSpc>
            </a:pPr>
            <a:endParaRPr lang="en-US" sz="1799" i="1">
              <a:solidFill>
                <a:srgbClr val="003764"/>
              </a:solidFill>
              <a:latin typeface="Montserrat Italics"/>
              <a:ea typeface="Montserrat Italics"/>
              <a:cs typeface="Montserrat Italics"/>
              <a:sym typeface="Montserrat Italics"/>
            </a:endParaRPr>
          </a:p>
          <a:p>
            <a:pPr marL="388618" lvl="1" indent="-194309" algn="l">
              <a:lnSpc>
                <a:spcPts val="2699"/>
              </a:lnSpc>
              <a:buFont typeface="Arial"/>
              <a:buChar char="•"/>
            </a:pPr>
            <a:r>
              <a:rPr lang="en-US" sz="1799">
                <a:solidFill>
                  <a:srgbClr val="003764"/>
                </a:solidFill>
                <a:latin typeface="Montserrat"/>
                <a:ea typeface="Montserrat"/>
                <a:cs typeface="Montserrat"/>
                <a:sym typeface="Montserrat"/>
              </a:rPr>
              <a:t>3F: </a:t>
            </a:r>
            <a:r>
              <a:rPr lang="en-US" sz="1799" i="1">
                <a:solidFill>
                  <a:srgbClr val="003764"/>
                </a:solidFill>
                <a:latin typeface="Montserrat Italics"/>
                <a:ea typeface="Montserrat Italics"/>
                <a:cs typeface="Montserrat Italics"/>
                <a:sym typeface="Montserrat Italics"/>
              </a:rPr>
              <a:t>Til </a:t>
            </a:r>
            <a:r>
              <a:rPr lang="en-US" sz="1799" i="1" err="1">
                <a:solidFill>
                  <a:srgbClr val="003764"/>
                </a:solidFill>
                <a:latin typeface="Montserrat Italics"/>
                <a:ea typeface="Montserrat Italics"/>
                <a:cs typeface="Montserrat Italics"/>
                <a:sym typeface="Montserrat Italics"/>
              </a:rPr>
              <a:t>gavn</a:t>
            </a:r>
            <a:r>
              <a:rPr lang="en-US" sz="1799" i="1">
                <a:solidFill>
                  <a:srgbClr val="003764"/>
                </a:solidFill>
                <a:latin typeface="Montserrat Italics"/>
                <a:ea typeface="Montserrat Italics"/>
                <a:cs typeface="Montserrat Italics"/>
                <a:sym typeface="Montserrat Italics"/>
              </a:rPr>
              <a:t> for alle – lad </a:t>
            </a:r>
            <a:r>
              <a:rPr lang="en-US" sz="1799" i="1" err="1">
                <a:solidFill>
                  <a:srgbClr val="003764"/>
                </a:solidFill>
                <a:latin typeface="Montserrat Italics"/>
                <a:ea typeface="Montserrat Italics"/>
                <a:cs typeface="Montserrat Italics"/>
                <a:sym typeface="Montserrat Italics"/>
              </a:rPr>
              <a:t>os</a:t>
            </a:r>
            <a:r>
              <a:rPr lang="en-US" sz="1799" i="1">
                <a:solidFill>
                  <a:srgbClr val="003764"/>
                </a:solidFill>
                <a:latin typeface="Montserrat Italics"/>
                <a:ea typeface="Montserrat Italics"/>
                <a:cs typeface="Montserrat Italics"/>
                <a:sym typeface="Montserrat Italics"/>
              </a:rPr>
              <a:t> tale </a:t>
            </a:r>
            <a:r>
              <a:rPr lang="en-US" sz="1799" i="1" err="1">
                <a:solidFill>
                  <a:srgbClr val="003764"/>
                </a:solidFill>
                <a:latin typeface="Montserrat Italics"/>
                <a:ea typeface="Montserrat Italics"/>
                <a:cs typeface="Montserrat Italics"/>
                <a:sym typeface="Montserrat Italics"/>
              </a:rPr>
              <a:t>åbent</a:t>
            </a:r>
            <a:r>
              <a:rPr lang="en-US" sz="1799" i="1">
                <a:solidFill>
                  <a:srgbClr val="003764"/>
                </a:solidFill>
                <a:latin typeface="Montserrat Italics"/>
                <a:ea typeface="Montserrat Italics"/>
                <a:cs typeface="Montserrat Italics"/>
                <a:sym typeface="Montserrat Italics"/>
              </a:rPr>
              <a:t> om </a:t>
            </a:r>
            <a:r>
              <a:rPr lang="en-US" sz="1799" i="1" err="1">
                <a:solidFill>
                  <a:srgbClr val="003764"/>
                </a:solidFill>
                <a:latin typeface="Montserrat Italics"/>
                <a:ea typeface="Montserrat Italics"/>
                <a:cs typeface="Montserrat Italics"/>
                <a:sym typeface="Montserrat Italics"/>
              </a:rPr>
              <a:t>løn</a:t>
            </a:r>
            <a:r>
              <a:rPr lang="en-US" sz="1799" i="1">
                <a:solidFill>
                  <a:srgbClr val="003764"/>
                </a:solidFill>
                <a:latin typeface="Montserrat Italics"/>
                <a:ea typeface="Montserrat Italics"/>
                <a:cs typeface="Montserrat Italics"/>
                <a:sym typeface="Montserrat Italics"/>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6705" y="4139853"/>
            <a:ext cx="7409746" cy="4635087"/>
            <a:chOff x="0" y="0"/>
            <a:chExt cx="9879661" cy="6180115"/>
          </a:xfrm>
        </p:grpSpPr>
        <p:sp>
          <p:nvSpPr>
            <p:cNvPr id="3" name="AutoShape 3"/>
            <p:cNvSpPr/>
            <p:nvPr/>
          </p:nvSpPr>
          <p:spPr>
            <a:xfrm>
              <a:off x="0" y="1925150"/>
              <a:ext cx="8550202"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879661" cy="1518074"/>
            </a:xfrm>
            <a:prstGeom prst="rect">
              <a:avLst/>
            </a:prstGeom>
          </p:spPr>
          <p:txBody>
            <a:bodyPr lIns="0" tIns="0" rIns="0" bIns="0" rtlCol="0" anchor="t">
              <a:spAutoFit/>
            </a:bodyPr>
            <a:lstStyle/>
            <a:p>
              <a:pPr marL="0" lvl="0" indent="0" algn="l">
                <a:lnSpc>
                  <a:spcPts val="8690"/>
                </a:lnSpc>
              </a:pPr>
              <a:r>
                <a:rPr lang="en-US" sz="7900">
                  <a:solidFill>
                    <a:srgbClr val="003764"/>
                  </a:solidFill>
                  <a:latin typeface="Montserrat Light"/>
                  <a:ea typeface="Montserrat Light"/>
                  <a:cs typeface="Montserrat Light"/>
                  <a:sym typeface="Montserrat Light"/>
                </a:rPr>
                <a:t>Start dialogen</a:t>
              </a:r>
            </a:p>
          </p:txBody>
        </p:sp>
        <p:sp>
          <p:nvSpPr>
            <p:cNvPr id="5" name="TextBox 5"/>
            <p:cNvSpPr txBox="1"/>
            <p:nvPr/>
          </p:nvSpPr>
          <p:spPr>
            <a:xfrm>
              <a:off x="0" y="3239811"/>
              <a:ext cx="9879661" cy="2940304"/>
            </a:xfrm>
            <a:prstGeom prst="rect">
              <a:avLst/>
            </a:prstGeom>
          </p:spPr>
          <p:txBody>
            <a:bodyPr lIns="0" tIns="0" rIns="0" bIns="0" rtlCol="0" anchor="t">
              <a:spAutoFit/>
            </a:bodyPr>
            <a:lstStyle/>
            <a:p>
              <a:pPr marL="0" lvl="0" indent="0" algn="l">
                <a:lnSpc>
                  <a:spcPts val="3555"/>
                </a:lnSpc>
                <a:spcBef>
                  <a:spcPct val="0"/>
                </a:spcBef>
              </a:pPr>
              <a:r>
                <a:rPr lang="en-US" sz="2370">
                  <a:solidFill>
                    <a:srgbClr val="003764"/>
                  </a:solidFill>
                  <a:latin typeface="Montserrat Light"/>
                  <a:ea typeface="Montserrat Light"/>
                  <a:cs typeface="Montserrat Light"/>
                  <a:sym typeface="Montserrat Light"/>
                </a:rPr>
                <a:t>Det er afgørende for kvaliteten af det mandat, TR går til forhandling på, at I i fælleskab fastlægger en strategi som passer til jeres lærerkollegie. Det vigtigste er, at mandatet bliver klart og tydeligt for alle. </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sp>
        <p:nvSpPr>
          <p:cNvPr id="7" name="Freeform 7"/>
          <p:cNvSpPr/>
          <p:nvPr/>
        </p:nvSpPr>
        <p:spPr>
          <a:xfrm>
            <a:off x="9852334" y="1964567"/>
            <a:ext cx="1099381" cy="6357866"/>
          </a:xfrm>
          <a:custGeom>
            <a:avLst/>
            <a:gdLst/>
            <a:ahLst/>
            <a:cxnLst/>
            <a:rect l="l" t="t" r="r" b="b"/>
            <a:pathLst>
              <a:path w="1099381" h="6357866">
                <a:moveTo>
                  <a:pt x="0" y="0"/>
                </a:moveTo>
                <a:lnTo>
                  <a:pt x="1099381" y="0"/>
                </a:lnTo>
                <a:lnTo>
                  <a:pt x="1099381" y="6357866"/>
                </a:lnTo>
                <a:lnTo>
                  <a:pt x="0" y="63578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a-DK"/>
          </a:p>
        </p:txBody>
      </p:sp>
      <p:sp>
        <p:nvSpPr>
          <p:cNvPr id="8" name="TextBox 8"/>
          <p:cNvSpPr txBox="1"/>
          <p:nvPr/>
        </p:nvSpPr>
        <p:spPr>
          <a:xfrm>
            <a:off x="11198996" y="2029616"/>
            <a:ext cx="5921896" cy="979170"/>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Spredning</a:t>
            </a:r>
            <a:r>
              <a:rPr lang="en-US" sz="1799">
                <a:solidFill>
                  <a:srgbClr val="003764"/>
                </a:solidFill>
                <a:latin typeface="Montserrat"/>
                <a:ea typeface="Montserrat"/>
                <a:cs typeface="Montserrat"/>
                <a:sym typeface="Montserrat"/>
              </a:rPr>
              <a:t> – Hvad er tankerne om den spredning af lønnen, som statistikken viser? Er den hensigtsmæssig? Skal/kan vi gøre noget ved den?</a:t>
            </a:r>
          </a:p>
        </p:txBody>
      </p:sp>
      <p:sp>
        <p:nvSpPr>
          <p:cNvPr id="9" name="TextBox 9"/>
          <p:cNvSpPr txBox="1"/>
          <p:nvPr/>
        </p:nvSpPr>
        <p:spPr>
          <a:xfrm>
            <a:off x="11252347" y="3738324"/>
            <a:ext cx="6262048" cy="979170"/>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Lønstrategi </a:t>
            </a:r>
            <a:r>
              <a:rPr lang="en-US" sz="1799">
                <a:solidFill>
                  <a:srgbClr val="003764"/>
                </a:solidFill>
                <a:latin typeface="Montserrat"/>
                <a:ea typeface="Montserrat"/>
                <a:cs typeface="Montserrat"/>
                <a:sym typeface="Montserrat"/>
              </a:rPr>
              <a:t>– hvad skal vores kort- og langsigtede lønstrategi? Hvad skal udløse tillæg hos os? Hvad skal tidsperspektivet være?</a:t>
            </a:r>
          </a:p>
        </p:txBody>
      </p:sp>
      <p:sp>
        <p:nvSpPr>
          <p:cNvPr id="10" name="TextBox 10"/>
          <p:cNvSpPr txBox="1"/>
          <p:nvPr/>
        </p:nvSpPr>
        <p:spPr>
          <a:xfrm>
            <a:off x="11198996" y="5517993"/>
            <a:ext cx="5921896" cy="979170"/>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Retfærdighed </a:t>
            </a:r>
            <a:r>
              <a:rPr lang="en-US" sz="1799">
                <a:solidFill>
                  <a:srgbClr val="003764"/>
                </a:solidFill>
                <a:latin typeface="Montserrat"/>
                <a:ea typeface="Montserrat"/>
                <a:cs typeface="Montserrat"/>
                <a:sym typeface="Montserrat"/>
              </a:rPr>
              <a:t>– har vi kolleger som sakker bagud lønmæssigt og hvorfor? Er det noget vores strategi skal imødekomme?</a:t>
            </a:r>
          </a:p>
        </p:txBody>
      </p:sp>
      <p:sp>
        <p:nvSpPr>
          <p:cNvPr id="11" name="TextBox 11"/>
          <p:cNvSpPr txBox="1"/>
          <p:nvPr/>
        </p:nvSpPr>
        <p:spPr>
          <a:xfrm>
            <a:off x="9852334" y="845811"/>
            <a:ext cx="6150769" cy="563882"/>
          </a:xfrm>
          <a:prstGeom prst="rect">
            <a:avLst/>
          </a:prstGeom>
        </p:spPr>
        <p:txBody>
          <a:bodyPr lIns="0" tIns="0" rIns="0" bIns="0" rtlCol="0" anchor="t">
            <a:spAutoFit/>
          </a:bodyPr>
          <a:lstStyle/>
          <a:p>
            <a:pPr algn="l">
              <a:lnSpc>
                <a:spcPts val="4799"/>
              </a:lnSpc>
              <a:spcBef>
                <a:spcPct val="0"/>
              </a:spcBef>
            </a:pPr>
            <a:r>
              <a:rPr lang="en-US" sz="3199" b="1">
                <a:solidFill>
                  <a:srgbClr val="003764"/>
                </a:solidFill>
                <a:latin typeface="Montserrat Medium"/>
                <a:ea typeface="Montserrat Medium"/>
                <a:cs typeface="Montserrat Medium"/>
                <a:sym typeface="Montserrat Medium"/>
              </a:rPr>
              <a:t>Kig på lønstatikken og tal om:</a:t>
            </a:r>
          </a:p>
        </p:txBody>
      </p:sp>
      <p:sp>
        <p:nvSpPr>
          <p:cNvPr id="12" name="TextBox 12"/>
          <p:cNvSpPr txBox="1"/>
          <p:nvPr/>
        </p:nvSpPr>
        <p:spPr>
          <a:xfrm>
            <a:off x="11252347" y="7230588"/>
            <a:ext cx="5921896" cy="979170"/>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Prioritering </a:t>
            </a:r>
            <a:r>
              <a:rPr lang="en-US" sz="1799">
                <a:solidFill>
                  <a:srgbClr val="003764"/>
                </a:solidFill>
                <a:latin typeface="Montserrat"/>
                <a:ea typeface="Montserrat"/>
                <a:cs typeface="Montserrat"/>
                <a:sym typeface="Montserrat"/>
              </a:rPr>
              <a:t>– hvad/hvem skal TR prioritere i forhandlingerne. Skal der altid gives tillæg til en særlig position, eller skal det variere fra år til år.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6705" y="4587528"/>
            <a:ext cx="7409746" cy="4187412"/>
            <a:chOff x="0" y="0"/>
            <a:chExt cx="9879661" cy="5583215"/>
          </a:xfrm>
        </p:grpSpPr>
        <p:sp>
          <p:nvSpPr>
            <p:cNvPr id="3" name="AutoShape 3"/>
            <p:cNvSpPr/>
            <p:nvPr/>
          </p:nvSpPr>
          <p:spPr>
            <a:xfrm>
              <a:off x="0" y="1925150"/>
              <a:ext cx="8550202"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879661" cy="1518074"/>
            </a:xfrm>
            <a:prstGeom prst="rect">
              <a:avLst/>
            </a:prstGeom>
          </p:spPr>
          <p:txBody>
            <a:bodyPr lIns="0" tIns="0" rIns="0" bIns="0" rtlCol="0" anchor="t">
              <a:spAutoFit/>
            </a:bodyPr>
            <a:lstStyle/>
            <a:p>
              <a:pPr marL="0" lvl="0" indent="0" algn="l">
                <a:lnSpc>
                  <a:spcPts val="8690"/>
                </a:lnSpc>
              </a:pPr>
              <a:r>
                <a:rPr lang="en-US" sz="7900">
                  <a:solidFill>
                    <a:srgbClr val="003764"/>
                  </a:solidFill>
                  <a:latin typeface="Montserrat Light"/>
                  <a:ea typeface="Montserrat Light"/>
                  <a:cs typeface="Montserrat Light"/>
                  <a:sym typeface="Montserrat Light"/>
                </a:rPr>
                <a:t>Start dialogen</a:t>
              </a:r>
            </a:p>
          </p:txBody>
        </p:sp>
        <p:sp>
          <p:nvSpPr>
            <p:cNvPr id="5" name="TextBox 5"/>
            <p:cNvSpPr txBox="1"/>
            <p:nvPr/>
          </p:nvSpPr>
          <p:spPr>
            <a:xfrm>
              <a:off x="0" y="3239811"/>
              <a:ext cx="9879661" cy="2343404"/>
            </a:xfrm>
            <a:prstGeom prst="rect">
              <a:avLst/>
            </a:prstGeom>
          </p:spPr>
          <p:txBody>
            <a:bodyPr lIns="0" tIns="0" rIns="0" bIns="0" rtlCol="0" anchor="t">
              <a:spAutoFit/>
            </a:bodyPr>
            <a:lstStyle/>
            <a:p>
              <a:pPr marL="0" lvl="0" indent="0" algn="l">
                <a:lnSpc>
                  <a:spcPts val="3555"/>
                </a:lnSpc>
                <a:spcBef>
                  <a:spcPct val="0"/>
                </a:spcBef>
              </a:pPr>
              <a:r>
                <a:rPr lang="en-US" sz="2370">
                  <a:solidFill>
                    <a:srgbClr val="003764"/>
                  </a:solidFill>
                  <a:latin typeface="Montserrat Light"/>
                  <a:ea typeface="Montserrat Light"/>
                  <a:cs typeface="Montserrat Light"/>
                  <a:sym typeface="Montserrat Light"/>
                </a:rPr>
                <a:t>Åbenhed om løn skabes trin for trin. Start med at dele tanker og erfaringer – så kan I sammen tage næste skridt. På den måde bliver åbenhed en fælles proces, som alle kan være med i.</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sp>
        <p:nvSpPr>
          <p:cNvPr id="7" name="AutoShape 7"/>
          <p:cNvSpPr/>
          <p:nvPr/>
        </p:nvSpPr>
        <p:spPr>
          <a:xfrm>
            <a:off x="10421074" y="2663087"/>
            <a:ext cx="0" cy="1144915"/>
          </a:xfrm>
          <a:prstGeom prst="line">
            <a:avLst/>
          </a:prstGeom>
          <a:ln w="38100" cap="flat">
            <a:solidFill>
              <a:srgbClr val="3678AB"/>
            </a:solidFill>
            <a:prstDash val="solid"/>
            <a:headEnd type="none" w="sm" len="sm"/>
            <a:tailEnd type="none" w="sm" len="sm"/>
          </a:ln>
        </p:spPr>
        <p:txBody>
          <a:bodyPr/>
          <a:lstStyle/>
          <a:p>
            <a:endParaRPr lang="da-DK"/>
          </a:p>
        </p:txBody>
      </p:sp>
      <p:sp>
        <p:nvSpPr>
          <p:cNvPr id="8" name="Freeform 8"/>
          <p:cNvSpPr/>
          <p:nvPr/>
        </p:nvSpPr>
        <p:spPr>
          <a:xfrm>
            <a:off x="9852334" y="3535487"/>
            <a:ext cx="1099381" cy="6357866"/>
          </a:xfrm>
          <a:custGeom>
            <a:avLst/>
            <a:gdLst/>
            <a:ahLst/>
            <a:cxnLst/>
            <a:rect l="l" t="t" r="r" b="b"/>
            <a:pathLst>
              <a:path w="1099381" h="6357866">
                <a:moveTo>
                  <a:pt x="0" y="0"/>
                </a:moveTo>
                <a:lnTo>
                  <a:pt x="1099381" y="0"/>
                </a:lnTo>
                <a:lnTo>
                  <a:pt x="1099381" y="6357866"/>
                </a:lnTo>
                <a:lnTo>
                  <a:pt x="0" y="63578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a-DK"/>
          </a:p>
        </p:txBody>
      </p:sp>
      <p:grpSp>
        <p:nvGrpSpPr>
          <p:cNvPr id="9" name="Group 9"/>
          <p:cNvGrpSpPr/>
          <p:nvPr/>
        </p:nvGrpSpPr>
        <p:grpSpPr>
          <a:xfrm>
            <a:off x="9888324" y="1939840"/>
            <a:ext cx="1065501" cy="106550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78AB"/>
            </a:solidFill>
          </p:spPr>
          <p:txBody>
            <a:bodyPr/>
            <a:lstStyle/>
            <a:p>
              <a:endParaRPr lang="da-DK"/>
            </a:p>
          </p:txBody>
        </p:sp>
        <p:sp>
          <p:nvSpPr>
            <p:cNvPr id="11" name="TextBox 11"/>
            <p:cNvSpPr txBox="1"/>
            <p:nvPr/>
          </p:nvSpPr>
          <p:spPr>
            <a:xfrm>
              <a:off x="76200" y="95250"/>
              <a:ext cx="660400" cy="641350"/>
            </a:xfrm>
            <a:prstGeom prst="rect">
              <a:avLst/>
            </a:prstGeom>
          </p:spPr>
          <p:txBody>
            <a:bodyPr lIns="50800" tIns="50800" rIns="50800" bIns="50800" rtlCol="0" anchor="ctr"/>
            <a:lstStyle/>
            <a:p>
              <a:pPr algn="ctr">
                <a:lnSpc>
                  <a:spcPts val="2530"/>
                </a:lnSpc>
              </a:pPr>
              <a:endParaRPr/>
            </a:p>
          </p:txBody>
        </p:sp>
      </p:grpSp>
      <p:grpSp>
        <p:nvGrpSpPr>
          <p:cNvPr id="12" name="Group 12"/>
          <p:cNvGrpSpPr/>
          <p:nvPr/>
        </p:nvGrpSpPr>
        <p:grpSpPr>
          <a:xfrm>
            <a:off x="8861084" y="8133239"/>
            <a:ext cx="2092741" cy="2153761"/>
            <a:chOff x="0" y="0"/>
            <a:chExt cx="551174" cy="812800"/>
          </a:xfrm>
        </p:grpSpPr>
        <p:sp>
          <p:nvSpPr>
            <p:cNvPr id="13" name="Freeform 13"/>
            <p:cNvSpPr/>
            <p:nvPr/>
          </p:nvSpPr>
          <p:spPr>
            <a:xfrm>
              <a:off x="0" y="0"/>
              <a:ext cx="551174" cy="812800"/>
            </a:xfrm>
            <a:custGeom>
              <a:avLst/>
              <a:gdLst/>
              <a:ahLst/>
              <a:cxnLst/>
              <a:rect l="l" t="t" r="r" b="b"/>
              <a:pathLst>
                <a:path w="551174" h="812800">
                  <a:moveTo>
                    <a:pt x="0" y="0"/>
                  </a:moveTo>
                  <a:lnTo>
                    <a:pt x="551174" y="0"/>
                  </a:lnTo>
                  <a:lnTo>
                    <a:pt x="551174" y="812800"/>
                  </a:lnTo>
                  <a:lnTo>
                    <a:pt x="0" y="812800"/>
                  </a:lnTo>
                  <a:close/>
                </a:path>
              </a:pathLst>
            </a:custGeom>
            <a:solidFill>
              <a:srgbClr val="FFFFFF"/>
            </a:solidFill>
          </p:spPr>
          <p:txBody>
            <a:bodyPr/>
            <a:lstStyle/>
            <a:p>
              <a:endParaRPr lang="da-DK"/>
            </a:p>
          </p:txBody>
        </p:sp>
        <p:sp>
          <p:nvSpPr>
            <p:cNvPr id="14" name="TextBox 14"/>
            <p:cNvSpPr txBox="1"/>
            <p:nvPr/>
          </p:nvSpPr>
          <p:spPr>
            <a:xfrm>
              <a:off x="0" y="19050"/>
              <a:ext cx="551174" cy="793750"/>
            </a:xfrm>
            <a:prstGeom prst="rect">
              <a:avLst/>
            </a:prstGeom>
          </p:spPr>
          <p:txBody>
            <a:bodyPr lIns="50800" tIns="50800" rIns="50800" bIns="50800" rtlCol="0" anchor="ctr"/>
            <a:lstStyle/>
            <a:p>
              <a:pPr algn="ctr">
                <a:lnSpc>
                  <a:spcPts val="2530"/>
                </a:lnSpc>
              </a:pPr>
              <a:endParaRPr/>
            </a:p>
          </p:txBody>
        </p:sp>
      </p:grpSp>
      <p:sp>
        <p:nvSpPr>
          <p:cNvPr id="15" name="TextBox 15"/>
          <p:cNvSpPr txBox="1"/>
          <p:nvPr/>
        </p:nvSpPr>
        <p:spPr>
          <a:xfrm>
            <a:off x="11276994" y="3760376"/>
            <a:ext cx="5921896" cy="645795"/>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Processen</a:t>
            </a:r>
            <a:r>
              <a:rPr lang="en-US" sz="1799">
                <a:solidFill>
                  <a:srgbClr val="003764"/>
                </a:solidFill>
                <a:latin typeface="Montserrat"/>
                <a:ea typeface="Montserrat"/>
                <a:cs typeface="Montserrat"/>
                <a:sym typeface="Montserrat"/>
              </a:rPr>
              <a:t> – Hvilke skridt kan vi tage for gradvist at skabe mere åbenhed om løn? </a:t>
            </a:r>
          </a:p>
        </p:txBody>
      </p:sp>
      <p:sp>
        <p:nvSpPr>
          <p:cNvPr id="16" name="TextBox 16"/>
          <p:cNvSpPr txBox="1"/>
          <p:nvPr/>
        </p:nvSpPr>
        <p:spPr>
          <a:xfrm>
            <a:off x="11276994" y="5158647"/>
            <a:ext cx="6262048" cy="1312545"/>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Udfordringer</a:t>
            </a:r>
            <a:r>
              <a:rPr lang="en-US" sz="1799">
                <a:solidFill>
                  <a:srgbClr val="003764"/>
                </a:solidFill>
                <a:latin typeface="Montserrat"/>
                <a:ea typeface="Montserrat"/>
                <a:cs typeface="Montserrat"/>
                <a:sym typeface="Montserrat"/>
              </a:rPr>
              <a:t> – Hvilke udfordringer ser I for at opnå mere åbenhed – og hvordan kan vi sammen imødekomme dem? Handler det om mere viden, forståelse eller samtaler?</a:t>
            </a:r>
          </a:p>
        </p:txBody>
      </p:sp>
      <p:sp>
        <p:nvSpPr>
          <p:cNvPr id="17" name="TextBox 17"/>
          <p:cNvSpPr txBox="1"/>
          <p:nvPr/>
        </p:nvSpPr>
        <p:spPr>
          <a:xfrm>
            <a:off x="11276994" y="7088913"/>
            <a:ext cx="5921896" cy="979170"/>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Det fælles perspektiv </a:t>
            </a:r>
            <a:r>
              <a:rPr lang="en-US" sz="1799">
                <a:solidFill>
                  <a:srgbClr val="003764"/>
                </a:solidFill>
                <a:latin typeface="Montserrat"/>
                <a:ea typeface="Montserrat"/>
                <a:cs typeface="Montserrat"/>
                <a:sym typeface="Montserrat"/>
              </a:rPr>
              <a:t>– Handler vores barrierer om individuelle udfordringer – og hvordan kan vi i stedet gøre løn til et fælles anliggende?</a:t>
            </a:r>
          </a:p>
        </p:txBody>
      </p:sp>
      <p:sp>
        <p:nvSpPr>
          <p:cNvPr id="18" name="TextBox 18"/>
          <p:cNvSpPr txBox="1"/>
          <p:nvPr/>
        </p:nvSpPr>
        <p:spPr>
          <a:xfrm>
            <a:off x="9888324" y="737783"/>
            <a:ext cx="4955381" cy="563882"/>
          </a:xfrm>
          <a:prstGeom prst="rect">
            <a:avLst/>
          </a:prstGeom>
        </p:spPr>
        <p:txBody>
          <a:bodyPr lIns="0" tIns="0" rIns="0" bIns="0" rtlCol="0" anchor="t">
            <a:spAutoFit/>
          </a:bodyPr>
          <a:lstStyle/>
          <a:p>
            <a:pPr algn="l">
              <a:lnSpc>
                <a:spcPts val="4799"/>
              </a:lnSpc>
              <a:spcBef>
                <a:spcPct val="0"/>
              </a:spcBef>
            </a:pPr>
            <a:r>
              <a:rPr lang="en-US" sz="3199" b="1">
                <a:solidFill>
                  <a:srgbClr val="003764"/>
                </a:solidFill>
                <a:latin typeface="Montserrat Medium"/>
                <a:ea typeface="Montserrat Medium"/>
                <a:cs typeface="Montserrat Medium"/>
                <a:sym typeface="Montserrat Medium"/>
              </a:rPr>
              <a:t>Tag en “åben” snak om: </a:t>
            </a:r>
          </a:p>
        </p:txBody>
      </p:sp>
      <p:sp>
        <p:nvSpPr>
          <p:cNvPr id="19" name="TextBox 19"/>
          <p:cNvSpPr txBox="1"/>
          <p:nvPr/>
        </p:nvSpPr>
        <p:spPr>
          <a:xfrm>
            <a:off x="11276994" y="2026170"/>
            <a:ext cx="5921896" cy="979170"/>
          </a:xfrm>
          <a:prstGeom prst="rect">
            <a:avLst/>
          </a:prstGeom>
        </p:spPr>
        <p:txBody>
          <a:bodyPr lIns="0" tIns="0" rIns="0" bIns="0" rtlCol="0" anchor="t">
            <a:spAutoFit/>
          </a:bodyPr>
          <a:lstStyle/>
          <a:p>
            <a:pPr algn="l">
              <a:lnSpc>
                <a:spcPts val="2699"/>
              </a:lnSpc>
              <a:spcBef>
                <a:spcPct val="0"/>
              </a:spcBef>
            </a:pPr>
            <a:r>
              <a:rPr lang="en-US" sz="1799" b="1">
                <a:solidFill>
                  <a:srgbClr val="003764"/>
                </a:solidFill>
                <a:latin typeface="Montserrat Bold"/>
                <a:ea typeface="Montserrat Bold"/>
                <a:cs typeface="Montserrat Bold"/>
                <a:sym typeface="Montserrat Bold"/>
              </a:rPr>
              <a:t>Tanker og holdning</a:t>
            </a:r>
            <a:r>
              <a:rPr lang="en-US" sz="1799">
                <a:solidFill>
                  <a:srgbClr val="003764"/>
                </a:solidFill>
                <a:latin typeface="Montserrat"/>
                <a:ea typeface="Montserrat"/>
                <a:cs typeface="Montserrat"/>
                <a:sym typeface="Montserrat"/>
              </a:rPr>
              <a:t> – Har oplægget givet jer nye perspektiver på åbenhed om løn? Og kan I forestille jer at tage skridt i den retning?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5316191"/>
            <a:ext cx="6886675" cy="3234912"/>
            <a:chOff x="0" y="76200"/>
            <a:chExt cx="9182233" cy="4313215"/>
          </a:xfrm>
        </p:grpSpPr>
        <p:sp>
          <p:nvSpPr>
            <p:cNvPr id="3" name="AutoShape 3"/>
            <p:cNvSpPr/>
            <p:nvPr/>
          </p:nvSpPr>
          <p:spPr>
            <a:xfrm>
              <a:off x="0" y="1925150"/>
              <a:ext cx="7946623"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182233" cy="1518074"/>
            </a:xfrm>
            <a:prstGeom prst="rect">
              <a:avLst/>
            </a:prstGeom>
          </p:spPr>
          <p:txBody>
            <a:bodyPr lIns="0" tIns="0" rIns="0" bIns="0" rtlCol="0" anchor="t">
              <a:spAutoFit/>
            </a:bodyPr>
            <a:lstStyle/>
            <a:p>
              <a:pPr marL="0" lvl="0" indent="0" algn="l">
                <a:lnSpc>
                  <a:spcPts val="8690"/>
                </a:lnSpc>
              </a:pPr>
              <a:r>
                <a:rPr lang="da-DK" sz="7900" noProof="0">
                  <a:solidFill>
                    <a:srgbClr val="003764"/>
                  </a:solidFill>
                  <a:latin typeface="Montserrat Light"/>
                  <a:ea typeface="Montserrat Light"/>
                  <a:cs typeface="Montserrat Light"/>
                  <a:sym typeface="Montserrat Light"/>
                </a:rPr>
                <a:t>Dagsorden</a:t>
              </a:r>
            </a:p>
          </p:txBody>
        </p:sp>
        <p:sp>
          <p:nvSpPr>
            <p:cNvPr id="5" name="TextBox 5"/>
            <p:cNvSpPr txBox="1"/>
            <p:nvPr/>
          </p:nvSpPr>
          <p:spPr>
            <a:xfrm>
              <a:off x="0" y="2642911"/>
              <a:ext cx="9182233" cy="1746504"/>
            </a:xfrm>
            <a:prstGeom prst="rect">
              <a:avLst/>
            </a:prstGeom>
          </p:spPr>
          <p:txBody>
            <a:bodyPr lIns="0" tIns="0" rIns="0" bIns="0" rtlCol="0" anchor="t">
              <a:spAutoFit/>
            </a:bodyPr>
            <a:lstStyle/>
            <a:p>
              <a:pPr marL="0" lvl="0" indent="0" algn="l">
                <a:lnSpc>
                  <a:spcPts val="3555"/>
                </a:lnSpc>
                <a:spcBef>
                  <a:spcPct val="0"/>
                </a:spcBef>
              </a:pPr>
              <a:r>
                <a:rPr lang="da-DK" sz="2370" noProof="0">
                  <a:solidFill>
                    <a:srgbClr val="003764"/>
                  </a:solidFill>
                  <a:latin typeface="Montserrat Light"/>
                  <a:ea typeface="Montserrat Light"/>
                  <a:cs typeface="Montserrat Light"/>
                  <a:sym typeface="Montserrat Light"/>
                </a:rPr>
                <a:t>Det handler ikke om kendskabet til kollegers løn, men hvordan vi kan anvende den viden til handling.</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sp>
        <p:nvSpPr>
          <p:cNvPr id="7" name="AutoShape 7"/>
          <p:cNvSpPr/>
          <p:nvPr/>
        </p:nvSpPr>
        <p:spPr>
          <a:xfrm flipV="1">
            <a:off x="10469825" y="1790686"/>
            <a:ext cx="0" cy="973835"/>
          </a:xfrm>
          <a:prstGeom prst="line">
            <a:avLst/>
          </a:prstGeom>
          <a:ln w="38100" cap="flat">
            <a:solidFill>
              <a:srgbClr val="003764"/>
            </a:solidFill>
            <a:prstDash val="solid"/>
            <a:headEnd type="none" w="sm" len="sm"/>
            <a:tailEnd type="none" w="sm" len="sm"/>
          </a:ln>
        </p:spPr>
        <p:txBody>
          <a:bodyPr/>
          <a:lstStyle/>
          <a:p>
            <a:endParaRPr lang="da-DK"/>
          </a:p>
        </p:txBody>
      </p:sp>
      <p:sp>
        <p:nvSpPr>
          <p:cNvPr id="8" name="Freeform 8"/>
          <p:cNvSpPr/>
          <p:nvPr/>
        </p:nvSpPr>
        <p:spPr>
          <a:xfrm>
            <a:off x="10000952" y="2431942"/>
            <a:ext cx="937747" cy="5423116"/>
          </a:xfrm>
          <a:custGeom>
            <a:avLst/>
            <a:gdLst/>
            <a:ahLst/>
            <a:cxnLst/>
            <a:rect l="l" t="t" r="r" b="b"/>
            <a:pathLst>
              <a:path w="937747" h="5423116">
                <a:moveTo>
                  <a:pt x="0" y="0"/>
                </a:moveTo>
                <a:lnTo>
                  <a:pt x="937747" y="0"/>
                </a:lnTo>
                <a:lnTo>
                  <a:pt x="937747" y="5423116"/>
                </a:lnTo>
                <a:lnTo>
                  <a:pt x="0" y="54231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a-DK"/>
          </a:p>
        </p:txBody>
      </p:sp>
      <p:grpSp>
        <p:nvGrpSpPr>
          <p:cNvPr id="9" name="Group 9"/>
          <p:cNvGrpSpPr/>
          <p:nvPr/>
        </p:nvGrpSpPr>
        <p:grpSpPr>
          <a:xfrm>
            <a:off x="9985500" y="837488"/>
            <a:ext cx="953199" cy="95319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5384"/>
            </a:solidFill>
          </p:spPr>
          <p:txBody>
            <a:bodyPr/>
            <a:lstStyle/>
            <a:p>
              <a:endParaRPr lang="da-DK"/>
            </a:p>
          </p:txBody>
        </p:sp>
        <p:sp>
          <p:nvSpPr>
            <p:cNvPr id="11" name="TextBox 11"/>
            <p:cNvSpPr txBox="1"/>
            <p:nvPr/>
          </p:nvSpPr>
          <p:spPr>
            <a:xfrm>
              <a:off x="76200" y="95250"/>
              <a:ext cx="660400" cy="641350"/>
            </a:xfrm>
            <a:prstGeom prst="rect">
              <a:avLst/>
            </a:prstGeom>
          </p:spPr>
          <p:txBody>
            <a:bodyPr lIns="50800" tIns="50800" rIns="50800" bIns="50800" rtlCol="0" anchor="ctr"/>
            <a:lstStyle/>
            <a:p>
              <a:pPr algn="ctr">
                <a:lnSpc>
                  <a:spcPts val="2530"/>
                </a:lnSpc>
              </a:pPr>
              <a:endParaRPr/>
            </a:p>
          </p:txBody>
        </p:sp>
      </p:grpSp>
      <p:sp>
        <p:nvSpPr>
          <p:cNvPr id="12" name="TextBox 12"/>
          <p:cNvSpPr txBox="1"/>
          <p:nvPr/>
        </p:nvSpPr>
        <p:spPr>
          <a:xfrm>
            <a:off x="11271613" y="5633656"/>
            <a:ext cx="5921896" cy="662938"/>
          </a:xfrm>
          <a:prstGeom prst="rect">
            <a:avLst/>
          </a:prstGeom>
        </p:spPr>
        <p:txBody>
          <a:bodyPr lIns="0" tIns="0" rIns="0" bIns="0" rtlCol="0" anchor="t">
            <a:spAutoFit/>
          </a:bodyPr>
          <a:lstStyle/>
          <a:p>
            <a:pPr algn="l">
              <a:lnSpc>
                <a:spcPts val="2699"/>
              </a:lnSpc>
              <a:spcBef>
                <a:spcPct val="0"/>
              </a:spcBef>
            </a:pPr>
            <a:r>
              <a:rPr lang="da-DK" sz="1750" b="1">
                <a:solidFill>
                  <a:srgbClr val="003764"/>
                </a:solidFill>
                <a:latin typeface="Montserrat Bold"/>
                <a:ea typeface="Montserrat Bold"/>
                <a:cs typeface="Montserrat Bold"/>
                <a:sym typeface="Montserrat Bold"/>
              </a:rPr>
              <a:t>De lokale løntillæg</a:t>
            </a:r>
            <a:r>
              <a:rPr lang="da-DK" sz="1750">
                <a:solidFill>
                  <a:srgbClr val="003764"/>
                </a:solidFill>
                <a:latin typeface="Montserrat"/>
                <a:ea typeface="Montserrat"/>
                <a:cs typeface="Montserrat"/>
                <a:sym typeface="Montserrat"/>
              </a:rPr>
              <a:t> – hvordan sikrer vi de bedste resultater gennem forberedelse og fælles strategi?</a:t>
            </a:r>
          </a:p>
        </p:txBody>
      </p:sp>
      <p:sp>
        <p:nvSpPr>
          <p:cNvPr id="13" name="TextBox 13"/>
          <p:cNvSpPr txBox="1"/>
          <p:nvPr/>
        </p:nvSpPr>
        <p:spPr>
          <a:xfrm>
            <a:off x="11337404" y="4044886"/>
            <a:ext cx="6262048" cy="661400"/>
          </a:xfrm>
          <a:prstGeom prst="rect">
            <a:avLst/>
          </a:prstGeom>
        </p:spPr>
        <p:txBody>
          <a:bodyPr lIns="0" tIns="0" rIns="0" bIns="0" rtlCol="0" anchor="t">
            <a:spAutoFit/>
          </a:bodyPr>
          <a:lstStyle/>
          <a:p>
            <a:pPr algn="l">
              <a:lnSpc>
                <a:spcPts val="2699"/>
              </a:lnSpc>
              <a:spcBef>
                <a:spcPct val="0"/>
              </a:spcBef>
            </a:pPr>
            <a:r>
              <a:rPr lang="da-DK" sz="1750" b="1">
                <a:solidFill>
                  <a:srgbClr val="003764"/>
                </a:solidFill>
                <a:latin typeface="Montserrat Bold"/>
                <a:ea typeface="Montserrat Bold"/>
                <a:cs typeface="Montserrat Bold"/>
                <a:sym typeface="Montserrat Bold"/>
              </a:rPr>
              <a:t>Et blik på tallene </a:t>
            </a:r>
            <a:r>
              <a:rPr lang="da-DK" sz="1750">
                <a:solidFill>
                  <a:srgbClr val="003764"/>
                </a:solidFill>
                <a:latin typeface="Montserrat"/>
                <a:ea typeface="Montserrat"/>
                <a:cs typeface="Montserrat"/>
                <a:sym typeface="Montserrat"/>
              </a:rPr>
              <a:t>– hvordan benytter vi lønstatistikken som et neutralt værktøj i forhandlingerne</a:t>
            </a:r>
            <a:endParaRPr lang="da-DK" sz="1750">
              <a:solidFill>
                <a:srgbClr val="003764"/>
              </a:solidFill>
              <a:latin typeface="Montserrat"/>
              <a:ea typeface="Montserrat"/>
              <a:cs typeface="Montserrat"/>
            </a:endParaRPr>
          </a:p>
        </p:txBody>
      </p:sp>
      <p:sp>
        <p:nvSpPr>
          <p:cNvPr id="14" name="TextBox 14"/>
          <p:cNvSpPr txBox="1"/>
          <p:nvPr/>
        </p:nvSpPr>
        <p:spPr>
          <a:xfrm>
            <a:off x="11271613" y="6875887"/>
            <a:ext cx="5921896" cy="1007648"/>
          </a:xfrm>
          <a:prstGeom prst="rect">
            <a:avLst/>
          </a:prstGeom>
        </p:spPr>
        <p:txBody>
          <a:bodyPr lIns="0" tIns="0" rIns="0" bIns="0" rtlCol="0" anchor="t">
            <a:spAutoFit/>
          </a:bodyPr>
          <a:lstStyle/>
          <a:p>
            <a:pPr algn="l">
              <a:lnSpc>
                <a:spcPts val="2699"/>
              </a:lnSpc>
              <a:spcBef>
                <a:spcPct val="0"/>
              </a:spcBef>
            </a:pPr>
            <a:r>
              <a:rPr lang="da-DK" sz="1750" b="1">
                <a:solidFill>
                  <a:srgbClr val="003764"/>
                </a:solidFill>
                <a:latin typeface="Montserrat Bold"/>
                <a:ea typeface="Montserrat Bold"/>
                <a:cs typeface="Montserrat Bold"/>
                <a:sym typeface="Montserrat Bold"/>
              </a:rPr>
              <a:t>Hvad gør de andre?</a:t>
            </a:r>
            <a:r>
              <a:rPr lang="da-DK" sz="1750">
                <a:solidFill>
                  <a:srgbClr val="003764"/>
                </a:solidFill>
                <a:latin typeface="Montserrat"/>
                <a:ea typeface="Montserrat"/>
                <a:cs typeface="Montserrat"/>
                <a:sym typeface="Montserrat"/>
              </a:rPr>
              <a:t> – GL står ikke alene, når det kommer til åbenhed om løn. Vi skal tage snakken i fællesskab.</a:t>
            </a:r>
          </a:p>
        </p:txBody>
      </p:sp>
      <p:sp>
        <p:nvSpPr>
          <p:cNvPr id="15" name="TextBox 15"/>
          <p:cNvSpPr txBox="1"/>
          <p:nvPr/>
        </p:nvSpPr>
        <p:spPr>
          <a:xfrm>
            <a:off x="11337404" y="2652048"/>
            <a:ext cx="5921896" cy="661400"/>
          </a:xfrm>
          <a:prstGeom prst="rect">
            <a:avLst/>
          </a:prstGeom>
        </p:spPr>
        <p:txBody>
          <a:bodyPr lIns="0" tIns="0" rIns="0" bIns="0" rtlCol="0" anchor="t">
            <a:spAutoFit/>
          </a:bodyPr>
          <a:lstStyle/>
          <a:p>
            <a:pPr algn="l">
              <a:lnSpc>
                <a:spcPts val="2699"/>
              </a:lnSpc>
              <a:spcBef>
                <a:spcPct val="0"/>
              </a:spcBef>
            </a:pPr>
            <a:r>
              <a:rPr lang="da-DK" sz="1750" b="1">
                <a:solidFill>
                  <a:srgbClr val="003764"/>
                </a:solidFill>
                <a:latin typeface="Montserrat Bold"/>
                <a:ea typeface="Montserrat Bold"/>
                <a:cs typeface="Montserrat Bold"/>
                <a:sym typeface="Montserrat Bold"/>
              </a:rPr>
              <a:t>Video </a:t>
            </a:r>
            <a:r>
              <a:rPr lang="da-DK" sz="1750">
                <a:solidFill>
                  <a:srgbClr val="003764"/>
                </a:solidFill>
                <a:latin typeface="Montserrat"/>
                <a:ea typeface="Montserrat"/>
                <a:cs typeface="Montserrat"/>
                <a:sym typeface="Montserrat"/>
              </a:rPr>
              <a:t>– hvad mener GL, TR og lærere om åbenhed om løn?</a:t>
            </a:r>
          </a:p>
        </p:txBody>
      </p:sp>
      <p:sp>
        <p:nvSpPr>
          <p:cNvPr id="16" name="TextBox 16"/>
          <p:cNvSpPr txBox="1"/>
          <p:nvPr/>
        </p:nvSpPr>
        <p:spPr>
          <a:xfrm>
            <a:off x="11337404" y="1062983"/>
            <a:ext cx="5921896" cy="661400"/>
          </a:xfrm>
          <a:prstGeom prst="rect">
            <a:avLst/>
          </a:prstGeom>
        </p:spPr>
        <p:txBody>
          <a:bodyPr lIns="0" tIns="0" rIns="0" bIns="0" rtlCol="0" anchor="t">
            <a:spAutoFit/>
          </a:bodyPr>
          <a:lstStyle/>
          <a:p>
            <a:pPr algn="l">
              <a:lnSpc>
                <a:spcPts val="2699"/>
              </a:lnSpc>
              <a:spcBef>
                <a:spcPct val="0"/>
              </a:spcBef>
            </a:pPr>
            <a:r>
              <a:rPr lang="en-US" sz="1750" b="1">
                <a:solidFill>
                  <a:srgbClr val="003764"/>
                </a:solidFill>
                <a:latin typeface="Montserrat Bold"/>
                <a:ea typeface="Montserrat Bold"/>
                <a:cs typeface="Montserrat Bold"/>
                <a:sym typeface="Montserrat Bold"/>
              </a:rPr>
              <a:t>G</a:t>
            </a:r>
            <a:r>
              <a:rPr lang="da-DK" sz="1750" b="1">
                <a:solidFill>
                  <a:srgbClr val="003764"/>
                </a:solidFill>
                <a:latin typeface="Montserrat Bold"/>
                <a:ea typeface="Montserrat Bold"/>
                <a:cs typeface="Montserrat Bold"/>
                <a:sym typeface="Montserrat Bold"/>
              </a:rPr>
              <a:t>L’s strategi </a:t>
            </a:r>
            <a:r>
              <a:rPr lang="da-DK" sz="1750">
                <a:solidFill>
                  <a:srgbClr val="003764"/>
                </a:solidFill>
                <a:latin typeface="Montserrat"/>
                <a:ea typeface="Montserrat"/>
                <a:cs typeface="Montserrat"/>
                <a:sym typeface="Montserrat"/>
              </a:rPr>
              <a:t>– hvordan skaber vi et retfærdigt, ligeværdigt og kollektivt lønsystem?</a:t>
            </a:r>
          </a:p>
        </p:txBody>
      </p:sp>
      <p:sp>
        <p:nvSpPr>
          <p:cNvPr id="17" name="AutoShape 17"/>
          <p:cNvSpPr/>
          <p:nvPr/>
        </p:nvSpPr>
        <p:spPr>
          <a:xfrm flipV="1">
            <a:off x="10494995" y="7712875"/>
            <a:ext cx="0" cy="1263086"/>
          </a:xfrm>
          <a:prstGeom prst="line">
            <a:avLst/>
          </a:prstGeom>
          <a:ln w="38100" cap="flat">
            <a:solidFill>
              <a:srgbClr val="A5E9FE"/>
            </a:solidFill>
            <a:prstDash val="solid"/>
            <a:headEnd type="none" w="sm" len="sm"/>
            <a:tailEnd type="none" w="sm" len="sm"/>
          </a:ln>
        </p:spPr>
        <p:txBody>
          <a:bodyPr/>
          <a:lstStyle/>
          <a:p>
            <a:endParaRPr lang="da-DK"/>
          </a:p>
        </p:txBody>
      </p:sp>
      <p:grpSp>
        <p:nvGrpSpPr>
          <p:cNvPr id="18" name="Group 18"/>
          <p:cNvGrpSpPr/>
          <p:nvPr/>
        </p:nvGrpSpPr>
        <p:grpSpPr>
          <a:xfrm>
            <a:off x="10020002" y="8551102"/>
            <a:ext cx="949986" cy="94998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00AD"/>
            </a:solidFill>
          </p:spPr>
          <p:txBody>
            <a:bodyPr/>
            <a:lstStyle/>
            <a:p>
              <a:endParaRPr lang="da-DK"/>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99"/>
                </a:lnSpc>
              </a:pPr>
              <a:endParaRPr/>
            </a:p>
          </p:txBody>
        </p:sp>
      </p:grpSp>
      <p:sp>
        <p:nvSpPr>
          <p:cNvPr id="21" name="TextBox 21"/>
          <p:cNvSpPr txBox="1"/>
          <p:nvPr/>
        </p:nvSpPr>
        <p:spPr>
          <a:xfrm>
            <a:off x="11271613" y="8521918"/>
            <a:ext cx="5921896" cy="661400"/>
          </a:xfrm>
          <a:prstGeom prst="rect">
            <a:avLst/>
          </a:prstGeom>
        </p:spPr>
        <p:txBody>
          <a:bodyPr lIns="0" tIns="0" rIns="0" bIns="0" rtlCol="0" anchor="t">
            <a:spAutoFit/>
          </a:bodyPr>
          <a:lstStyle/>
          <a:p>
            <a:pPr algn="l">
              <a:lnSpc>
                <a:spcPts val="2699"/>
              </a:lnSpc>
              <a:spcBef>
                <a:spcPct val="0"/>
              </a:spcBef>
            </a:pPr>
            <a:r>
              <a:rPr lang="da-DK" sz="1750" b="1">
                <a:solidFill>
                  <a:srgbClr val="003764"/>
                </a:solidFill>
                <a:latin typeface="Montserrat Bold"/>
                <a:ea typeface="Montserrat Bold"/>
                <a:cs typeface="Montserrat Bold"/>
                <a:sym typeface="Montserrat Bold"/>
              </a:rPr>
              <a:t>Start dialogen</a:t>
            </a:r>
            <a:r>
              <a:rPr lang="da-DK" sz="1750">
                <a:solidFill>
                  <a:srgbClr val="003764"/>
                </a:solidFill>
                <a:latin typeface="Montserrat"/>
                <a:ea typeface="Montserrat"/>
                <a:cs typeface="Montserrat"/>
                <a:sym typeface="Montserrat"/>
              </a:rPr>
              <a:t> – og få sat ord på, hvad der er vigtigt for jer i processen mod åbenhed om løn.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689638"/>
            <a:ext cx="6886675" cy="6673397"/>
            <a:chOff x="0" y="76200"/>
            <a:chExt cx="9182233" cy="8897862"/>
          </a:xfrm>
        </p:grpSpPr>
        <p:sp>
          <p:nvSpPr>
            <p:cNvPr id="3" name="AutoShape 3"/>
            <p:cNvSpPr/>
            <p:nvPr/>
          </p:nvSpPr>
          <p:spPr>
            <a:xfrm>
              <a:off x="0" y="3385650"/>
              <a:ext cx="7946623"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182233" cy="2978574"/>
            </a:xfrm>
            <a:prstGeom prst="rect">
              <a:avLst/>
            </a:prstGeom>
          </p:spPr>
          <p:txBody>
            <a:bodyPr lIns="0" tIns="0" rIns="0" bIns="0" rtlCol="0" anchor="t">
              <a:spAutoFit/>
            </a:bodyPr>
            <a:lstStyle/>
            <a:p>
              <a:pPr algn="l">
                <a:lnSpc>
                  <a:spcPts val="8690"/>
                </a:lnSpc>
              </a:pPr>
              <a:r>
                <a:rPr lang="da-DK" sz="7900" dirty="0">
                  <a:solidFill>
                    <a:srgbClr val="003764"/>
                  </a:solidFill>
                  <a:latin typeface="Montserrat"/>
                  <a:ea typeface="Montserrat"/>
                  <a:cs typeface="Montserrat"/>
                  <a:sym typeface="Montserrat"/>
                </a:rPr>
                <a:t>Arbejdsliv i balance</a:t>
              </a:r>
              <a:r>
                <a:rPr lang="en-US" sz="7900" dirty="0">
                  <a:solidFill>
                    <a:srgbClr val="003764"/>
                  </a:solidFill>
                  <a:latin typeface="Montserrat"/>
                  <a:ea typeface="Montserrat"/>
                  <a:cs typeface="Montserrat"/>
                  <a:sym typeface="Montserrat"/>
                </a:rPr>
                <a:t> </a:t>
              </a:r>
            </a:p>
          </p:txBody>
        </p:sp>
        <p:sp>
          <p:nvSpPr>
            <p:cNvPr id="5" name="TextBox 5"/>
            <p:cNvSpPr txBox="1"/>
            <p:nvPr/>
          </p:nvSpPr>
          <p:spPr>
            <a:xfrm>
              <a:off x="0" y="4103412"/>
              <a:ext cx="9182233" cy="4870650"/>
            </a:xfrm>
            <a:prstGeom prst="rect">
              <a:avLst/>
            </a:prstGeom>
          </p:spPr>
          <p:txBody>
            <a:bodyPr lIns="0" tIns="0" rIns="0" bIns="0" rtlCol="0" anchor="t">
              <a:spAutoFit/>
            </a:bodyPr>
            <a:lstStyle/>
            <a:p>
              <a:pPr algn="l">
                <a:lnSpc>
                  <a:spcPts val="3555"/>
                </a:lnSpc>
              </a:pPr>
              <a:r>
                <a:rPr lang="da-DK" sz="2370" noProof="0">
                  <a:solidFill>
                    <a:srgbClr val="003764"/>
                  </a:solidFill>
                  <a:latin typeface="Montserrat Light"/>
                  <a:ea typeface="Montserrat Light"/>
                  <a:cs typeface="Montserrat Light"/>
                  <a:sym typeface="Montserrat Light"/>
                </a:rPr>
                <a:t>Det er med rødder i GL’s strategi at løn igen er på dagsordenen, så vi kan bevæge os mod målet om et</a:t>
              </a:r>
              <a:r>
                <a:rPr lang="da-DK" sz="2370" i="1" noProof="0">
                  <a:solidFill>
                    <a:srgbClr val="003764"/>
                  </a:solidFill>
                  <a:latin typeface="Montserrat Light Italics"/>
                  <a:ea typeface="Montserrat Light Italics"/>
                  <a:cs typeface="Montserrat Light Italics"/>
                  <a:sym typeface="Montserrat Light Italics"/>
                </a:rPr>
                <a:t> retfærdigt, ligeværdigt og kollektivt system for udmøntning af løn.</a:t>
              </a:r>
            </a:p>
            <a:p>
              <a:pPr algn="l">
                <a:lnSpc>
                  <a:spcPts val="3555"/>
                </a:lnSpc>
              </a:pPr>
              <a:endParaRPr lang="da-DK" sz="2370" i="1" noProof="0">
                <a:solidFill>
                  <a:srgbClr val="003764"/>
                </a:solidFill>
                <a:latin typeface="Montserrat Light Italics"/>
                <a:ea typeface="Montserrat Light Italics"/>
                <a:cs typeface="Montserrat Light Italics"/>
                <a:sym typeface="Montserrat Light Italics"/>
              </a:endParaRPr>
            </a:p>
            <a:p>
              <a:pPr marL="0" lvl="0" indent="0" algn="l">
                <a:lnSpc>
                  <a:spcPts val="3555"/>
                </a:lnSpc>
                <a:spcBef>
                  <a:spcPct val="0"/>
                </a:spcBef>
              </a:pPr>
              <a:r>
                <a:rPr lang="da-DK" sz="2370" noProof="0">
                  <a:solidFill>
                    <a:srgbClr val="003764"/>
                  </a:solidFill>
                  <a:latin typeface="Montserrat Light"/>
                  <a:ea typeface="Montserrat Light"/>
                  <a:cs typeface="Montserrat Light"/>
                  <a:sym typeface="Montserrat Light"/>
                </a:rPr>
                <a:t>Det indebærer i høj grad en samtale om den lokale løndannelse, som delmålet har fokus på. </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grpSp>
        <p:nvGrpSpPr>
          <p:cNvPr id="7" name="Group 7"/>
          <p:cNvGrpSpPr/>
          <p:nvPr/>
        </p:nvGrpSpPr>
        <p:grpSpPr>
          <a:xfrm>
            <a:off x="9144000" y="724364"/>
            <a:ext cx="2132644" cy="213264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D9E4"/>
            </a:solidFill>
          </p:spPr>
          <p:txBody>
            <a:bodyPr/>
            <a:lstStyle/>
            <a:p>
              <a:endParaRPr lang="da-DK"/>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99"/>
                </a:lnSpc>
              </a:pPr>
              <a:endParaRPr/>
            </a:p>
          </p:txBody>
        </p:sp>
      </p:grpSp>
      <p:sp>
        <p:nvSpPr>
          <p:cNvPr id="10" name="TextBox 10"/>
          <p:cNvSpPr txBox="1"/>
          <p:nvPr/>
        </p:nvSpPr>
        <p:spPr>
          <a:xfrm>
            <a:off x="10574353" y="3282315"/>
            <a:ext cx="6502750" cy="6074612"/>
          </a:xfrm>
          <a:prstGeom prst="rect">
            <a:avLst/>
          </a:prstGeom>
        </p:spPr>
        <p:txBody>
          <a:bodyPr lIns="0" tIns="0" rIns="0" bIns="0" rtlCol="0" anchor="t">
            <a:spAutoFit/>
          </a:bodyPr>
          <a:lstStyle/>
          <a:p>
            <a:pPr marL="409575" lvl="1" indent="-204470" algn="l">
              <a:lnSpc>
                <a:spcPts val="2849"/>
              </a:lnSpc>
              <a:buFont typeface="Arial"/>
              <a:buChar char="•"/>
            </a:pPr>
            <a:r>
              <a:rPr lang="da-DK" sz="1850">
                <a:solidFill>
                  <a:srgbClr val="003764"/>
                </a:solidFill>
                <a:latin typeface="Montserrat"/>
                <a:ea typeface="Montserrat"/>
                <a:cs typeface="Montserrat"/>
                <a:sym typeface="Montserrat"/>
              </a:rPr>
              <a:t> Alle gymnasielærere skal på tværs af gymnasieuddannelser have ligelig del i lokale lønmidler.</a:t>
            </a:r>
            <a:endParaRPr lang="da-DK" sz="1850">
              <a:solidFill>
                <a:srgbClr val="003764"/>
              </a:solidFill>
              <a:latin typeface="Montserrat"/>
              <a:ea typeface="Montserrat"/>
              <a:cs typeface="Montserrat"/>
            </a:endParaRPr>
          </a:p>
          <a:p>
            <a:pPr algn="l">
              <a:lnSpc>
                <a:spcPts val="2849"/>
              </a:lnSpc>
            </a:pPr>
            <a:endParaRPr lang="da-DK" sz="1850">
              <a:solidFill>
                <a:srgbClr val="003764"/>
              </a:solidFill>
              <a:latin typeface="Montserrat"/>
              <a:ea typeface="Montserrat"/>
              <a:cs typeface="Montserrat"/>
            </a:endParaRPr>
          </a:p>
          <a:p>
            <a:pPr marL="409575" lvl="1" indent="-204470" algn="l">
              <a:lnSpc>
                <a:spcPts val="2849"/>
              </a:lnSpc>
              <a:buFont typeface="Arial"/>
              <a:buChar char="•"/>
            </a:pPr>
            <a:r>
              <a:rPr lang="da-DK" sz="1850">
                <a:solidFill>
                  <a:srgbClr val="003764"/>
                </a:solidFill>
                <a:latin typeface="Montserrat"/>
                <a:ea typeface="Montserrat"/>
                <a:cs typeface="Montserrat"/>
                <a:sym typeface="Montserrat"/>
              </a:rPr>
              <a:t>På skoler, hvor det lokale lønsystem ikke fungerer, skal lokalløn udmøntes på et niveau på minimum 10% af lønsummen.</a:t>
            </a:r>
            <a:endParaRPr lang="da-DK" sz="1850">
              <a:solidFill>
                <a:srgbClr val="003764"/>
              </a:solidFill>
              <a:latin typeface="Montserrat"/>
              <a:ea typeface="Montserrat"/>
              <a:cs typeface="Montserrat"/>
            </a:endParaRPr>
          </a:p>
          <a:p>
            <a:pPr algn="l">
              <a:lnSpc>
                <a:spcPts val="2849"/>
              </a:lnSpc>
            </a:pPr>
            <a:endParaRPr lang="da-DK" sz="1850">
              <a:solidFill>
                <a:srgbClr val="003764"/>
              </a:solidFill>
              <a:latin typeface="Montserrat"/>
              <a:ea typeface="Montserrat"/>
              <a:cs typeface="Montserrat"/>
            </a:endParaRPr>
          </a:p>
          <a:p>
            <a:pPr marL="409575" lvl="1" indent="-204470" algn="l">
              <a:lnSpc>
                <a:spcPts val="2849"/>
              </a:lnSpc>
              <a:buFont typeface="Arial"/>
              <a:buChar char="•"/>
            </a:pPr>
            <a:r>
              <a:rPr lang="da-DK" sz="1850">
                <a:solidFill>
                  <a:srgbClr val="003764"/>
                </a:solidFill>
                <a:latin typeface="Montserrat"/>
                <a:ea typeface="Montserrat"/>
                <a:cs typeface="Montserrat"/>
                <a:sym typeface="Montserrat"/>
              </a:rPr>
              <a:t>GL skal arbejde for mest mulig centralt fastsat løn i overenskomstforhandlingerne. </a:t>
            </a:r>
            <a:endParaRPr lang="da-DK" sz="1850">
              <a:solidFill>
                <a:srgbClr val="003764"/>
              </a:solidFill>
              <a:latin typeface="Montserrat"/>
              <a:ea typeface="Montserrat"/>
              <a:cs typeface="Montserrat"/>
            </a:endParaRPr>
          </a:p>
          <a:p>
            <a:pPr algn="l">
              <a:lnSpc>
                <a:spcPts val="2849"/>
              </a:lnSpc>
            </a:pPr>
            <a:endParaRPr lang="da-DK" sz="1850">
              <a:solidFill>
                <a:srgbClr val="003764"/>
              </a:solidFill>
              <a:latin typeface="Montserrat"/>
              <a:ea typeface="Montserrat"/>
              <a:cs typeface="Montserrat"/>
            </a:endParaRPr>
          </a:p>
          <a:p>
            <a:pPr marL="409575" lvl="1" indent="-204470" algn="l">
              <a:lnSpc>
                <a:spcPts val="2849"/>
              </a:lnSpc>
              <a:buFont typeface="Arial"/>
              <a:buChar char="•"/>
            </a:pPr>
            <a:r>
              <a:rPr lang="da-DK" sz="1850">
                <a:solidFill>
                  <a:srgbClr val="003764"/>
                </a:solidFill>
                <a:latin typeface="Montserrat"/>
                <a:ea typeface="Montserrat"/>
                <a:cs typeface="Montserrat"/>
                <a:sym typeface="Montserrat"/>
              </a:rPr>
              <a:t>Der skal være åbenhed om løn på en øget andel af institutioner med gymnasieuddannelse. Herunder skal det sikres, at alle TR årligt opdaterer GL's lønstatistik, og at alle TR/klubber i arbejdet med lokalløn anvender statistikken.</a:t>
            </a:r>
            <a:endParaRPr lang="da-DK" sz="1850">
              <a:solidFill>
                <a:srgbClr val="003764"/>
              </a:solidFill>
              <a:latin typeface="Montserrat"/>
              <a:ea typeface="Montserrat"/>
              <a:cs typeface="Montserrat"/>
            </a:endParaRPr>
          </a:p>
          <a:p>
            <a:pPr algn="l">
              <a:lnSpc>
                <a:spcPts val="2849"/>
              </a:lnSpc>
            </a:pPr>
            <a:endParaRPr lang="en-US" sz="1899">
              <a:solidFill>
                <a:srgbClr val="003764"/>
              </a:solidFill>
              <a:latin typeface="Montserrat"/>
              <a:ea typeface="Montserrat"/>
              <a:cs typeface="Montserrat"/>
              <a:sym typeface="Montserrat"/>
            </a:endParaRPr>
          </a:p>
        </p:txBody>
      </p:sp>
      <p:sp>
        <p:nvSpPr>
          <p:cNvPr id="11" name="TextBox 11"/>
          <p:cNvSpPr txBox="1"/>
          <p:nvPr/>
        </p:nvSpPr>
        <p:spPr>
          <a:xfrm>
            <a:off x="10756550" y="1752586"/>
            <a:ext cx="6138357" cy="763270"/>
          </a:xfrm>
          <a:prstGeom prst="rect">
            <a:avLst/>
          </a:prstGeom>
        </p:spPr>
        <p:txBody>
          <a:bodyPr lIns="0" tIns="0" rIns="0" bIns="0" rtlCol="0" anchor="t">
            <a:spAutoFit/>
          </a:bodyPr>
          <a:lstStyle/>
          <a:p>
            <a:pPr algn="l">
              <a:lnSpc>
                <a:spcPts val="3080"/>
              </a:lnSpc>
            </a:pPr>
            <a:r>
              <a:rPr lang="en-US" sz="2200" b="1">
                <a:solidFill>
                  <a:srgbClr val="003764"/>
                </a:solidFill>
                <a:latin typeface="Montserrat Semi-Bold"/>
                <a:ea typeface="Montserrat Semi-Bold"/>
                <a:cs typeface="Montserrat Semi-Bold"/>
                <a:sym typeface="Montserrat Semi-Bold"/>
              </a:rPr>
              <a:t>GL’s indikatorer for et retfærdigt, ligeværdigt og kollektivt lønsystem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hlinkClick r:id="rId3" tooltip="https://www.youtube.com/watch?v=mtgKyTStbsY"/>
            <a:extLst>
              <a:ext uri="{FF2B5EF4-FFF2-40B4-BE49-F238E27FC236}">
                <a16:creationId xmlns:a16="http://schemas.microsoft.com/office/drawing/2014/main" id="{707F1113-9493-E9EB-5C4F-AA61B86BAB94}"/>
              </a:ext>
            </a:extLst>
          </p:cNvPr>
          <p:cNvSpPr/>
          <p:nvPr/>
        </p:nvSpPr>
        <p:spPr>
          <a:xfrm>
            <a:off x="2053174" y="1028700"/>
            <a:ext cx="13885033" cy="7862400"/>
          </a:xfrm>
          <a:custGeom>
            <a:avLst/>
            <a:gdLst/>
            <a:ahLst/>
            <a:cxnLst/>
            <a:rect l="l" t="t" r="r" b="b"/>
            <a:pathLst>
              <a:path w="13885033" h="7862400">
                <a:moveTo>
                  <a:pt x="0" y="0"/>
                </a:moveTo>
                <a:lnTo>
                  <a:pt x="13885033" y="0"/>
                </a:lnTo>
                <a:lnTo>
                  <a:pt x="13885033" y="7862400"/>
                </a:lnTo>
                <a:lnTo>
                  <a:pt x="0" y="7862400"/>
                </a:lnTo>
                <a:lnTo>
                  <a:pt x="0" y="0"/>
                </a:lnTo>
                <a:close/>
              </a:path>
            </a:pathLst>
          </a:custGeom>
          <a:blipFill>
            <a:blip r:embed="rId4"/>
            <a:stretch>
              <a:fillRect/>
            </a:stretch>
          </a:blipFill>
        </p:spPr>
        <p:txBody>
          <a:bodyPr/>
          <a:lstStyle/>
          <a:p>
            <a:endParaRPr lang="da-D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969664"/>
            <a:ext cx="6886675" cy="4635087"/>
            <a:chOff x="0" y="0"/>
            <a:chExt cx="9182233" cy="6180115"/>
          </a:xfrm>
        </p:grpSpPr>
        <p:sp>
          <p:nvSpPr>
            <p:cNvPr id="3" name="AutoShape 3"/>
            <p:cNvSpPr/>
            <p:nvPr/>
          </p:nvSpPr>
          <p:spPr>
            <a:xfrm>
              <a:off x="0" y="1925150"/>
              <a:ext cx="7946623"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182233" cy="1518074"/>
            </a:xfrm>
            <a:prstGeom prst="rect">
              <a:avLst/>
            </a:prstGeom>
          </p:spPr>
          <p:txBody>
            <a:bodyPr lIns="0" tIns="0" rIns="0" bIns="0" rtlCol="0" anchor="t">
              <a:spAutoFit/>
            </a:bodyPr>
            <a:lstStyle/>
            <a:p>
              <a:pPr marL="0" lvl="0" indent="0" algn="l">
                <a:lnSpc>
                  <a:spcPts val="8690"/>
                </a:lnSpc>
              </a:pPr>
              <a:r>
                <a:rPr lang="en-US" sz="7900" dirty="0">
                  <a:solidFill>
                    <a:srgbClr val="003764"/>
                  </a:solidFill>
                  <a:latin typeface="Montserrat Light"/>
                  <a:ea typeface="Montserrat Light"/>
                  <a:cs typeface="Montserrat Light"/>
                  <a:sym typeface="Montserrat Light"/>
                </a:rPr>
                <a:t>Kort </a:t>
              </a:r>
              <a:r>
                <a:rPr lang="en-US" sz="7900" dirty="0" err="1">
                  <a:solidFill>
                    <a:srgbClr val="003764"/>
                  </a:solidFill>
                  <a:latin typeface="Montserrat Light"/>
                  <a:ea typeface="Montserrat Light"/>
                  <a:cs typeface="Montserrat Light"/>
                  <a:sym typeface="Montserrat Light"/>
                </a:rPr>
                <a:t>øvelse</a:t>
              </a:r>
              <a:endParaRPr lang="en-US" sz="7900" dirty="0">
                <a:solidFill>
                  <a:srgbClr val="003764"/>
                </a:solidFill>
                <a:latin typeface="Montserrat Light"/>
                <a:ea typeface="Montserrat Light"/>
                <a:cs typeface="Montserrat Light"/>
                <a:sym typeface="Montserrat Light"/>
              </a:endParaRPr>
            </a:p>
          </p:txBody>
        </p:sp>
        <p:sp>
          <p:nvSpPr>
            <p:cNvPr id="5" name="TextBox 5"/>
            <p:cNvSpPr txBox="1"/>
            <p:nvPr/>
          </p:nvSpPr>
          <p:spPr>
            <a:xfrm>
              <a:off x="0" y="2642911"/>
              <a:ext cx="9182233" cy="3537204"/>
            </a:xfrm>
            <a:prstGeom prst="rect">
              <a:avLst/>
            </a:prstGeom>
          </p:spPr>
          <p:txBody>
            <a:bodyPr lIns="0" tIns="0" rIns="0" bIns="0" rtlCol="0" anchor="t">
              <a:spAutoFit/>
            </a:bodyPr>
            <a:lstStyle/>
            <a:p>
              <a:pPr algn="l">
                <a:lnSpc>
                  <a:spcPts val="3555"/>
                </a:lnSpc>
              </a:pPr>
              <a:r>
                <a:rPr lang="en-US" sz="2370">
                  <a:solidFill>
                    <a:srgbClr val="003764"/>
                  </a:solidFill>
                  <a:latin typeface="Montserrat Light"/>
                  <a:ea typeface="Montserrat Light"/>
                  <a:cs typeface="Montserrat Light"/>
                  <a:sym typeface="Montserrat Light"/>
                </a:rPr>
                <a:t>Fra forskningen ved vi, at der kan være forskellige begrundelser for, hvorfor vi synes det er svært at tale åbent om vores løn. </a:t>
              </a:r>
            </a:p>
            <a:p>
              <a:pPr algn="l">
                <a:lnSpc>
                  <a:spcPts val="3555"/>
                </a:lnSpc>
              </a:pPr>
              <a:endParaRPr lang="en-US" sz="2370">
                <a:solidFill>
                  <a:srgbClr val="003764"/>
                </a:solidFill>
                <a:latin typeface="Montserrat Light"/>
                <a:ea typeface="Montserrat Light"/>
                <a:cs typeface="Montserrat Light"/>
                <a:sym typeface="Montserrat Light"/>
              </a:endParaRPr>
            </a:p>
            <a:p>
              <a:pPr marL="0" lvl="0" indent="0" algn="l">
                <a:lnSpc>
                  <a:spcPts val="3555"/>
                </a:lnSpc>
                <a:spcBef>
                  <a:spcPct val="0"/>
                </a:spcBef>
              </a:pPr>
              <a:r>
                <a:rPr lang="en-US" sz="2370">
                  <a:solidFill>
                    <a:srgbClr val="003764"/>
                  </a:solidFill>
                  <a:latin typeface="Montserrat Light"/>
                  <a:ea typeface="Montserrat Light"/>
                  <a:cs typeface="Montserrat Light"/>
                  <a:sym typeface="Montserrat Light"/>
                </a:rPr>
                <a:t>Lad os prøve at tale om, hvad åbenhed om lønnen vækker af tanker hos os. </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grpSp>
        <p:nvGrpSpPr>
          <p:cNvPr id="7" name="Group 7"/>
          <p:cNvGrpSpPr/>
          <p:nvPr/>
        </p:nvGrpSpPr>
        <p:grpSpPr>
          <a:xfrm>
            <a:off x="9144000" y="1286001"/>
            <a:ext cx="2132644" cy="213264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C3C9"/>
            </a:solidFill>
          </p:spPr>
          <p:txBody>
            <a:bodyPr/>
            <a:lstStyle/>
            <a:p>
              <a:endParaRPr lang="da-DK"/>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99"/>
                </a:lnSpc>
              </a:pPr>
              <a:endParaRPr/>
            </a:p>
          </p:txBody>
        </p:sp>
      </p:grpSp>
      <p:sp>
        <p:nvSpPr>
          <p:cNvPr id="10" name="TextBox 10"/>
          <p:cNvSpPr txBox="1"/>
          <p:nvPr/>
        </p:nvSpPr>
        <p:spPr>
          <a:xfrm>
            <a:off x="10699192" y="2493480"/>
            <a:ext cx="5921896" cy="6920997"/>
          </a:xfrm>
          <a:prstGeom prst="rect">
            <a:avLst/>
          </a:prstGeom>
        </p:spPr>
        <p:txBody>
          <a:bodyPr lIns="0" tIns="0" rIns="0" bIns="0" rtlCol="0" anchor="t">
            <a:spAutoFit/>
          </a:bodyPr>
          <a:lstStyle/>
          <a:p>
            <a:pPr algn="l">
              <a:lnSpc>
                <a:spcPts val="3150"/>
              </a:lnSpc>
            </a:pPr>
            <a:r>
              <a:rPr lang="en-US" sz="2100" b="1">
                <a:solidFill>
                  <a:srgbClr val="003764"/>
                </a:solidFill>
                <a:latin typeface="Montserrat Bold"/>
                <a:ea typeface="Montserrat Bold"/>
                <a:cs typeface="Montserrat Bold"/>
                <a:sym typeface="Montserrat Bold"/>
              </a:rPr>
              <a:t>Brug 10 </a:t>
            </a:r>
            <a:r>
              <a:rPr lang="en-US" sz="2100" b="1" err="1">
                <a:solidFill>
                  <a:srgbClr val="003764"/>
                </a:solidFill>
                <a:latin typeface="Montserrat Bold"/>
                <a:ea typeface="Montserrat Bold"/>
                <a:cs typeface="Montserrat Bold"/>
                <a:sym typeface="Montserrat Bold"/>
              </a:rPr>
              <a:t>minutter</a:t>
            </a:r>
            <a:r>
              <a:rPr lang="en-US" sz="2100" b="1">
                <a:solidFill>
                  <a:srgbClr val="003764"/>
                </a:solidFill>
                <a:latin typeface="Montserrat Bold"/>
                <a:ea typeface="Montserrat Bold"/>
                <a:cs typeface="Montserrat Bold"/>
                <a:sym typeface="Montserrat Bold"/>
              </a:rPr>
              <a:t> to </a:t>
            </a:r>
            <a:r>
              <a:rPr lang="en-US" sz="2100" b="1" err="1">
                <a:solidFill>
                  <a:srgbClr val="003764"/>
                </a:solidFill>
                <a:latin typeface="Montserrat Bold"/>
                <a:ea typeface="Montserrat Bold"/>
                <a:cs typeface="Montserrat Bold"/>
                <a:sym typeface="Montserrat Bold"/>
              </a:rPr>
              <a:t>og</a:t>
            </a:r>
            <a:r>
              <a:rPr lang="en-US" sz="2100" b="1">
                <a:solidFill>
                  <a:srgbClr val="003764"/>
                </a:solidFill>
                <a:latin typeface="Montserrat Bold"/>
                <a:ea typeface="Montserrat Bold"/>
                <a:cs typeface="Montserrat Bold"/>
                <a:sym typeface="Montserrat Bold"/>
              </a:rPr>
              <a:t> to </a:t>
            </a:r>
            <a:r>
              <a:rPr lang="en-US" sz="2100" b="1" err="1">
                <a:solidFill>
                  <a:srgbClr val="003764"/>
                </a:solidFill>
                <a:latin typeface="Montserrat Bold"/>
                <a:ea typeface="Montserrat Bold"/>
                <a:cs typeface="Montserrat Bold"/>
                <a:sym typeface="Montserrat Bold"/>
              </a:rPr>
              <a:t>på</a:t>
            </a:r>
            <a:r>
              <a:rPr lang="en-US" sz="2100" b="1">
                <a:solidFill>
                  <a:srgbClr val="003764"/>
                </a:solidFill>
                <a:latin typeface="Montserrat Bold"/>
                <a:ea typeface="Montserrat Bold"/>
                <a:cs typeface="Montserrat Bold"/>
                <a:sym typeface="Montserrat Bold"/>
              </a:rPr>
              <a:t> at tale om: </a:t>
            </a:r>
          </a:p>
          <a:p>
            <a:pPr algn="l">
              <a:lnSpc>
                <a:spcPts val="3150"/>
              </a:lnSpc>
            </a:pPr>
            <a:endParaRPr lang="en-US" sz="2100" b="1">
              <a:solidFill>
                <a:srgbClr val="003764"/>
              </a:solidFill>
              <a:latin typeface="Montserrat Bold"/>
              <a:ea typeface="Montserrat Bold"/>
              <a:cs typeface="Montserrat Bold"/>
              <a:sym typeface="Montserrat Bold"/>
            </a:endParaRPr>
          </a:p>
          <a:p>
            <a:pPr marL="453392" lvl="1" indent="-226696" algn="l">
              <a:lnSpc>
                <a:spcPts val="3150"/>
              </a:lnSpc>
              <a:buFont typeface="Arial"/>
              <a:buChar char="•"/>
            </a:pPr>
            <a:r>
              <a:rPr lang="en-US" sz="2100" err="1">
                <a:solidFill>
                  <a:srgbClr val="003764"/>
                </a:solidFill>
                <a:latin typeface="Montserrat"/>
                <a:ea typeface="Montserrat"/>
                <a:cs typeface="Montserrat"/>
                <a:sym typeface="Montserrat"/>
              </a:rPr>
              <a:t>Hvordan</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forholder</a:t>
            </a:r>
            <a:r>
              <a:rPr lang="en-US" sz="2100">
                <a:solidFill>
                  <a:srgbClr val="003764"/>
                </a:solidFill>
                <a:latin typeface="Montserrat"/>
                <a:ea typeface="Montserrat"/>
                <a:cs typeface="Montserrat"/>
                <a:sym typeface="Montserrat"/>
              </a:rPr>
              <a:t> I </a:t>
            </a:r>
            <a:r>
              <a:rPr lang="en-US" sz="2100" err="1">
                <a:solidFill>
                  <a:srgbClr val="003764"/>
                </a:solidFill>
                <a:latin typeface="Montserrat"/>
                <a:ea typeface="Montserrat"/>
                <a:cs typeface="Montserrat"/>
                <a:sym typeface="Montserrat"/>
              </a:rPr>
              <a:t>jer</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til</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lønåbenhed</a:t>
            </a:r>
            <a:r>
              <a:rPr lang="en-US" sz="2100">
                <a:solidFill>
                  <a:srgbClr val="003764"/>
                </a:solidFill>
                <a:latin typeface="Montserrat"/>
                <a:ea typeface="Montserrat"/>
                <a:cs typeface="Montserrat"/>
                <a:sym typeface="Montserrat"/>
              </a:rPr>
              <a:t>?</a:t>
            </a:r>
          </a:p>
          <a:p>
            <a:pPr marL="906783" lvl="2" indent="-302261" algn="l">
              <a:lnSpc>
                <a:spcPts val="3150"/>
              </a:lnSpc>
              <a:buFont typeface="Arial"/>
              <a:buChar char="⚬"/>
            </a:pPr>
            <a:r>
              <a:rPr lang="en-US" sz="2100" err="1">
                <a:solidFill>
                  <a:srgbClr val="003764"/>
                </a:solidFill>
                <a:latin typeface="Montserrat"/>
                <a:ea typeface="Montserrat"/>
                <a:cs typeface="Montserrat"/>
                <a:sym typeface="Montserrat"/>
              </a:rPr>
              <a:t>Fx</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Hvilke</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umiddelbare</a:t>
            </a:r>
            <a:r>
              <a:rPr lang="en-US" sz="2100">
                <a:solidFill>
                  <a:srgbClr val="003764"/>
                </a:solidFill>
                <a:latin typeface="Montserrat"/>
                <a:ea typeface="Montserrat"/>
                <a:cs typeface="Montserrat"/>
                <a:sym typeface="Montserrat"/>
              </a:rPr>
              <a:t> tanker </a:t>
            </a:r>
            <a:r>
              <a:rPr lang="en-US" sz="2100" err="1">
                <a:solidFill>
                  <a:srgbClr val="003764"/>
                </a:solidFill>
                <a:latin typeface="Montserrat"/>
                <a:ea typeface="Montserrat"/>
                <a:cs typeface="Montserrat"/>
                <a:sym typeface="Montserrat"/>
              </a:rPr>
              <a:t>eller</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følelser</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vækker</a:t>
            </a:r>
            <a:r>
              <a:rPr lang="en-US" sz="2100">
                <a:solidFill>
                  <a:srgbClr val="003764"/>
                </a:solidFill>
                <a:latin typeface="Montserrat"/>
                <a:ea typeface="Montserrat"/>
                <a:cs typeface="Montserrat"/>
                <a:sym typeface="Montserrat"/>
              </a:rPr>
              <a:t> det hos </a:t>
            </a:r>
            <a:r>
              <a:rPr lang="en-US" sz="2100" err="1">
                <a:solidFill>
                  <a:srgbClr val="003764"/>
                </a:solidFill>
                <a:latin typeface="Montserrat"/>
                <a:ea typeface="Montserrat"/>
                <a:cs typeface="Montserrat"/>
                <a:sym typeface="Montserrat"/>
              </a:rPr>
              <a:t>jer</a:t>
            </a:r>
            <a:r>
              <a:rPr lang="en-US" sz="2100">
                <a:solidFill>
                  <a:srgbClr val="003764"/>
                </a:solidFill>
                <a:latin typeface="Montserrat"/>
                <a:ea typeface="Montserrat"/>
                <a:cs typeface="Montserrat"/>
                <a:sym typeface="Montserrat"/>
              </a:rPr>
              <a:t>?</a:t>
            </a:r>
          </a:p>
          <a:p>
            <a:pPr algn="l">
              <a:lnSpc>
                <a:spcPts val="3150"/>
              </a:lnSpc>
            </a:pPr>
            <a:endParaRPr lang="en-US" sz="2100">
              <a:solidFill>
                <a:srgbClr val="003764"/>
              </a:solidFill>
              <a:latin typeface="Montserrat"/>
              <a:ea typeface="Montserrat"/>
              <a:cs typeface="Montserrat"/>
              <a:sym typeface="Montserrat"/>
            </a:endParaRPr>
          </a:p>
          <a:p>
            <a:pPr marL="453392" lvl="1" indent="-226696" algn="l">
              <a:lnSpc>
                <a:spcPts val="3150"/>
              </a:lnSpc>
              <a:buFont typeface="Arial"/>
              <a:buChar char="•"/>
            </a:pPr>
            <a:r>
              <a:rPr lang="en-US" sz="2100" err="1">
                <a:solidFill>
                  <a:srgbClr val="003764"/>
                </a:solidFill>
                <a:latin typeface="Montserrat"/>
                <a:ea typeface="Montserrat"/>
                <a:cs typeface="Montserrat"/>
                <a:sym typeface="Montserrat"/>
              </a:rPr>
              <a:t>Hvilke</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fordele</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og</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ulemper</a:t>
            </a:r>
            <a:r>
              <a:rPr lang="en-US" sz="2100">
                <a:solidFill>
                  <a:srgbClr val="003764"/>
                </a:solidFill>
                <a:latin typeface="Montserrat"/>
                <a:ea typeface="Montserrat"/>
                <a:cs typeface="Montserrat"/>
                <a:sym typeface="Montserrat"/>
              </a:rPr>
              <a:t> ser I </a:t>
            </a:r>
            <a:r>
              <a:rPr lang="en-US" sz="2100" err="1">
                <a:solidFill>
                  <a:srgbClr val="003764"/>
                </a:solidFill>
                <a:latin typeface="Montserrat"/>
                <a:ea typeface="Montserrat"/>
                <a:cs typeface="Montserrat"/>
                <a:sym typeface="Montserrat"/>
              </a:rPr>
              <a:t>ved</a:t>
            </a:r>
            <a:r>
              <a:rPr lang="en-US" sz="2100">
                <a:solidFill>
                  <a:srgbClr val="003764"/>
                </a:solidFill>
                <a:latin typeface="Montserrat"/>
                <a:ea typeface="Montserrat"/>
                <a:cs typeface="Montserrat"/>
                <a:sym typeface="Montserrat"/>
              </a:rPr>
              <a:t> at </a:t>
            </a:r>
            <a:r>
              <a:rPr lang="en-US" sz="2100" err="1">
                <a:solidFill>
                  <a:srgbClr val="003764"/>
                </a:solidFill>
                <a:latin typeface="Montserrat"/>
                <a:ea typeface="Montserrat"/>
                <a:cs typeface="Montserrat"/>
                <a:sym typeface="Montserrat"/>
              </a:rPr>
              <a:t>være</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åbne</a:t>
            </a:r>
            <a:r>
              <a:rPr lang="en-US" sz="2100">
                <a:solidFill>
                  <a:srgbClr val="003764"/>
                </a:solidFill>
                <a:latin typeface="Montserrat"/>
                <a:ea typeface="Montserrat"/>
                <a:cs typeface="Montserrat"/>
                <a:sym typeface="Montserrat"/>
              </a:rPr>
              <a:t> om </a:t>
            </a:r>
            <a:r>
              <a:rPr lang="en-US" sz="2100" err="1">
                <a:solidFill>
                  <a:srgbClr val="003764"/>
                </a:solidFill>
                <a:latin typeface="Montserrat"/>
                <a:ea typeface="Montserrat"/>
                <a:cs typeface="Montserrat"/>
                <a:sym typeface="Montserrat"/>
              </a:rPr>
              <a:t>løn</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på</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arbejdspladsen</a:t>
            </a:r>
            <a:r>
              <a:rPr lang="en-US" sz="2100">
                <a:solidFill>
                  <a:srgbClr val="003764"/>
                </a:solidFill>
                <a:latin typeface="Montserrat"/>
                <a:ea typeface="Montserrat"/>
                <a:cs typeface="Montserrat"/>
                <a:sym typeface="Montserrat"/>
              </a:rPr>
              <a:t>?</a:t>
            </a:r>
          </a:p>
          <a:p>
            <a:pPr marL="906783" lvl="2" indent="-302261" algn="l">
              <a:lnSpc>
                <a:spcPts val="3150"/>
              </a:lnSpc>
              <a:buFont typeface="Arial"/>
              <a:buChar char="⚬"/>
            </a:pPr>
            <a:r>
              <a:rPr lang="en-US" sz="2100" err="1">
                <a:solidFill>
                  <a:srgbClr val="003764"/>
                </a:solidFill>
                <a:latin typeface="Montserrat"/>
                <a:ea typeface="Montserrat"/>
                <a:cs typeface="Montserrat"/>
                <a:sym typeface="Montserrat"/>
              </a:rPr>
              <a:t>Tænk</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både</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ud</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fra</a:t>
            </a:r>
            <a:r>
              <a:rPr lang="en-US" sz="2100">
                <a:solidFill>
                  <a:srgbClr val="003764"/>
                </a:solidFill>
                <a:latin typeface="Montserrat"/>
                <a:ea typeface="Montserrat"/>
                <a:cs typeface="Montserrat"/>
                <a:sym typeface="Montserrat"/>
              </a:rPr>
              <a:t> et </a:t>
            </a:r>
            <a:r>
              <a:rPr lang="en-US" sz="2100" err="1">
                <a:solidFill>
                  <a:srgbClr val="003764"/>
                </a:solidFill>
                <a:latin typeface="Montserrat"/>
                <a:ea typeface="Montserrat"/>
                <a:cs typeface="Montserrat"/>
                <a:sym typeface="Montserrat"/>
              </a:rPr>
              <a:t>personligt</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og</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fælles</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perspektiv</a:t>
            </a:r>
            <a:r>
              <a:rPr lang="en-US" sz="2100">
                <a:solidFill>
                  <a:srgbClr val="003764"/>
                </a:solidFill>
                <a:latin typeface="Montserrat"/>
                <a:ea typeface="Montserrat"/>
                <a:cs typeface="Montserrat"/>
                <a:sym typeface="Montserrat"/>
              </a:rPr>
              <a:t>.</a:t>
            </a:r>
          </a:p>
          <a:p>
            <a:pPr algn="l">
              <a:lnSpc>
                <a:spcPts val="3150"/>
              </a:lnSpc>
            </a:pPr>
            <a:endParaRPr lang="en-US" sz="2100">
              <a:solidFill>
                <a:srgbClr val="003764"/>
              </a:solidFill>
              <a:latin typeface="Montserrat"/>
              <a:ea typeface="Montserrat"/>
              <a:cs typeface="Montserrat"/>
              <a:sym typeface="Montserrat"/>
            </a:endParaRPr>
          </a:p>
          <a:p>
            <a:pPr marL="453392" lvl="1" indent="-226696" algn="l">
              <a:lnSpc>
                <a:spcPts val="3150"/>
              </a:lnSpc>
              <a:buFont typeface="Arial"/>
              <a:buChar char="•"/>
            </a:pPr>
            <a:r>
              <a:rPr lang="en-US" sz="2100" err="1">
                <a:solidFill>
                  <a:srgbClr val="003764"/>
                </a:solidFill>
                <a:latin typeface="Montserrat"/>
                <a:ea typeface="Montserrat"/>
                <a:cs typeface="Montserrat"/>
                <a:sym typeface="Montserrat"/>
              </a:rPr>
              <a:t>Hvilke</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barrierer</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eller</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udfordringer</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kan</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stå</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i</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vejen</a:t>
            </a:r>
            <a:r>
              <a:rPr lang="en-US" sz="2100">
                <a:solidFill>
                  <a:srgbClr val="003764"/>
                </a:solidFill>
                <a:latin typeface="Montserrat"/>
                <a:ea typeface="Montserrat"/>
                <a:cs typeface="Montserrat"/>
                <a:sym typeface="Montserrat"/>
              </a:rPr>
              <a:t> for mere </a:t>
            </a:r>
            <a:r>
              <a:rPr lang="en-US" sz="2100" err="1">
                <a:solidFill>
                  <a:srgbClr val="003764"/>
                </a:solidFill>
                <a:latin typeface="Montserrat"/>
                <a:ea typeface="Montserrat"/>
                <a:cs typeface="Montserrat"/>
                <a:sym typeface="Montserrat"/>
              </a:rPr>
              <a:t>lønåbenhed</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på</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vores</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skole</a:t>
            </a:r>
            <a:r>
              <a:rPr lang="en-US" sz="2100">
                <a:solidFill>
                  <a:srgbClr val="003764"/>
                </a:solidFill>
                <a:latin typeface="Montserrat"/>
                <a:ea typeface="Montserrat"/>
                <a:cs typeface="Montserrat"/>
                <a:sym typeface="Montserrat"/>
              </a:rPr>
              <a:t>?</a:t>
            </a:r>
          </a:p>
          <a:p>
            <a:pPr marL="906783" lvl="2" indent="-302261" algn="l">
              <a:lnSpc>
                <a:spcPts val="3150"/>
              </a:lnSpc>
              <a:buFont typeface="Arial"/>
              <a:buChar char="⚬"/>
            </a:pPr>
            <a:r>
              <a:rPr lang="en-US" sz="2100">
                <a:solidFill>
                  <a:srgbClr val="003764"/>
                </a:solidFill>
                <a:latin typeface="Montserrat"/>
                <a:ea typeface="Montserrat"/>
                <a:cs typeface="Montserrat"/>
                <a:sym typeface="Montserrat"/>
              </a:rPr>
              <a:t>Og </a:t>
            </a:r>
            <a:r>
              <a:rPr lang="en-US" sz="2100" err="1">
                <a:solidFill>
                  <a:srgbClr val="003764"/>
                </a:solidFill>
                <a:latin typeface="Montserrat"/>
                <a:ea typeface="Montserrat"/>
                <a:cs typeface="Montserrat"/>
                <a:sym typeface="Montserrat"/>
              </a:rPr>
              <a:t>hvordan</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kunne</a:t>
            </a:r>
            <a:r>
              <a:rPr lang="en-US" sz="2100">
                <a:solidFill>
                  <a:srgbClr val="003764"/>
                </a:solidFill>
                <a:latin typeface="Montserrat"/>
                <a:ea typeface="Montserrat"/>
                <a:cs typeface="Montserrat"/>
                <a:sym typeface="Montserrat"/>
              </a:rPr>
              <a:t> vi </a:t>
            </a:r>
            <a:r>
              <a:rPr lang="en-US" sz="2100" err="1">
                <a:solidFill>
                  <a:srgbClr val="003764"/>
                </a:solidFill>
                <a:latin typeface="Montserrat"/>
                <a:ea typeface="Montserrat"/>
                <a:cs typeface="Montserrat"/>
                <a:sym typeface="Montserrat"/>
              </a:rPr>
              <a:t>eventuelt</a:t>
            </a:r>
            <a:r>
              <a:rPr lang="en-US" sz="2100">
                <a:solidFill>
                  <a:srgbClr val="003764"/>
                </a:solidFill>
                <a:latin typeface="Montserrat"/>
                <a:ea typeface="Montserrat"/>
                <a:cs typeface="Montserrat"/>
                <a:sym typeface="Montserrat"/>
              </a:rPr>
              <a:t> </a:t>
            </a:r>
            <a:r>
              <a:rPr lang="en-US" sz="2100" err="1">
                <a:solidFill>
                  <a:srgbClr val="003764"/>
                </a:solidFill>
                <a:latin typeface="Montserrat"/>
                <a:ea typeface="Montserrat"/>
                <a:cs typeface="Montserrat"/>
                <a:sym typeface="Montserrat"/>
              </a:rPr>
              <a:t>arbejde</a:t>
            </a:r>
            <a:r>
              <a:rPr lang="en-US" sz="2100">
                <a:solidFill>
                  <a:srgbClr val="003764"/>
                </a:solidFill>
                <a:latin typeface="Montserrat"/>
                <a:ea typeface="Montserrat"/>
                <a:cs typeface="Montserrat"/>
                <a:sym typeface="Montserrat"/>
              </a:rPr>
              <a:t> med at </a:t>
            </a:r>
            <a:r>
              <a:rPr lang="en-US" sz="2100" err="1">
                <a:solidFill>
                  <a:srgbClr val="003764"/>
                </a:solidFill>
                <a:latin typeface="Montserrat"/>
                <a:ea typeface="Montserrat"/>
                <a:cs typeface="Montserrat"/>
                <a:sym typeface="Montserrat"/>
              </a:rPr>
              <a:t>overvinde</a:t>
            </a:r>
            <a:r>
              <a:rPr lang="en-US" sz="2100">
                <a:solidFill>
                  <a:srgbClr val="003764"/>
                </a:solidFill>
                <a:latin typeface="Montserrat"/>
                <a:ea typeface="Montserrat"/>
                <a:cs typeface="Montserrat"/>
                <a:sym typeface="Montserrat"/>
              </a:rPr>
              <a:t> dem?</a:t>
            </a:r>
          </a:p>
          <a:p>
            <a:pPr algn="l">
              <a:lnSpc>
                <a:spcPts val="2999"/>
              </a:lnSpc>
            </a:pPr>
            <a:endParaRPr lang="en-US" sz="2100">
              <a:solidFill>
                <a:srgbClr val="003764"/>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5807553"/>
            <a:ext cx="5959967" cy="0"/>
          </a:xfrm>
          <a:prstGeom prst="line">
            <a:avLst/>
          </a:prstGeom>
          <a:ln w="28575" cap="flat">
            <a:solidFill>
              <a:srgbClr val="003764"/>
            </a:solidFill>
            <a:prstDash val="solid"/>
            <a:headEnd type="none" w="sm" len="sm"/>
            <a:tailEnd type="none" w="sm" len="sm"/>
          </a:ln>
        </p:spPr>
        <p:txBody>
          <a:bodyPr/>
          <a:lstStyle/>
          <a:p>
            <a:endParaRPr lang="da-DK"/>
          </a:p>
        </p:txBody>
      </p:sp>
      <p:sp>
        <p:nvSpPr>
          <p:cNvPr id="3" name="TextBox 3"/>
          <p:cNvSpPr txBox="1"/>
          <p:nvPr/>
        </p:nvSpPr>
        <p:spPr>
          <a:xfrm>
            <a:off x="1028700" y="2249141"/>
            <a:ext cx="6886675" cy="3310256"/>
          </a:xfrm>
          <a:prstGeom prst="rect">
            <a:avLst/>
          </a:prstGeom>
        </p:spPr>
        <p:txBody>
          <a:bodyPr lIns="0" tIns="0" rIns="0" bIns="0" rtlCol="0" anchor="t">
            <a:spAutoFit/>
          </a:bodyPr>
          <a:lstStyle/>
          <a:p>
            <a:pPr marL="0" lvl="0" indent="0" algn="l">
              <a:lnSpc>
                <a:spcPts val="8690"/>
              </a:lnSpc>
            </a:pPr>
            <a:r>
              <a:rPr lang="en-US" sz="7900">
                <a:solidFill>
                  <a:srgbClr val="003764"/>
                </a:solidFill>
                <a:latin typeface="Montserrat"/>
                <a:ea typeface="Montserrat"/>
                <a:cs typeface="Montserrat"/>
                <a:sym typeface="Montserrat"/>
              </a:rPr>
              <a:t>Hvordan er lønnen sammensat?</a:t>
            </a:r>
          </a:p>
        </p:txBody>
      </p:sp>
      <p:sp>
        <p:nvSpPr>
          <p:cNvPr id="4" name="TextBox 4"/>
          <p:cNvSpPr txBox="1"/>
          <p:nvPr/>
        </p:nvSpPr>
        <p:spPr>
          <a:xfrm>
            <a:off x="1028700" y="6126641"/>
            <a:ext cx="7181850" cy="4114653"/>
          </a:xfrm>
          <a:prstGeom prst="rect">
            <a:avLst/>
          </a:prstGeom>
        </p:spPr>
        <p:txBody>
          <a:bodyPr wrap="square" lIns="0" tIns="0" rIns="0" bIns="0" rtlCol="0" anchor="t">
            <a:spAutoFit/>
          </a:bodyPr>
          <a:lstStyle/>
          <a:p>
            <a:pPr algn="l">
              <a:lnSpc>
                <a:spcPts val="3555"/>
              </a:lnSpc>
            </a:pPr>
            <a:r>
              <a:rPr lang="en-US" sz="2370" dirty="0" err="1">
                <a:solidFill>
                  <a:srgbClr val="003764"/>
                </a:solidFill>
                <a:latin typeface="Montserrat Light"/>
                <a:ea typeface="Montserrat Light"/>
                <a:cs typeface="Montserrat Light"/>
                <a:sym typeface="Montserrat Light"/>
              </a:rPr>
              <a:t>Lønnen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består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af</a:t>
            </a:r>
            <a:r>
              <a:rPr lang="en-US" sz="2370" dirty="0">
                <a:solidFill>
                  <a:srgbClr val="003764"/>
                </a:solidFill>
                <a:latin typeface="Montserrat Light"/>
                <a:ea typeface="Montserrat Light"/>
                <a:cs typeface="Montserrat Light"/>
                <a:sym typeface="Montserrat Light"/>
              </a:rPr>
              <a:t> den </a:t>
            </a:r>
            <a:r>
              <a:rPr lang="en-US" sz="2370" dirty="0" err="1">
                <a:solidFill>
                  <a:srgbClr val="003764"/>
                </a:solidFill>
                <a:latin typeface="Montserrat Light"/>
                <a:ea typeface="Montserrat Light"/>
                <a:cs typeface="Montserrat Light"/>
                <a:sym typeface="Montserrat Light"/>
              </a:rPr>
              <a:t>centralt</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aftalte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skalaløn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og</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adjunkt</a:t>
            </a:r>
            <a:r>
              <a:rPr lang="en-US" sz="2370" dirty="0">
                <a:solidFill>
                  <a:srgbClr val="003764"/>
                </a:solidFill>
                <a:latin typeface="Montserrat Light"/>
                <a:ea typeface="Montserrat Light"/>
                <a:cs typeface="Montserrat Light"/>
                <a:sym typeface="Montserrat Light"/>
              </a:rPr>
              <a:t>-/</a:t>
            </a:r>
            <a:r>
              <a:rPr lang="en-US" sz="2370" dirty="0" err="1">
                <a:solidFill>
                  <a:srgbClr val="003764"/>
                </a:solidFill>
                <a:latin typeface="Montserrat Light"/>
                <a:ea typeface="Montserrat Light"/>
                <a:cs typeface="Montserrat Light"/>
                <a:sym typeface="Montserrat Light"/>
              </a:rPr>
              <a:t>lektortillæg</a:t>
            </a:r>
            <a:r>
              <a:rPr lang="en-US" sz="2370" dirty="0">
                <a:solidFill>
                  <a:srgbClr val="003764"/>
                </a:solidFill>
                <a:latin typeface="Montserrat Light"/>
                <a:ea typeface="Montserrat Light"/>
                <a:cs typeface="Montserrat Light"/>
                <a:sym typeface="Montserrat Light"/>
              </a:rPr>
              <a:t> plus </a:t>
            </a:r>
            <a:r>
              <a:rPr lang="en-US" sz="2370" dirty="0" err="1">
                <a:solidFill>
                  <a:srgbClr val="003764"/>
                </a:solidFill>
                <a:latin typeface="Montserrat Light"/>
                <a:ea typeface="Montserrat Light"/>
                <a:cs typeface="Montserrat Light"/>
                <a:sym typeface="Montserrat Light"/>
              </a:rPr>
              <a:t>lokalt</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aftalte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tillæg</a:t>
            </a:r>
            <a:r>
              <a:rPr lang="en-US" sz="2370" dirty="0">
                <a:solidFill>
                  <a:srgbClr val="003764"/>
                </a:solidFill>
                <a:latin typeface="Montserrat Light"/>
                <a:ea typeface="Montserrat Light"/>
                <a:cs typeface="Montserrat Light"/>
                <a:sym typeface="Montserrat Light"/>
              </a:rPr>
              <a:t>. Den centrale </a:t>
            </a:r>
            <a:r>
              <a:rPr lang="en-US" sz="2370" dirty="0" err="1">
                <a:solidFill>
                  <a:srgbClr val="003764"/>
                </a:solidFill>
                <a:latin typeface="Montserrat Light"/>
                <a:ea typeface="Montserrat Light"/>
                <a:cs typeface="Montserrat Light"/>
                <a:sym typeface="Montserrat Light"/>
              </a:rPr>
              <a:t>løn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fastsættes</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i</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overenskomsten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mens</a:t>
            </a:r>
            <a:r>
              <a:rPr lang="en-US" sz="2370" dirty="0">
                <a:solidFill>
                  <a:srgbClr val="003764"/>
                </a:solidFill>
                <a:latin typeface="Montserrat Light"/>
                <a:ea typeface="Montserrat Light"/>
                <a:cs typeface="Montserrat Light"/>
                <a:sym typeface="Montserrat Light"/>
              </a:rPr>
              <a:t> de </a:t>
            </a:r>
            <a:r>
              <a:rPr lang="en-US" sz="2370" dirty="0" err="1">
                <a:solidFill>
                  <a:srgbClr val="003764"/>
                </a:solidFill>
                <a:latin typeface="Montserrat Light"/>
                <a:ea typeface="Montserrat Light"/>
                <a:cs typeface="Montserrat Light"/>
                <a:sym typeface="Montserrat Light"/>
              </a:rPr>
              <a:t>øvrige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tillæg</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afhænger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af</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erfaring</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funktioner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og</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lokale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forhandlinger</a:t>
            </a:r>
            <a:r>
              <a:rPr lang="en-US" sz="2370" dirty="0">
                <a:solidFill>
                  <a:srgbClr val="003764"/>
                </a:solidFill>
                <a:latin typeface="Montserrat Light"/>
                <a:ea typeface="Montserrat Light"/>
                <a:cs typeface="Montserrat Light"/>
                <a:sym typeface="Montserrat Light"/>
              </a:rPr>
              <a:t>.</a:t>
            </a:r>
            <a:br>
              <a:rPr lang="en-US" sz="2370" dirty="0">
                <a:solidFill>
                  <a:srgbClr val="003764"/>
                </a:solidFill>
                <a:latin typeface="Montserrat Light"/>
                <a:ea typeface="Montserrat Light"/>
                <a:cs typeface="Montserrat Light"/>
                <a:sym typeface="Montserrat Light"/>
              </a:rPr>
            </a:br>
            <a:endParaRPr lang="en-US" sz="2370" dirty="0">
              <a:solidFill>
                <a:srgbClr val="003764"/>
              </a:solidFill>
              <a:latin typeface="Montserrat Light"/>
              <a:ea typeface="Montserrat Light"/>
              <a:cs typeface="Montserrat Light"/>
              <a:sym typeface="Montserrat Light"/>
            </a:endParaRPr>
          </a:p>
          <a:p>
            <a:pPr marL="0" lvl="0" indent="0" algn="l">
              <a:lnSpc>
                <a:spcPts val="3555"/>
              </a:lnSpc>
              <a:spcBef>
                <a:spcPct val="0"/>
              </a:spcBef>
            </a:pPr>
            <a:r>
              <a:rPr lang="en-US" sz="2370" dirty="0" err="1">
                <a:solidFill>
                  <a:srgbClr val="003764"/>
                </a:solidFill>
                <a:latin typeface="Montserrat Light"/>
                <a:ea typeface="Montserrat Light"/>
                <a:cs typeface="Montserrat Light"/>
                <a:sym typeface="Montserrat Light"/>
              </a:rPr>
              <a:t>Tilsammen</a:t>
            </a:r>
            <a:r>
              <a:rPr lang="en-US" sz="2370" dirty="0">
                <a:solidFill>
                  <a:srgbClr val="003764"/>
                </a:solidFill>
                <a:latin typeface="Montserrat Light"/>
                <a:ea typeface="Montserrat Light"/>
                <a:cs typeface="Montserrat Light"/>
                <a:sym typeface="Montserrat Light"/>
              </a:rPr>
              <a:t> former de din </a:t>
            </a:r>
            <a:r>
              <a:rPr lang="en-US" sz="2370" dirty="0" err="1">
                <a:solidFill>
                  <a:srgbClr val="003764"/>
                </a:solidFill>
                <a:latin typeface="Montserrat Light"/>
                <a:ea typeface="Montserrat Light"/>
                <a:cs typeface="Montserrat Light"/>
                <a:sym typeface="Montserrat Light"/>
              </a:rPr>
              <a:t>samlede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løn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som</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kan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være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meget</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forskellig</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fra</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lærer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til</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lærer</a:t>
            </a:r>
            <a:r>
              <a:rPr lang="en-US" sz="2370" dirty="0">
                <a:solidFill>
                  <a:srgbClr val="003764"/>
                </a:solidFill>
                <a:latin typeface="Montserrat Light"/>
                <a:ea typeface="Montserrat Light"/>
                <a:cs typeface="Montserrat Light"/>
                <a:sym typeface="Montserrat Light"/>
              </a:rPr>
              <a:t>.</a:t>
            </a:r>
          </a:p>
          <a:p>
            <a:pPr marL="0" lvl="0" indent="0" algn="l">
              <a:lnSpc>
                <a:spcPts val="3555"/>
              </a:lnSpc>
              <a:spcBef>
                <a:spcPct val="0"/>
              </a:spcBef>
            </a:pPr>
            <a:endParaRPr lang="en-US" sz="2370" dirty="0">
              <a:solidFill>
                <a:srgbClr val="003764"/>
              </a:solidFill>
              <a:latin typeface="Montserrat Light"/>
              <a:ea typeface="Montserrat Light"/>
              <a:cs typeface="Montserrat Light"/>
              <a:sym typeface="Montserrat Light"/>
            </a:endParaRPr>
          </a:p>
        </p:txBody>
      </p:sp>
      <p:sp>
        <p:nvSpPr>
          <p:cNvPr id="5" name="Freeform 5"/>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pic>
        <p:nvPicPr>
          <p:cNvPr id="6" name="Picture 6"/>
          <p:cNvPicPr>
            <a:picLocks noChangeAspect="1"/>
          </p:cNvPicPr>
          <p:nvPr/>
        </p:nvPicPr>
        <p:blipFill>
          <a:blip r:embed="rId4"/>
          <a:stretch>
            <a:fillRect/>
          </a:stretch>
        </p:blipFill>
        <p:spPr>
          <a:xfrm>
            <a:off x="7603747" y="460834"/>
            <a:ext cx="11386309" cy="99945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sp>
        <p:nvSpPr>
          <p:cNvPr id="3" name="AutoShape 3"/>
          <p:cNvSpPr/>
          <p:nvPr/>
        </p:nvSpPr>
        <p:spPr>
          <a:xfrm>
            <a:off x="1028700" y="4862359"/>
            <a:ext cx="4638533" cy="0"/>
          </a:xfrm>
          <a:prstGeom prst="line">
            <a:avLst/>
          </a:prstGeom>
          <a:ln w="28575" cap="flat">
            <a:solidFill>
              <a:srgbClr val="003764"/>
            </a:solidFill>
            <a:prstDash val="solid"/>
            <a:headEnd type="none" w="sm" len="sm"/>
            <a:tailEnd type="none" w="sm" len="sm"/>
          </a:ln>
        </p:spPr>
        <p:txBody>
          <a:bodyPr/>
          <a:lstStyle/>
          <a:p>
            <a:endParaRPr lang="da-DK"/>
          </a:p>
        </p:txBody>
      </p:sp>
      <p:graphicFrame>
        <p:nvGraphicFramePr>
          <p:cNvPr id="4" name="Table 4"/>
          <p:cNvGraphicFramePr>
            <a:graphicFrameLocks noGrp="1"/>
          </p:cNvGraphicFramePr>
          <p:nvPr/>
        </p:nvGraphicFramePr>
        <p:xfrm>
          <a:off x="6620178" y="2290136"/>
          <a:ext cx="10934352" cy="6585768"/>
        </p:xfrm>
        <a:graphic>
          <a:graphicData uri="http://schemas.openxmlformats.org/drawingml/2006/table">
            <a:tbl>
              <a:tblPr/>
              <a:tblGrid>
                <a:gridCol w="1822392">
                  <a:extLst>
                    <a:ext uri="{9D8B030D-6E8A-4147-A177-3AD203B41FA5}">
                      <a16:colId xmlns:a16="http://schemas.microsoft.com/office/drawing/2014/main" val="20000"/>
                    </a:ext>
                  </a:extLst>
                </a:gridCol>
                <a:gridCol w="1822392">
                  <a:extLst>
                    <a:ext uri="{9D8B030D-6E8A-4147-A177-3AD203B41FA5}">
                      <a16:colId xmlns:a16="http://schemas.microsoft.com/office/drawing/2014/main" val="20001"/>
                    </a:ext>
                  </a:extLst>
                </a:gridCol>
                <a:gridCol w="1822392">
                  <a:extLst>
                    <a:ext uri="{9D8B030D-6E8A-4147-A177-3AD203B41FA5}">
                      <a16:colId xmlns:a16="http://schemas.microsoft.com/office/drawing/2014/main" val="20002"/>
                    </a:ext>
                  </a:extLst>
                </a:gridCol>
                <a:gridCol w="1822392">
                  <a:extLst>
                    <a:ext uri="{9D8B030D-6E8A-4147-A177-3AD203B41FA5}">
                      <a16:colId xmlns:a16="http://schemas.microsoft.com/office/drawing/2014/main" val="20003"/>
                    </a:ext>
                  </a:extLst>
                </a:gridCol>
                <a:gridCol w="1822392">
                  <a:extLst>
                    <a:ext uri="{9D8B030D-6E8A-4147-A177-3AD203B41FA5}">
                      <a16:colId xmlns:a16="http://schemas.microsoft.com/office/drawing/2014/main" val="20004"/>
                    </a:ext>
                  </a:extLst>
                </a:gridCol>
                <a:gridCol w="1822392">
                  <a:extLst>
                    <a:ext uri="{9D8B030D-6E8A-4147-A177-3AD203B41FA5}">
                      <a16:colId xmlns:a16="http://schemas.microsoft.com/office/drawing/2014/main" val="20005"/>
                    </a:ext>
                  </a:extLst>
                </a:gridCol>
              </a:tblGrid>
              <a:tr h="1680320">
                <a:tc>
                  <a:txBody>
                    <a:bodyPr/>
                    <a:lstStyle/>
                    <a:p>
                      <a:pPr algn="ctr">
                        <a:lnSpc>
                          <a:spcPts val="2799"/>
                        </a:lnSpc>
                        <a:defRPr/>
                      </a:pPr>
                      <a:r>
                        <a:rPr lang="en-US" sz="1999" b="1">
                          <a:solidFill>
                            <a:srgbClr val="000000"/>
                          </a:solidFill>
                          <a:latin typeface="Montserrat Bold"/>
                          <a:ea typeface="Montserrat Bold"/>
                          <a:cs typeface="Montserrat Bold"/>
                          <a:sym typeface="Montserrat Bold"/>
                        </a:rPr>
                        <a:t>Navn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7BC"/>
                    </a:solidFill>
                  </a:tcPr>
                </a:tc>
                <a:tc>
                  <a:txBody>
                    <a:bodyPr/>
                    <a:lstStyle/>
                    <a:p>
                      <a:pPr algn="ctr">
                        <a:lnSpc>
                          <a:spcPts val="2799"/>
                        </a:lnSpc>
                        <a:defRPr/>
                      </a:pPr>
                      <a:r>
                        <a:rPr lang="en-US" sz="1999" b="1">
                          <a:solidFill>
                            <a:srgbClr val="000000"/>
                          </a:solidFill>
                          <a:latin typeface="Montserrat Bold"/>
                          <a:ea typeface="Montserrat Bold"/>
                          <a:cs typeface="Montserrat Bold"/>
                          <a:sym typeface="Montserrat Bold"/>
                        </a:rPr>
                        <a:t>Anc.</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7BC"/>
                    </a:solidFill>
                  </a:tcPr>
                </a:tc>
                <a:tc>
                  <a:txBody>
                    <a:bodyPr/>
                    <a:lstStyle/>
                    <a:p>
                      <a:pPr algn="ctr">
                        <a:lnSpc>
                          <a:spcPts val="2799"/>
                        </a:lnSpc>
                        <a:defRPr/>
                      </a:pPr>
                      <a:r>
                        <a:rPr lang="en-US" sz="1999" b="1">
                          <a:solidFill>
                            <a:srgbClr val="000000"/>
                          </a:solidFill>
                          <a:latin typeface="Montserrat Bold"/>
                          <a:ea typeface="Montserrat Bold"/>
                          <a:cs typeface="Montserrat Bold"/>
                          <a:sym typeface="Montserrat Bold"/>
                        </a:rPr>
                        <a:t>Månedlig nettoløn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7BC"/>
                    </a:solidFill>
                  </a:tcPr>
                </a:tc>
                <a:tc>
                  <a:txBody>
                    <a:bodyPr/>
                    <a:lstStyle/>
                    <a:p>
                      <a:pPr algn="ctr">
                        <a:lnSpc>
                          <a:spcPts val="2799"/>
                        </a:lnSpc>
                        <a:defRPr/>
                      </a:pPr>
                      <a:r>
                        <a:rPr lang="en-US" sz="1999" b="1">
                          <a:solidFill>
                            <a:srgbClr val="000000"/>
                          </a:solidFill>
                          <a:latin typeface="Montserrat Bold"/>
                          <a:ea typeface="Montserrat Bold"/>
                          <a:cs typeface="Montserrat Bold"/>
                          <a:sym typeface="Montserrat Bold"/>
                        </a:rPr>
                        <a:t>Afvigelse gns. på skole</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7BC"/>
                    </a:solidFill>
                  </a:tcPr>
                </a:tc>
                <a:tc>
                  <a:txBody>
                    <a:bodyPr/>
                    <a:lstStyle/>
                    <a:p>
                      <a:pPr algn="ctr">
                        <a:lnSpc>
                          <a:spcPts val="2799"/>
                        </a:lnSpc>
                        <a:defRPr/>
                      </a:pPr>
                      <a:r>
                        <a:rPr lang="en-US" sz="1999" b="1">
                          <a:solidFill>
                            <a:srgbClr val="000000"/>
                          </a:solidFill>
                          <a:latin typeface="Montserrat Bold"/>
                          <a:ea typeface="Montserrat Bold"/>
                          <a:cs typeface="Montserrat Bold"/>
                          <a:sym typeface="Montserrat Bold"/>
                        </a:rPr>
                        <a:t>Afvigelse samme anc.</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7BC"/>
                    </a:solidFill>
                  </a:tcPr>
                </a:tc>
                <a:tc>
                  <a:txBody>
                    <a:bodyPr/>
                    <a:lstStyle/>
                    <a:p>
                      <a:pPr algn="ctr">
                        <a:lnSpc>
                          <a:spcPts val="2799"/>
                        </a:lnSpc>
                        <a:defRPr/>
                      </a:pPr>
                      <a:r>
                        <a:rPr lang="en-US" sz="1999" b="1">
                          <a:solidFill>
                            <a:srgbClr val="000000"/>
                          </a:solidFill>
                          <a:latin typeface="Montserrat Bold"/>
                          <a:ea typeface="Montserrat Bold"/>
                          <a:cs typeface="Montserrat Bold"/>
                          <a:sym typeface="Montserrat Bold"/>
                        </a:rPr>
                        <a:t>Afvigelse fra STX/HF</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7BC"/>
                    </a:solidFill>
                  </a:tcPr>
                </a:tc>
                <a:extLst>
                  <a:ext uri="{0D108BD9-81ED-4DB2-BD59-A6C34878D82A}">
                    <a16:rowId xmlns:a16="http://schemas.microsoft.com/office/drawing/2014/main" val="10000"/>
                  </a:ext>
                </a:extLst>
              </a:tr>
              <a:tr h="1226362">
                <a:tc>
                  <a:txBody>
                    <a:bodyPr/>
                    <a:lstStyle/>
                    <a:p>
                      <a:pPr algn="ctr">
                        <a:lnSpc>
                          <a:spcPts val="2799"/>
                        </a:lnSpc>
                        <a:defRPr/>
                      </a:pPr>
                      <a:r>
                        <a:rPr lang="en-US" sz="1999">
                          <a:solidFill>
                            <a:srgbClr val="000000"/>
                          </a:solidFill>
                          <a:latin typeface="Montserrat"/>
                          <a:ea typeface="Montserrat"/>
                          <a:cs typeface="Montserrat"/>
                          <a:sym typeface="Montserrat"/>
                        </a:rPr>
                        <a:t>Øjvind</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31</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47,126 kr.</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6,9%</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CCF7C5"/>
                    </a:solidFill>
                  </a:tcPr>
                </a:tc>
                <a:tc>
                  <a:txBody>
                    <a:bodyPr/>
                    <a:lstStyle/>
                    <a:p>
                      <a:pPr algn="ctr">
                        <a:lnSpc>
                          <a:spcPts val="2799"/>
                        </a:lnSpc>
                        <a:defRPr/>
                      </a:pPr>
                      <a:r>
                        <a:rPr lang="en-US" sz="1999">
                          <a:solidFill>
                            <a:srgbClr val="000000"/>
                          </a:solidFill>
                          <a:latin typeface="Montserrat"/>
                          <a:ea typeface="Montserrat"/>
                          <a:cs typeface="Montserrat"/>
                          <a:sym typeface="Montserrat"/>
                        </a:rPr>
                        <a:t>-2,3%</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4E3"/>
                    </a:solidFill>
                  </a:tcPr>
                </a:tc>
                <a:tc>
                  <a:txBody>
                    <a:bodyPr/>
                    <a:lstStyle/>
                    <a:p>
                      <a:pPr algn="ctr">
                        <a:lnSpc>
                          <a:spcPts val="2799"/>
                        </a:lnSpc>
                        <a:defRPr/>
                      </a:pPr>
                      <a:r>
                        <a:rPr lang="en-US" sz="1999">
                          <a:solidFill>
                            <a:srgbClr val="000000"/>
                          </a:solidFill>
                          <a:latin typeface="Montserrat"/>
                          <a:ea typeface="Montserrat"/>
                          <a:cs typeface="Montserrat"/>
                          <a:sym typeface="Montserrat"/>
                        </a:rPr>
                        <a:t>11,3%</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E5757"/>
                    </a:solidFill>
                  </a:tcPr>
                </a:tc>
                <a:extLst>
                  <a:ext uri="{0D108BD9-81ED-4DB2-BD59-A6C34878D82A}">
                    <a16:rowId xmlns:a16="http://schemas.microsoft.com/office/drawing/2014/main" val="10001"/>
                  </a:ext>
                </a:extLst>
              </a:tr>
              <a:tr h="1226362">
                <a:tc>
                  <a:txBody>
                    <a:bodyPr/>
                    <a:lstStyle/>
                    <a:p>
                      <a:pPr algn="ctr">
                        <a:lnSpc>
                          <a:spcPts val="2799"/>
                        </a:lnSpc>
                        <a:defRPr/>
                      </a:pPr>
                      <a:r>
                        <a:rPr lang="en-US" sz="1999">
                          <a:solidFill>
                            <a:srgbClr val="000000"/>
                          </a:solidFill>
                          <a:latin typeface="Montserrat"/>
                          <a:ea typeface="Montserrat"/>
                          <a:cs typeface="Montserrat"/>
                          <a:sym typeface="Montserrat"/>
                        </a:rPr>
                        <a:t>Sørine</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19</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48,005 kr.</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939"/>
                        </a:lnSpc>
                        <a:defRPr/>
                      </a:pPr>
                      <a:r>
                        <a:rPr lang="en-US" sz="2099">
                          <a:solidFill>
                            <a:srgbClr val="000000"/>
                          </a:solidFill>
                          <a:latin typeface="Montserrat"/>
                          <a:ea typeface="Montserrat"/>
                          <a:cs typeface="Montserrat"/>
                          <a:sym typeface="Montserrat"/>
                        </a:rPr>
                        <a:t>8,9%</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91EB8A"/>
                    </a:solidFill>
                  </a:tcPr>
                </a:tc>
                <a:tc>
                  <a:txBody>
                    <a:bodyPr/>
                    <a:lstStyle/>
                    <a:p>
                      <a:pPr algn="ctr">
                        <a:lnSpc>
                          <a:spcPts val="2799"/>
                        </a:lnSpc>
                        <a:defRPr/>
                      </a:pPr>
                      <a:r>
                        <a:rPr lang="en-US" sz="1999">
                          <a:solidFill>
                            <a:srgbClr val="000000"/>
                          </a:solidFill>
                          <a:latin typeface="Montserrat"/>
                          <a:ea typeface="Montserrat"/>
                          <a:cs typeface="Montserrat"/>
                          <a:sym typeface="Montserrat"/>
                        </a:rPr>
                        <a:t>2,9%</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CCF7C5"/>
                    </a:solidFill>
                  </a:tcPr>
                </a:tc>
                <a:tc>
                  <a:txBody>
                    <a:bodyPr/>
                    <a:lstStyle/>
                    <a:p>
                      <a:pPr algn="ctr">
                        <a:lnSpc>
                          <a:spcPts val="2799"/>
                        </a:lnSpc>
                        <a:defRPr/>
                      </a:pPr>
                      <a:r>
                        <a:rPr lang="en-US" sz="1999">
                          <a:solidFill>
                            <a:srgbClr val="000000"/>
                          </a:solidFill>
                          <a:latin typeface="Montserrat"/>
                          <a:ea typeface="Montserrat"/>
                          <a:cs typeface="Montserrat"/>
                          <a:sym typeface="Montserrat"/>
                        </a:rPr>
                        <a:t>-5,4%</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A6A1"/>
                    </a:solidFill>
                  </a:tcPr>
                </a:tc>
                <a:extLst>
                  <a:ext uri="{0D108BD9-81ED-4DB2-BD59-A6C34878D82A}">
                    <a16:rowId xmlns:a16="http://schemas.microsoft.com/office/drawing/2014/main" val="10002"/>
                  </a:ext>
                </a:extLst>
              </a:tr>
              <a:tr h="1226362">
                <a:tc>
                  <a:txBody>
                    <a:bodyPr/>
                    <a:lstStyle/>
                    <a:p>
                      <a:pPr algn="ctr">
                        <a:lnSpc>
                          <a:spcPts val="2799"/>
                        </a:lnSpc>
                        <a:defRPr/>
                      </a:pPr>
                      <a:r>
                        <a:rPr lang="en-US" sz="1999">
                          <a:solidFill>
                            <a:srgbClr val="000000"/>
                          </a:solidFill>
                          <a:latin typeface="Montserrat"/>
                          <a:ea typeface="Montserrat"/>
                          <a:cs typeface="Montserrat"/>
                          <a:sym typeface="Montserrat"/>
                        </a:rPr>
                        <a:t>Bolette</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6</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43,166 kr.</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939"/>
                        </a:lnSpc>
                        <a:defRPr/>
                      </a:pPr>
                      <a:r>
                        <a:rPr lang="en-US" sz="2099">
                          <a:solidFill>
                            <a:srgbClr val="000000"/>
                          </a:solidFill>
                          <a:latin typeface="Montserrat"/>
                          <a:ea typeface="Montserrat"/>
                          <a:cs typeface="Montserrat"/>
                          <a:sym typeface="Montserrat"/>
                        </a:rPr>
                        <a:t>-2,1%</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4E3"/>
                    </a:solidFill>
                  </a:tcPr>
                </a:tc>
                <a:tc>
                  <a:txBody>
                    <a:bodyPr/>
                    <a:lstStyle/>
                    <a:p>
                      <a:pPr algn="ctr">
                        <a:lnSpc>
                          <a:spcPts val="2799"/>
                        </a:lnSpc>
                        <a:defRPr/>
                      </a:pPr>
                      <a:r>
                        <a:rPr lang="en-US" sz="1999">
                          <a:solidFill>
                            <a:srgbClr val="000000"/>
                          </a:solidFill>
                          <a:latin typeface="Montserrat"/>
                          <a:ea typeface="Montserrat"/>
                          <a:cs typeface="Montserrat"/>
                          <a:sym typeface="Montserrat"/>
                        </a:rPr>
                        <a:t>-2,3%</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4E3"/>
                    </a:solidFill>
                  </a:tcPr>
                </a:tc>
                <a:tc>
                  <a:txBody>
                    <a:bodyPr/>
                    <a:lstStyle/>
                    <a:p>
                      <a:pPr algn="ctr">
                        <a:lnSpc>
                          <a:spcPts val="2799"/>
                        </a:lnSpc>
                        <a:defRPr/>
                      </a:pPr>
                      <a:r>
                        <a:rPr lang="en-US" sz="1999">
                          <a:solidFill>
                            <a:srgbClr val="000000"/>
                          </a:solidFill>
                          <a:latin typeface="Montserrat"/>
                          <a:ea typeface="Montserrat"/>
                          <a:cs typeface="Montserrat"/>
                          <a:sym typeface="Montserrat"/>
                        </a:rPr>
                        <a:t>-4,8%</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EBEBA"/>
                    </a:solidFill>
                  </a:tcPr>
                </a:tc>
                <a:extLst>
                  <a:ext uri="{0D108BD9-81ED-4DB2-BD59-A6C34878D82A}">
                    <a16:rowId xmlns:a16="http://schemas.microsoft.com/office/drawing/2014/main" val="10003"/>
                  </a:ext>
                </a:extLst>
              </a:tr>
              <a:tr h="1226362">
                <a:tc>
                  <a:txBody>
                    <a:bodyPr/>
                    <a:lstStyle/>
                    <a:p>
                      <a:pPr algn="ctr">
                        <a:lnSpc>
                          <a:spcPts val="2799"/>
                        </a:lnSpc>
                        <a:defRPr/>
                      </a:pPr>
                      <a:r>
                        <a:rPr lang="en-US" sz="1999">
                          <a:solidFill>
                            <a:srgbClr val="000000"/>
                          </a:solidFill>
                          <a:latin typeface="Montserrat"/>
                          <a:ea typeface="Montserrat"/>
                          <a:cs typeface="Montserrat"/>
                          <a:sym typeface="Montserrat"/>
                        </a:rPr>
                        <a:t>Baldur</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3</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36,031 kr.</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FCDE"/>
                    </a:solidFill>
                  </a:tcPr>
                </a:tc>
                <a:tc>
                  <a:txBody>
                    <a:bodyPr/>
                    <a:lstStyle/>
                    <a:p>
                      <a:pPr algn="ctr">
                        <a:lnSpc>
                          <a:spcPts val="2799"/>
                        </a:lnSpc>
                        <a:defRPr/>
                      </a:pPr>
                      <a:r>
                        <a:rPr lang="en-US" sz="1999">
                          <a:solidFill>
                            <a:srgbClr val="000000"/>
                          </a:solidFill>
                          <a:latin typeface="Montserrat"/>
                          <a:ea typeface="Montserrat"/>
                          <a:cs typeface="Montserrat"/>
                          <a:sym typeface="Montserrat"/>
                        </a:rPr>
                        <a:t>-12,0%</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C4949"/>
                    </a:solidFill>
                  </a:tcPr>
                </a:tc>
                <a:tc>
                  <a:txBody>
                    <a:bodyPr/>
                    <a:lstStyle/>
                    <a:p>
                      <a:pPr algn="ctr">
                        <a:lnSpc>
                          <a:spcPts val="2799"/>
                        </a:lnSpc>
                        <a:defRPr/>
                      </a:pPr>
                      <a:r>
                        <a:rPr lang="en-US" sz="1999">
                          <a:solidFill>
                            <a:srgbClr val="000000"/>
                          </a:solidFill>
                          <a:latin typeface="Montserrat"/>
                          <a:ea typeface="Montserrat"/>
                          <a:cs typeface="Montserrat"/>
                          <a:sym typeface="Montserrat"/>
                        </a:rPr>
                        <a:t>-1,7%</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FEF"/>
                    </a:solidFill>
                  </a:tcPr>
                </a:tc>
                <a:tc>
                  <a:txBody>
                    <a:bodyPr/>
                    <a:lstStyle/>
                    <a:p>
                      <a:pPr algn="ctr">
                        <a:lnSpc>
                          <a:spcPts val="2939"/>
                        </a:lnSpc>
                        <a:defRPr/>
                      </a:pPr>
                      <a:r>
                        <a:rPr lang="en-US" sz="2099">
                          <a:solidFill>
                            <a:srgbClr val="000000"/>
                          </a:solidFill>
                          <a:latin typeface="Montserrat"/>
                          <a:ea typeface="Montserrat"/>
                          <a:cs typeface="Montserrat"/>
                          <a:sym typeface="Montserrat"/>
                        </a:rPr>
                        <a:t>-3,6%</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EBEBA"/>
                    </a:solidFill>
                  </a:tcPr>
                </a:tc>
                <a:extLst>
                  <a:ext uri="{0D108BD9-81ED-4DB2-BD59-A6C34878D82A}">
                    <a16:rowId xmlns:a16="http://schemas.microsoft.com/office/drawing/2014/main" val="10004"/>
                  </a:ext>
                </a:extLst>
              </a:tr>
            </a:tbl>
          </a:graphicData>
        </a:graphic>
      </p:graphicFrame>
      <p:sp>
        <p:nvSpPr>
          <p:cNvPr id="5" name="TextBox 5"/>
          <p:cNvSpPr txBox="1"/>
          <p:nvPr/>
        </p:nvSpPr>
        <p:spPr>
          <a:xfrm>
            <a:off x="1028700" y="3461711"/>
            <a:ext cx="6936931" cy="1119506"/>
          </a:xfrm>
          <a:prstGeom prst="rect">
            <a:avLst/>
          </a:prstGeom>
        </p:spPr>
        <p:txBody>
          <a:bodyPr lIns="0" tIns="0" rIns="0" bIns="0" rtlCol="0" anchor="t">
            <a:spAutoFit/>
          </a:bodyPr>
          <a:lstStyle/>
          <a:p>
            <a:pPr marL="0" lvl="0" indent="0" algn="l">
              <a:lnSpc>
                <a:spcPts val="8690"/>
              </a:lnSpc>
            </a:pPr>
            <a:r>
              <a:rPr lang="en-US" sz="7900">
                <a:solidFill>
                  <a:srgbClr val="003764"/>
                </a:solidFill>
                <a:latin typeface="Montserrat Light"/>
                <a:ea typeface="Montserrat Light"/>
                <a:cs typeface="Montserrat Light"/>
                <a:sym typeface="Montserrat Light"/>
              </a:rPr>
              <a:t>Åbenhed</a:t>
            </a:r>
          </a:p>
        </p:txBody>
      </p:sp>
      <p:sp>
        <p:nvSpPr>
          <p:cNvPr id="6" name="TextBox 6"/>
          <p:cNvSpPr txBox="1"/>
          <p:nvPr/>
        </p:nvSpPr>
        <p:spPr>
          <a:xfrm>
            <a:off x="1028700" y="5067300"/>
            <a:ext cx="5030873" cy="3567303"/>
          </a:xfrm>
          <a:prstGeom prst="rect">
            <a:avLst/>
          </a:prstGeom>
        </p:spPr>
        <p:txBody>
          <a:bodyPr lIns="0" tIns="0" rIns="0" bIns="0" rtlCol="0" anchor="t">
            <a:spAutoFit/>
          </a:bodyPr>
          <a:lstStyle/>
          <a:p>
            <a:pPr algn="l">
              <a:lnSpc>
                <a:spcPts val="3555"/>
              </a:lnSpc>
            </a:pPr>
            <a:r>
              <a:rPr lang="en-US" sz="2370">
                <a:solidFill>
                  <a:srgbClr val="003764"/>
                </a:solidFill>
                <a:latin typeface="Montserrat Light"/>
                <a:ea typeface="Montserrat Light"/>
                <a:cs typeface="Montserrat Light"/>
                <a:sym typeface="Montserrat Light"/>
              </a:rPr>
              <a:t>GL går ind for lønåbenhed.</a:t>
            </a:r>
          </a:p>
          <a:p>
            <a:pPr algn="l">
              <a:lnSpc>
                <a:spcPts val="3555"/>
              </a:lnSpc>
            </a:pPr>
            <a:endParaRPr lang="en-US" sz="2370">
              <a:solidFill>
                <a:srgbClr val="003764"/>
              </a:solidFill>
              <a:latin typeface="Montserrat Light"/>
              <a:ea typeface="Montserrat Light"/>
              <a:cs typeface="Montserrat Light"/>
              <a:sym typeface="Montserrat Light"/>
            </a:endParaRPr>
          </a:p>
          <a:p>
            <a:pPr marL="0" lvl="0" indent="0" algn="l">
              <a:lnSpc>
                <a:spcPts val="3555"/>
              </a:lnSpc>
              <a:spcBef>
                <a:spcPct val="0"/>
              </a:spcBef>
            </a:pPr>
            <a:r>
              <a:rPr lang="en-US" sz="2370">
                <a:solidFill>
                  <a:srgbClr val="003764"/>
                </a:solidFill>
                <a:latin typeface="Montserrat Light"/>
                <a:ea typeface="Montserrat Light"/>
                <a:cs typeface="Montserrat Light"/>
                <a:sym typeface="Montserrat Light"/>
              </a:rPr>
              <a:t>Når vi har det fulde overblik, giver det de bedste forudsætninger for at få skabt en åben dialog, forhindre myter, og i fællesskab få lagt det pres på ledelsen som kræves, for at sikre mere i løn.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080163"/>
            <a:ext cx="6886675" cy="6178137"/>
            <a:chOff x="0" y="0"/>
            <a:chExt cx="9182233" cy="8237515"/>
          </a:xfrm>
        </p:grpSpPr>
        <p:sp>
          <p:nvSpPr>
            <p:cNvPr id="3" name="AutoShape 3"/>
            <p:cNvSpPr/>
            <p:nvPr/>
          </p:nvSpPr>
          <p:spPr>
            <a:xfrm>
              <a:off x="0" y="3385650"/>
              <a:ext cx="7946623"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182233" cy="2978574"/>
            </a:xfrm>
            <a:prstGeom prst="rect">
              <a:avLst/>
            </a:prstGeom>
          </p:spPr>
          <p:txBody>
            <a:bodyPr lIns="0" tIns="0" rIns="0" bIns="0" rtlCol="0" anchor="t">
              <a:spAutoFit/>
            </a:bodyPr>
            <a:lstStyle/>
            <a:p>
              <a:pPr algn="l">
                <a:lnSpc>
                  <a:spcPts val="8690"/>
                </a:lnSpc>
              </a:pPr>
              <a:r>
                <a:rPr lang="en-US" sz="7900">
                  <a:solidFill>
                    <a:srgbClr val="003764"/>
                  </a:solidFill>
                  <a:latin typeface="Montserrat Light"/>
                  <a:ea typeface="Montserrat Light"/>
                  <a:cs typeface="Montserrat Light"/>
                  <a:sym typeface="Montserrat Light"/>
                </a:rPr>
                <a:t>Samme job -</a:t>
              </a:r>
            </a:p>
            <a:p>
              <a:pPr marL="0" lvl="0" indent="0" algn="l">
                <a:lnSpc>
                  <a:spcPts val="8690"/>
                </a:lnSpc>
              </a:pPr>
              <a:r>
                <a:rPr lang="en-US" sz="7900">
                  <a:solidFill>
                    <a:srgbClr val="003764"/>
                  </a:solidFill>
                  <a:latin typeface="Montserrat Light"/>
                  <a:ea typeface="Montserrat Light"/>
                  <a:cs typeface="Montserrat Light"/>
                  <a:sym typeface="Montserrat Light"/>
                </a:rPr>
                <a:t>lavere løn</a:t>
              </a:r>
            </a:p>
          </p:txBody>
        </p:sp>
        <p:sp>
          <p:nvSpPr>
            <p:cNvPr id="5" name="TextBox 5"/>
            <p:cNvSpPr txBox="1"/>
            <p:nvPr/>
          </p:nvSpPr>
          <p:spPr>
            <a:xfrm>
              <a:off x="0" y="4103411"/>
              <a:ext cx="9182233" cy="4134104"/>
            </a:xfrm>
            <a:prstGeom prst="rect">
              <a:avLst/>
            </a:prstGeom>
          </p:spPr>
          <p:txBody>
            <a:bodyPr lIns="0" tIns="0" rIns="0" bIns="0" rtlCol="0" anchor="t">
              <a:spAutoFit/>
            </a:bodyPr>
            <a:lstStyle/>
            <a:p>
              <a:pPr algn="l">
                <a:lnSpc>
                  <a:spcPts val="3555"/>
                </a:lnSpc>
              </a:pPr>
              <a:r>
                <a:rPr lang="en-US" sz="2370">
                  <a:solidFill>
                    <a:srgbClr val="003764"/>
                  </a:solidFill>
                  <a:latin typeface="Montserrat Light"/>
                  <a:ea typeface="Montserrat Light"/>
                  <a:cs typeface="Montserrat Light"/>
                  <a:sym typeface="Montserrat Light"/>
                </a:rPr>
                <a:t>STX-lærerne tjener mere – set over hele arbejdslivet.</a:t>
              </a:r>
            </a:p>
            <a:p>
              <a:pPr algn="l">
                <a:lnSpc>
                  <a:spcPts val="3555"/>
                </a:lnSpc>
              </a:pPr>
              <a:endParaRPr lang="en-US" sz="2370">
                <a:solidFill>
                  <a:srgbClr val="003764"/>
                </a:solidFill>
                <a:latin typeface="Montserrat Light"/>
                <a:ea typeface="Montserrat Light"/>
                <a:cs typeface="Montserrat Light"/>
                <a:sym typeface="Montserrat Light"/>
              </a:endParaRPr>
            </a:p>
            <a:p>
              <a:pPr marL="0" lvl="0" indent="0" algn="l">
                <a:lnSpc>
                  <a:spcPts val="3555"/>
                </a:lnSpc>
                <a:spcBef>
                  <a:spcPct val="0"/>
                </a:spcBef>
              </a:pPr>
              <a:r>
                <a:rPr lang="en-US" sz="2370">
                  <a:solidFill>
                    <a:srgbClr val="003764"/>
                  </a:solidFill>
                  <a:latin typeface="Montserrat Light"/>
                  <a:ea typeface="Montserrat Light"/>
                  <a:cs typeface="Montserrat Light"/>
                  <a:sym typeface="Montserrat Light"/>
                </a:rPr>
                <a:t>Forskellen skyldes ikke lærernes indsats, men hvordan lokal løn udmøntes. En vej mod en større udmøntning er </a:t>
              </a:r>
              <a:r>
                <a:rPr lang="en-US" sz="2370" b="1">
                  <a:solidFill>
                    <a:srgbClr val="003764"/>
                  </a:solidFill>
                  <a:latin typeface="Montserrat Bold"/>
                  <a:ea typeface="Montserrat Bold"/>
                  <a:cs typeface="Montserrat Bold"/>
                  <a:sym typeface="Montserrat Bold"/>
                </a:rPr>
                <a:t>åbenhed</a:t>
              </a:r>
              <a:r>
                <a:rPr lang="en-US" sz="2370">
                  <a:solidFill>
                    <a:srgbClr val="003764"/>
                  </a:solidFill>
                  <a:latin typeface="Montserrat Light"/>
                  <a:ea typeface="Montserrat Light"/>
                  <a:cs typeface="Montserrat Light"/>
                  <a:sym typeface="Montserrat Light"/>
                </a:rPr>
                <a:t> </a:t>
              </a:r>
              <a:r>
                <a:rPr lang="en-US" sz="2370" b="1">
                  <a:solidFill>
                    <a:srgbClr val="003764"/>
                  </a:solidFill>
                  <a:latin typeface="Montserrat Bold"/>
                  <a:ea typeface="Montserrat Bold"/>
                  <a:cs typeface="Montserrat Bold"/>
                  <a:sym typeface="Montserrat Bold"/>
                </a:rPr>
                <a:t>om løn</a:t>
              </a:r>
              <a:r>
                <a:rPr lang="en-US" sz="2370">
                  <a:solidFill>
                    <a:srgbClr val="003764"/>
                  </a:solidFill>
                  <a:latin typeface="Montserrat Light"/>
                  <a:ea typeface="Montserrat Light"/>
                  <a:cs typeface="Montserrat Light"/>
                  <a:sym typeface="Montserrat Light"/>
                </a:rPr>
                <a:t> og fælles drøftelser om kriterier.</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pic>
        <p:nvPicPr>
          <p:cNvPr id="7" name="Picture 7"/>
          <p:cNvPicPr>
            <a:picLocks noChangeAspect="1"/>
          </p:cNvPicPr>
          <p:nvPr/>
        </p:nvPicPr>
        <p:blipFill>
          <a:blip r:embed="rId4"/>
          <a:stretch>
            <a:fillRect/>
          </a:stretch>
        </p:blipFill>
        <p:spPr>
          <a:xfrm>
            <a:off x="7772017" y="-707178"/>
            <a:ext cx="10789601" cy="11701357"/>
          </a:xfrm>
          <a:prstGeom prst="rect">
            <a:avLst/>
          </a:prstGeom>
        </p:spPr>
      </p:pic>
      <p:sp>
        <p:nvSpPr>
          <p:cNvPr id="8" name="TextBox 8"/>
          <p:cNvSpPr txBox="1"/>
          <p:nvPr/>
        </p:nvSpPr>
        <p:spPr>
          <a:xfrm>
            <a:off x="13722040" y="3719879"/>
            <a:ext cx="936652" cy="356235"/>
          </a:xfrm>
          <a:prstGeom prst="rect">
            <a:avLst/>
          </a:prstGeom>
        </p:spPr>
        <p:txBody>
          <a:bodyPr wrap="square" lIns="0" tIns="0" rIns="0" bIns="0" rtlCol="0" anchor="t">
            <a:spAutoFit/>
          </a:bodyPr>
          <a:lstStyle/>
          <a:p>
            <a:pPr algn="ctr">
              <a:lnSpc>
                <a:spcPts val="2940"/>
              </a:lnSpc>
            </a:pPr>
            <a:r>
              <a:rPr lang="en-US" sz="2100" b="1">
                <a:solidFill>
                  <a:srgbClr val="003764"/>
                </a:solidFill>
                <a:latin typeface="Montserrat Semi-Bold"/>
                <a:ea typeface="Montserrat Semi-Bold"/>
                <a:cs typeface="Montserrat Semi-Bold"/>
                <a:sym typeface="Montserrat Semi-Bold"/>
              </a:rPr>
              <a:t>Sørine</a:t>
            </a:r>
          </a:p>
        </p:txBody>
      </p:sp>
      <p:sp>
        <p:nvSpPr>
          <p:cNvPr id="9" name="TextBox 9"/>
          <p:cNvSpPr txBox="1"/>
          <p:nvPr/>
        </p:nvSpPr>
        <p:spPr>
          <a:xfrm>
            <a:off x="15839629" y="4251494"/>
            <a:ext cx="923181" cy="356235"/>
          </a:xfrm>
          <a:prstGeom prst="rect">
            <a:avLst/>
          </a:prstGeom>
        </p:spPr>
        <p:txBody>
          <a:bodyPr lIns="0" tIns="0" rIns="0" bIns="0" rtlCol="0" anchor="t">
            <a:spAutoFit/>
          </a:bodyPr>
          <a:lstStyle/>
          <a:p>
            <a:pPr algn="ctr">
              <a:lnSpc>
                <a:spcPts val="2940"/>
              </a:lnSpc>
            </a:pPr>
            <a:r>
              <a:rPr lang="en-US" sz="2100" b="1">
                <a:solidFill>
                  <a:srgbClr val="003764"/>
                </a:solidFill>
                <a:latin typeface="Montserrat Semi-Bold"/>
                <a:ea typeface="Montserrat Semi-Bold"/>
                <a:cs typeface="Montserrat Semi-Bold"/>
                <a:sym typeface="Montserrat Semi-Bold"/>
              </a:rPr>
              <a:t>Øjvind</a:t>
            </a:r>
          </a:p>
        </p:txBody>
      </p:sp>
      <p:sp>
        <p:nvSpPr>
          <p:cNvPr id="10" name="TextBox 10"/>
          <p:cNvSpPr txBox="1"/>
          <p:nvPr/>
        </p:nvSpPr>
        <p:spPr>
          <a:xfrm>
            <a:off x="13722040" y="4946333"/>
            <a:ext cx="877490" cy="356235"/>
          </a:xfrm>
          <a:prstGeom prst="rect">
            <a:avLst/>
          </a:prstGeom>
        </p:spPr>
        <p:txBody>
          <a:bodyPr wrap="square" lIns="0" tIns="0" rIns="0" bIns="0" rtlCol="0" anchor="t">
            <a:spAutoFit/>
          </a:bodyPr>
          <a:lstStyle/>
          <a:p>
            <a:pPr algn="ctr">
              <a:lnSpc>
                <a:spcPts val="2940"/>
              </a:lnSpc>
            </a:pPr>
            <a:r>
              <a:rPr lang="en-US" sz="2100" b="1">
                <a:solidFill>
                  <a:srgbClr val="003764"/>
                </a:solidFill>
                <a:latin typeface="Montserrat Semi-Bold"/>
                <a:ea typeface="Montserrat Semi-Bold"/>
                <a:cs typeface="Montserrat Semi-Bold"/>
                <a:sym typeface="Montserrat Semi-Bold"/>
              </a:rPr>
              <a:t>Rikke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916016"/>
            <a:ext cx="6886675" cy="4635087"/>
            <a:chOff x="0" y="0"/>
            <a:chExt cx="9182233" cy="6180115"/>
          </a:xfrm>
        </p:grpSpPr>
        <p:sp>
          <p:nvSpPr>
            <p:cNvPr id="3" name="AutoShape 3"/>
            <p:cNvSpPr/>
            <p:nvPr/>
          </p:nvSpPr>
          <p:spPr>
            <a:xfrm>
              <a:off x="0" y="1925150"/>
              <a:ext cx="7946623" cy="0"/>
            </a:xfrm>
            <a:prstGeom prst="line">
              <a:avLst/>
            </a:prstGeom>
            <a:ln w="38100" cap="flat">
              <a:solidFill>
                <a:srgbClr val="003764"/>
              </a:solidFill>
              <a:prstDash val="solid"/>
              <a:headEnd type="none" w="sm" len="sm"/>
              <a:tailEnd type="none" w="sm" len="sm"/>
            </a:ln>
          </p:spPr>
          <p:txBody>
            <a:bodyPr/>
            <a:lstStyle/>
            <a:p>
              <a:endParaRPr lang="da-DK"/>
            </a:p>
          </p:txBody>
        </p:sp>
        <p:sp>
          <p:nvSpPr>
            <p:cNvPr id="4" name="TextBox 4"/>
            <p:cNvSpPr txBox="1"/>
            <p:nvPr/>
          </p:nvSpPr>
          <p:spPr>
            <a:xfrm>
              <a:off x="0" y="76200"/>
              <a:ext cx="9182233" cy="1518074"/>
            </a:xfrm>
            <a:prstGeom prst="rect">
              <a:avLst/>
            </a:prstGeom>
          </p:spPr>
          <p:txBody>
            <a:bodyPr lIns="0" tIns="0" rIns="0" bIns="0" rtlCol="0" anchor="t">
              <a:spAutoFit/>
            </a:bodyPr>
            <a:lstStyle/>
            <a:p>
              <a:pPr marL="0" lvl="0" indent="0" algn="l">
                <a:lnSpc>
                  <a:spcPts val="8690"/>
                </a:lnSpc>
              </a:pPr>
              <a:r>
                <a:rPr lang="en-US" sz="7900">
                  <a:solidFill>
                    <a:srgbClr val="003764"/>
                  </a:solidFill>
                  <a:latin typeface="Montserrat Light"/>
                  <a:ea typeface="Montserrat Light"/>
                  <a:cs typeface="Montserrat Light"/>
                  <a:sym typeface="Montserrat Light"/>
                </a:rPr>
                <a:t>Prikskemaet</a:t>
              </a:r>
            </a:p>
          </p:txBody>
        </p:sp>
        <p:sp>
          <p:nvSpPr>
            <p:cNvPr id="5" name="TextBox 5"/>
            <p:cNvSpPr txBox="1"/>
            <p:nvPr/>
          </p:nvSpPr>
          <p:spPr>
            <a:xfrm>
              <a:off x="0" y="2642911"/>
              <a:ext cx="9182233" cy="3537204"/>
            </a:xfrm>
            <a:prstGeom prst="rect">
              <a:avLst/>
            </a:prstGeom>
          </p:spPr>
          <p:txBody>
            <a:bodyPr lIns="0" tIns="0" rIns="0" bIns="0" rtlCol="0" anchor="t">
              <a:spAutoFit/>
            </a:bodyPr>
            <a:lstStyle/>
            <a:p>
              <a:pPr marL="0" lvl="0" indent="0" algn="l">
                <a:lnSpc>
                  <a:spcPts val="3555"/>
                </a:lnSpc>
                <a:spcBef>
                  <a:spcPct val="0"/>
                </a:spcBef>
              </a:pPr>
              <a:r>
                <a:rPr lang="en-US" sz="2370" dirty="0" err="1">
                  <a:solidFill>
                    <a:srgbClr val="003764"/>
                  </a:solidFill>
                  <a:latin typeface="Montserrat Light"/>
                  <a:ea typeface="Montserrat Light"/>
                  <a:cs typeface="Montserrat Light"/>
                  <a:sym typeface="Montserrat Light"/>
                </a:rPr>
                <a:t>Skemaet</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viser</a:t>
              </a:r>
              <a:r>
                <a:rPr lang="en-US" sz="2370" dirty="0">
                  <a:solidFill>
                    <a:srgbClr val="003764"/>
                  </a:solidFill>
                  <a:latin typeface="Montserrat Light"/>
                  <a:ea typeface="Montserrat Light"/>
                  <a:cs typeface="Montserrat Light"/>
                  <a:sym typeface="Montserrat Light"/>
                </a:rPr>
                <a:t>, at </a:t>
              </a:r>
              <a:r>
                <a:rPr lang="en-US" sz="2370" dirty="0" err="1">
                  <a:solidFill>
                    <a:srgbClr val="003764"/>
                  </a:solidFill>
                  <a:latin typeface="Montserrat Light"/>
                  <a:ea typeface="Montserrat Light"/>
                  <a:cs typeface="Montserrat Light"/>
                  <a:sym typeface="Montserrat Light"/>
                </a:rPr>
                <a:t>lokale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tillæg</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oftest</a:t>
              </a:r>
              <a:r>
                <a:rPr lang="en-US" sz="2370" dirty="0">
                  <a:solidFill>
                    <a:srgbClr val="003764"/>
                  </a:solidFill>
                  <a:latin typeface="Montserrat Light"/>
                  <a:ea typeface="Montserrat Light"/>
                  <a:cs typeface="Montserrat Light"/>
                  <a:sym typeface="Montserrat Light"/>
                </a:rPr>
                <a:t> gives </a:t>
              </a:r>
              <a:r>
                <a:rPr lang="en-US" sz="2370" dirty="0" err="1">
                  <a:solidFill>
                    <a:srgbClr val="003764"/>
                  </a:solidFill>
                  <a:latin typeface="Montserrat Light"/>
                  <a:ea typeface="Montserrat Light"/>
                  <a:cs typeface="Montserrat Light"/>
                  <a:sym typeface="Montserrat Light"/>
                </a:rPr>
                <a:t>til</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lærere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som</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har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nået</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loftet</a:t>
              </a:r>
              <a:r>
                <a:rPr lang="en-US" sz="2370" dirty="0">
                  <a:solidFill>
                    <a:srgbClr val="003764"/>
                  </a:solidFill>
                  <a:latin typeface="Montserrat Light"/>
                  <a:ea typeface="Montserrat Light"/>
                  <a:cs typeface="Montserrat Light"/>
                  <a:sym typeface="Montserrat Light"/>
                </a:rPr>
                <a:t> for den </a:t>
              </a:r>
              <a:r>
                <a:rPr lang="en-US" sz="2370" dirty="0" err="1">
                  <a:solidFill>
                    <a:srgbClr val="003764"/>
                  </a:solidFill>
                  <a:latin typeface="Montserrat Light"/>
                  <a:ea typeface="Montserrat Light"/>
                  <a:cs typeface="Montserrat Light"/>
                  <a:sym typeface="Montserrat Light"/>
                </a:rPr>
                <a:t>centralt</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aftalte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lønudvikling</a:t>
              </a:r>
              <a:r>
                <a:rPr lang="en-US" sz="2370" dirty="0">
                  <a:solidFill>
                    <a:srgbClr val="003764"/>
                  </a:solidFill>
                  <a:latin typeface="Montserrat Light"/>
                  <a:ea typeface="Montserrat Light"/>
                  <a:cs typeface="Montserrat Light"/>
                  <a:sym typeface="Montserrat Light"/>
                </a:rPr>
                <a:t>. Det giver </a:t>
              </a:r>
              <a:r>
                <a:rPr lang="en-US" sz="2370" dirty="0" err="1">
                  <a:solidFill>
                    <a:srgbClr val="003764"/>
                  </a:solidFill>
                  <a:latin typeface="Montserrat Light"/>
                  <a:ea typeface="Montserrat Light"/>
                  <a:cs typeface="Montserrat Light"/>
                  <a:sym typeface="Montserrat Light"/>
                </a:rPr>
                <a:t>mening</a:t>
              </a:r>
              <a:r>
                <a:rPr lang="en-US" sz="2370" dirty="0">
                  <a:solidFill>
                    <a:srgbClr val="003764"/>
                  </a:solidFill>
                  <a:latin typeface="Montserrat Light"/>
                  <a:ea typeface="Montserrat Light"/>
                  <a:cs typeface="Montserrat Light"/>
                  <a:sym typeface="Montserrat Light"/>
                </a:rPr>
                <a:t> – for </a:t>
              </a:r>
              <a:r>
                <a:rPr lang="en-US" sz="2370" dirty="0" err="1">
                  <a:solidFill>
                    <a:srgbClr val="003764"/>
                  </a:solidFill>
                  <a:latin typeface="Montserrat Light"/>
                  <a:ea typeface="Montserrat Light"/>
                  <a:cs typeface="Montserrat Light"/>
                  <a:sym typeface="Montserrat Light"/>
                </a:rPr>
                <a:t>uden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lokale</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midler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går</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lønudviklingen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i</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stå</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Stregen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viser</a:t>
              </a:r>
              <a:r>
                <a:rPr lang="en-US" sz="2370" dirty="0">
                  <a:solidFill>
                    <a:srgbClr val="003764"/>
                  </a:solidFill>
                  <a:latin typeface="Montserrat Light"/>
                  <a:ea typeface="Montserrat Light"/>
                  <a:cs typeface="Montserrat Light"/>
                  <a:sym typeface="Montserrat Light"/>
                </a:rPr>
                <a:t> et </a:t>
              </a:r>
              <a:r>
                <a:rPr lang="en-US" sz="2370" dirty="0" err="1">
                  <a:solidFill>
                    <a:srgbClr val="003764"/>
                  </a:solidFill>
                  <a:latin typeface="Montserrat Light"/>
                  <a:ea typeface="Montserrat Light"/>
                  <a:cs typeface="Montserrat Light"/>
                  <a:sym typeface="Montserrat Light"/>
                </a:rPr>
                <a:t>gennemsnit</a:t>
              </a:r>
              <a:r>
                <a:rPr lang="en-US" sz="2370" dirty="0">
                  <a:solidFill>
                    <a:srgbClr val="003764"/>
                  </a:solidFill>
                  <a:latin typeface="Montserrat Light"/>
                  <a:ea typeface="Montserrat Light"/>
                  <a:cs typeface="Montserrat Light"/>
                  <a:sym typeface="Montserrat Light"/>
                </a:rPr>
                <a:t> for </a:t>
              </a:r>
              <a:r>
                <a:rPr lang="en-US" sz="2370" dirty="0" err="1">
                  <a:solidFill>
                    <a:srgbClr val="003764"/>
                  </a:solidFill>
                  <a:latin typeface="Montserrat Light"/>
                  <a:ea typeface="Montserrat Light"/>
                  <a:cs typeface="Montserrat Light"/>
                  <a:sym typeface="Montserrat Light"/>
                </a:rPr>
                <a:t>skolen</a:t>
              </a:r>
              <a:r>
                <a:rPr lang="en-US" sz="2370" dirty="0">
                  <a:solidFill>
                    <a:srgbClr val="003764"/>
                  </a:solidFill>
                  <a:latin typeface="Montserrat Light"/>
                  <a:ea typeface="Montserrat Light"/>
                  <a:cs typeface="Montserrat Light"/>
                  <a:sym typeface="Montserrat Light"/>
                </a:rPr>
                <a:t> </a:t>
              </a:r>
              <a:r>
                <a:rPr lang="en-US" sz="2370" dirty="0" err="1">
                  <a:solidFill>
                    <a:srgbClr val="003764"/>
                  </a:solidFill>
                  <a:latin typeface="Montserrat Light"/>
                  <a:ea typeface="Montserrat Light"/>
                  <a:cs typeface="Montserrat Light"/>
                  <a:sym typeface="Montserrat Light"/>
                </a:rPr>
                <a:t>på</a:t>
              </a:r>
              <a:r>
                <a:rPr lang="en-US" sz="2370" dirty="0">
                  <a:solidFill>
                    <a:srgbClr val="003764"/>
                  </a:solidFill>
                  <a:latin typeface="Montserrat Light"/>
                  <a:ea typeface="Montserrat Light"/>
                  <a:cs typeface="Montserrat Light"/>
                  <a:sym typeface="Montserrat Light"/>
                </a:rPr>
                <a:t> ca. </a:t>
              </a:r>
              <a:r>
                <a:rPr lang="en-US" sz="2370" b="1" dirty="0">
                  <a:solidFill>
                    <a:srgbClr val="003764"/>
                  </a:solidFill>
                  <a:latin typeface="Montserrat Bold"/>
                  <a:ea typeface="Montserrat Bold"/>
                  <a:cs typeface="Montserrat Bold"/>
                  <a:sym typeface="Montserrat Bold"/>
                </a:rPr>
                <a:t>26.500 kr. </a:t>
              </a:r>
            </a:p>
          </p:txBody>
        </p:sp>
      </p:grpSp>
      <p:sp>
        <p:nvSpPr>
          <p:cNvPr id="6" name="Freeform 6"/>
          <p:cNvSpPr/>
          <p:nvPr/>
        </p:nvSpPr>
        <p:spPr>
          <a:xfrm>
            <a:off x="1028700" y="1028700"/>
            <a:ext cx="1370517" cy="761986"/>
          </a:xfrm>
          <a:custGeom>
            <a:avLst/>
            <a:gdLst/>
            <a:ahLst/>
            <a:cxnLst/>
            <a:rect l="l" t="t" r="r" b="b"/>
            <a:pathLst>
              <a:path w="1370517" h="761986">
                <a:moveTo>
                  <a:pt x="0" y="0"/>
                </a:moveTo>
                <a:lnTo>
                  <a:pt x="1370517" y="0"/>
                </a:lnTo>
                <a:lnTo>
                  <a:pt x="1370517" y="761986"/>
                </a:lnTo>
                <a:lnTo>
                  <a:pt x="0" y="761986"/>
                </a:lnTo>
                <a:lnTo>
                  <a:pt x="0" y="0"/>
                </a:lnTo>
                <a:close/>
              </a:path>
            </a:pathLst>
          </a:custGeom>
          <a:blipFill>
            <a:blip r:embed="rId3"/>
            <a:stretch>
              <a:fillRect l="-2205" r="-2205"/>
            </a:stretch>
          </a:blipFill>
        </p:spPr>
        <p:txBody>
          <a:bodyPr/>
          <a:lstStyle/>
          <a:p>
            <a:endParaRPr lang="da-DK"/>
          </a:p>
        </p:txBody>
      </p:sp>
      <p:pic>
        <p:nvPicPr>
          <p:cNvPr id="7" name="Picture 7"/>
          <p:cNvPicPr>
            <a:picLocks noChangeAspect="1"/>
          </p:cNvPicPr>
          <p:nvPr/>
        </p:nvPicPr>
        <p:blipFill>
          <a:blip r:embed="rId4"/>
          <a:stretch>
            <a:fillRect/>
          </a:stretch>
        </p:blipFill>
        <p:spPr>
          <a:xfrm>
            <a:off x="7278867" y="-619727"/>
            <a:ext cx="11721958" cy="11526453"/>
          </a:xfrm>
          <a:prstGeom prst="rect">
            <a:avLst/>
          </a:prstGeom>
        </p:spPr>
      </p:pic>
      <p:sp>
        <p:nvSpPr>
          <p:cNvPr id="8" name="AutoShape 8"/>
          <p:cNvSpPr/>
          <p:nvPr/>
        </p:nvSpPr>
        <p:spPr>
          <a:xfrm>
            <a:off x="10028393" y="6860246"/>
            <a:ext cx="7593081" cy="0"/>
          </a:xfrm>
          <a:prstGeom prst="line">
            <a:avLst/>
          </a:prstGeom>
          <a:ln w="38100" cap="flat">
            <a:solidFill>
              <a:srgbClr val="003764"/>
            </a:solidFill>
            <a:prstDash val="solid"/>
            <a:headEnd type="none" w="sm" len="sm"/>
            <a:tailEnd type="none" w="sm" len="sm"/>
          </a:ln>
        </p:spPr>
        <p:txBody>
          <a:bodyPr/>
          <a:lstStyle/>
          <a:p>
            <a:endParaRPr lang="da-DK"/>
          </a:p>
        </p:txBody>
      </p:sp>
      <p:sp>
        <p:nvSpPr>
          <p:cNvPr id="9" name="TextBox 9"/>
          <p:cNvSpPr txBox="1"/>
          <p:nvPr/>
        </p:nvSpPr>
        <p:spPr>
          <a:xfrm>
            <a:off x="16654537" y="5105400"/>
            <a:ext cx="966936" cy="372745"/>
          </a:xfrm>
          <a:prstGeom prst="rect">
            <a:avLst/>
          </a:prstGeom>
        </p:spPr>
        <p:txBody>
          <a:bodyPr lIns="0" tIns="0" rIns="0" bIns="0" rtlCol="0" anchor="t">
            <a:spAutoFit/>
          </a:bodyPr>
          <a:lstStyle/>
          <a:p>
            <a:pPr algn="ctr">
              <a:lnSpc>
                <a:spcPts val="3080"/>
              </a:lnSpc>
            </a:pPr>
            <a:r>
              <a:rPr lang="en-US" sz="2200" b="1">
                <a:solidFill>
                  <a:srgbClr val="003764"/>
                </a:solidFill>
                <a:latin typeface="Montserrat Semi-Bold"/>
                <a:ea typeface="Montserrat Semi-Bold"/>
                <a:cs typeface="Montserrat Semi-Bold"/>
                <a:sym typeface="Montserrat Semi-Bold"/>
              </a:rPr>
              <a:t>Øjvind</a:t>
            </a:r>
          </a:p>
        </p:txBody>
      </p:sp>
      <p:sp>
        <p:nvSpPr>
          <p:cNvPr id="10" name="TextBox 10"/>
          <p:cNvSpPr txBox="1"/>
          <p:nvPr/>
        </p:nvSpPr>
        <p:spPr>
          <a:xfrm>
            <a:off x="14165542" y="4266848"/>
            <a:ext cx="1294143" cy="367858"/>
          </a:xfrm>
          <a:prstGeom prst="rect">
            <a:avLst/>
          </a:prstGeom>
        </p:spPr>
        <p:txBody>
          <a:bodyPr wrap="square" lIns="0" tIns="0" rIns="0" bIns="0" rtlCol="0" anchor="t">
            <a:spAutoFit/>
          </a:bodyPr>
          <a:lstStyle/>
          <a:p>
            <a:pPr algn="ctr">
              <a:lnSpc>
                <a:spcPts val="3080"/>
              </a:lnSpc>
            </a:pPr>
            <a:r>
              <a:rPr lang="en-US" sz="2200" b="1">
                <a:solidFill>
                  <a:srgbClr val="003764"/>
                </a:solidFill>
                <a:latin typeface="Montserrat Semi-Bold"/>
                <a:ea typeface="Montserrat Semi-Bold"/>
                <a:cs typeface="Montserrat Semi-Bold"/>
                <a:sym typeface="Montserrat Semi-Bold"/>
              </a:rPr>
              <a:t>Sørine</a:t>
            </a:r>
          </a:p>
        </p:txBody>
      </p:sp>
      <p:sp>
        <p:nvSpPr>
          <p:cNvPr id="11" name="TextBox 11"/>
          <p:cNvSpPr txBox="1"/>
          <p:nvPr/>
        </p:nvSpPr>
        <p:spPr>
          <a:xfrm>
            <a:off x="14020800" y="7581900"/>
            <a:ext cx="1027271" cy="377632"/>
          </a:xfrm>
          <a:prstGeom prst="rect">
            <a:avLst/>
          </a:prstGeom>
        </p:spPr>
        <p:txBody>
          <a:bodyPr wrap="square" lIns="0" tIns="0" rIns="0" bIns="0" rtlCol="0" anchor="t">
            <a:spAutoFit/>
          </a:bodyPr>
          <a:lstStyle/>
          <a:p>
            <a:pPr algn="ctr">
              <a:lnSpc>
                <a:spcPts val="3080"/>
              </a:lnSpc>
            </a:pPr>
            <a:r>
              <a:rPr lang="en-US" sz="2200" b="1">
                <a:solidFill>
                  <a:srgbClr val="003764"/>
                </a:solidFill>
                <a:latin typeface="Montserrat Semi-Bold"/>
                <a:ea typeface="Montserrat Semi-Bold"/>
                <a:cs typeface="Montserrat Semi-Bold"/>
                <a:sym typeface="Montserrat Semi-Bold"/>
              </a:rPr>
              <a:t>Rikke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16e1c1-afa1-4a3c-84d3-7c7457230527" xsi:nil="true"/>
    <lcf76f155ced4ddcb4097134ff3c332f xmlns="066125bf-39b6-445c-877b-20e640978fd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5D11527ECDDC544BFA77A41EF9AD888" ma:contentTypeVersion="12" ma:contentTypeDescription="Opret et nyt dokument." ma:contentTypeScope="" ma:versionID="8acc24046c21e3702654fd3409c94669">
  <xsd:schema xmlns:xsd="http://www.w3.org/2001/XMLSchema" xmlns:xs="http://www.w3.org/2001/XMLSchema" xmlns:p="http://schemas.microsoft.com/office/2006/metadata/properties" xmlns:ns2="066125bf-39b6-445c-877b-20e640978fdb" xmlns:ns3="d816e1c1-afa1-4a3c-84d3-7c7457230527" targetNamespace="http://schemas.microsoft.com/office/2006/metadata/properties" ma:root="true" ma:fieldsID="be3be335d896551df1c65535944f540d" ns2:_="" ns3:_="">
    <xsd:import namespace="066125bf-39b6-445c-877b-20e640978fdb"/>
    <xsd:import namespace="d816e1c1-afa1-4a3c-84d3-7c745723052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125bf-39b6-445c-877b-20e640978f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df2841ec-b5b4-44d8-a5c8-829e1141cd7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16e1c1-afa1-4a3c-84d3-7c745723052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1941fe2-3ab0-4084-85d0-f7c62e3f0943}" ma:internalName="TaxCatchAll" ma:showField="CatchAllData" ma:web="d816e1c1-afa1-4a3c-84d3-7c7457230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FD4C0A-977D-42DE-97E0-0ACCA325FEF8}">
  <ds:schemaRefs>
    <ds:schemaRef ds:uri="066125bf-39b6-445c-877b-20e640978fdb"/>
    <ds:schemaRef ds:uri="d816e1c1-afa1-4a3c-84d3-7c74572305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2CF9F23-273E-4F66-9A89-D8E9E3A94CDA}">
  <ds:schemaRefs>
    <ds:schemaRef ds:uri="http://schemas.microsoft.com/sharepoint/v3/contenttype/forms"/>
  </ds:schemaRefs>
</ds:datastoreItem>
</file>

<file path=customXml/itemProps3.xml><?xml version="1.0" encoding="utf-8"?>
<ds:datastoreItem xmlns:ds="http://schemas.openxmlformats.org/officeDocument/2006/customXml" ds:itemID="{4C5ED739-76A8-44AD-9792-1571AC046030}"/>
</file>

<file path=docProps/app.xml><?xml version="1.0" encoding="utf-8"?>
<Properties xmlns="http://schemas.openxmlformats.org/officeDocument/2006/extended-properties" xmlns:vt="http://schemas.openxmlformats.org/officeDocument/2006/docPropsVTypes">
  <TotalTime>1967</TotalTime>
  <Words>4413</Words>
  <Application>Microsoft Office PowerPoint</Application>
  <PresentationFormat>Brugerdefineret</PresentationFormat>
  <Paragraphs>271</Paragraphs>
  <Slides>15</Slides>
  <Notes>15</Notes>
  <HiddenSlides>0</HiddenSlides>
  <MMClips>0</MMClips>
  <ScaleCrop>false</ScaleCrop>
  <HeadingPairs>
    <vt:vector size="6" baseType="variant">
      <vt:variant>
        <vt:lpstr>Benyttede skrifttyper</vt:lpstr>
      </vt:variant>
      <vt:variant>
        <vt:i4>11</vt:i4>
      </vt:variant>
      <vt:variant>
        <vt:lpstr>Tema</vt:lpstr>
      </vt:variant>
      <vt:variant>
        <vt:i4>1</vt:i4>
      </vt:variant>
      <vt:variant>
        <vt:lpstr>Slidetitler</vt:lpstr>
      </vt:variant>
      <vt:variant>
        <vt:i4>15</vt:i4>
      </vt:variant>
    </vt:vector>
  </HeadingPairs>
  <TitlesOfParts>
    <vt:vector size="27" baseType="lpstr">
      <vt:lpstr>Montserrat Light Italics</vt:lpstr>
      <vt:lpstr>Montserrat</vt:lpstr>
      <vt:lpstr>Montserrat Semi-Bold</vt:lpstr>
      <vt:lpstr>Arial</vt:lpstr>
      <vt:lpstr>Montserrat Bold</vt:lpstr>
      <vt:lpstr>Montserrat Extra-Light</vt:lpstr>
      <vt:lpstr>Montserrat Italics</vt:lpstr>
      <vt:lpstr>Calibri</vt:lpstr>
      <vt:lpstr>Montserrat Light</vt:lpstr>
      <vt:lpstr>Aptos</vt:lpstr>
      <vt:lpstr>Montserrat Medium</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LØN</dc:title>
  <cp:lastModifiedBy>Mikkel Kruse</cp:lastModifiedBy>
  <cp:revision>2</cp:revision>
  <dcterms:created xsi:type="dcterms:W3CDTF">2006-08-16T00:00:00Z</dcterms:created>
  <dcterms:modified xsi:type="dcterms:W3CDTF">2025-10-23T14:07:56Z</dcterms:modified>
  <dc:identifier>DAGnZ-ZckHU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0x01010085D11527ECDDC544BFA77A41EF9AD888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