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handoutMasterIdLst>
    <p:handoutMasterId r:id="rId20"/>
  </p:handoutMasterIdLst>
  <p:sldIdLst>
    <p:sldId id="561" r:id="rId6"/>
    <p:sldId id="519" r:id="rId7"/>
    <p:sldId id="521" r:id="rId8"/>
    <p:sldId id="563" r:id="rId9"/>
    <p:sldId id="559" r:id="rId10"/>
    <p:sldId id="522" r:id="rId11"/>
    <p:sldId id="520" r:id="rId12"/>
    <p:sldId id="560" r:id="rId13"/>
    <p:sldId id="523" r:id="rId14"/>
    <p:sldId id="562" r:id="rId15"/>
    <p:sldId id="564" r:id="rId16"/>
    <p:sldId id="524" r:id="rId17"/>
    <p:sldId id="525" r:id="rId18"/>
  </p:sldIdLst>
  <p:sldSz cx="9144000" cy="6858000" type="screen4x3"/>
  <p:notesSz cx="6735763" cy="98663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453" userDrawn="1">
          <p15:clr>
            <a:srgbClr val="A4A3A4"/>
          </p15:clr>
        </p15:guide>
        <p15:guide id="3" pos="340">
          <p15:clr>
            <a:srgbClr val="A4A3A4"/>
          </p15:clr>
        </p15:guide>
      </p15:sldGuideLst>
    </p:ext>
    <p:ext uri="{2D200454-40CA-4A62-9FC3-DE9A4176ACB9}">
      <p15:notesGuideLst xmlns:p15="http://schemas.microsoft.com/office/powerpoint/2012/main">
        <p15:guide id="1" orient="horz" pos="3079">
          <p15:clr>
            <a:srgbClr val="A4A3A4"/>
          </p15:clr>
        </p15:guide>
        <p15:guide id="2" pos="2100">
          <p15:clr>
            <a:srgbClr val="A4A3A4"/>
          </p15:clr>
        </p15:guide>
        <p15:guide id="3" orient="horz" pos="3108">
          <p15:clr>
            <a:srgbClr val="A4A3A4"/>
          </p15:clr>
        </p15:guide>
        <p15:guide id="4"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68"/>
    <a:srgbClr val="E46C0A"/>
    <a:srgbClr val="003259"/>
    <a:srgbClr val="233E5F"/>
    <a:srgbClr val="F9F9F9"/>
    <a:srgbClr val="CC3300"/>
    <a:srgbClr val="F8ED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ema til typografi 2 - Markering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90" autoAdjust="0"/>
    <p:restoredTop sz="53452" autoAdjust="0"/>
  </p:normalViewPr>
  <p:slideViewPr>
    <p:cSldViewPr>
      <p:cViewPr varScale="1">
        <p:scale>
          <a:sx n="58" d="100"/>
          <a:sy n="58" d="100"/>
        </p:scale>
        <p:origin x="2976" y="66"/>
      </p:cViewPr>
      <p:guideLst>
        <p:guide orient="horz" pos="482"/>
        <p:guide pos="453"/>
        <p:guide pos="340"/>
      </p:guideLst>
    </p:cSldViewPr>
  </p:slideViewPr>
  <p:outlineViewPr>
    <p:cViewPr>
      <p:scale>
        <a:sx n="33" d="100"/>
        <a:sy n="33" d="100"/>
      </p:scale>
      <p:origin x="0" y="-2718"/>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6" d="100"/>
          <a:sy n="76" d="100"/>
        </p:scale>
        <p:origin x="-3312" y="-114"/>
      </p:cViewPr>
      <p:guideLst>
        <p:guide orient="horz" pos="3079"/>
        <p:guide pos="2100"/>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18830" cy="493315"/>
          </a:xfrm>
          <a:prstGeom prst="rect">
            <a:avLst/>
          </a:prstGeom>
        </p:spPr>
        <p:txBody>
          <a:bodyPr vert="horz" lIns="92309" tIns="46154" rIns="92309" bIns="46154" rtlCol="0"/>
          <a:lstStyle>
            <a:lvl1pPr algn="l">
              <a:defRPr sz="1200"/>
            </a:lvl1pPr>
          </a:lstStyle>
          <a:p>
            <a:endParaRPr lang="da-DK"/>
          </a:p>
        </p:txBody>
      </p:sp>
      <p:sp>
        <p:nvSpPr>
          <p:cNvPr id="3" name="Pladsholder til dato 2"/>
          <p:cNvSpPr>
            <a:spLocks noGrp="1"/>
          </p:cNvSpPr>
          <p:nvPr>
            <p:ph type="dt" sz="quarter" idx="1"/>
          </p:nvPr>
        </p:nvSpPr>
        <p:spPr>
          <a:xfrm>
            <a:off x="3815374" y="1"/>
            <a:ext cx="2918830" cy="493315"/>
          </a:xfrm>
          <a:prstGeom prst="rect">
            <a:avLst/>
          </a:prstGeom>
        </p:spPr>
        <p:txBody>
          <a:bodyPr vert="horz" lIns="92309" tIns="46154" rIns="92309" bIns="46154" rtlCol="0"/>
          <a:lstStyle>
            <a:lvl1pPr algn="r">
              <a:defRPr sz="1200"/>
            </a:lvl1pPr>
          </a:lstStyle>
          <a:p>
            <a:fld id="{FDD0E8A1-B770-4ECA-AD8D-BFB29E7F2467}" type="datetimeFigureOut">
              <a:rPr lang="da-DK" smtClean="0"/>
              <a:pPr/>
              <a:t>19-11-2018</a:t>
            </a:fld>
            <a:endParaRPr lang="da-DK"/>
          </a:p>
        </p:txBody>
      </p:sp>
      <p:sp>
        <p:nvSpPr>
          <p:cNvPr id="4" name="Pladsholder til sidefod 3"/>
          <p:cNvSpPr>
            <a:spLocks noGrp="1"/>
          </p:cNvSpPr>
          <p:nvPr>
            <p:ph type="ftr" sz="quarter" idx="2"/>
          </p:nvPr>
        </p:nvSpPr>
        <p:spPr>
          <a:xfrm>
            <a:off x="0" y="9371286"/>
            <a:ext cx="2918830" cy="493315"/>
          </a:xfrm>
          <a:prstGeom prst="rect">
            <a:avLst/>
          </a:prstGeom>
        </p:spPr>
        <p:txBody>
          <a:bodyPr vert="horz" lIns="92309" tIns="46154" rIns="92309" bIns="46154" rtlCol="0" anchor="b"/>
          <a:lstStyle>
            <a:lvl1pPr algn="l">
              <a:defRPr sz="1200"/>
            </a:lvl1pPr>
          </a:lstStyle>
          <a:p>
            <a:endParaRPr lang="da-DK"/>
          </a:p>
        </p:txBody>
      </p:sp>
      <p:sp>
        <p:nvSpPr>
          <p:cNvPr id="5" name="Pladsholder til diasnummer 4"/>
          <p:cNvSpPr>
            <a:spLocks noGrp="1"/>
          </p:cNvSpPr>
          <p:nvPr>
            <p:ph type="sldNum" sz="quarter" idx="3"/>
          </p:nvPr>
        </p:nvSpPr>
        <p:spPr>
          <a:xfrm>
            <a:off x="3815374" y="9371286"/>
            <a:ext cx="2918830" cy="493315"/>
          </a:xfrm>
          <a:prstGeom prst="rect">
            <a:avLst/>
          </a:prstGeom>
        </p:spPr>
        <p:txBody>
          <a:bodyPr vert="horz" lIns="92309" tIns="46154" rIns="92309" bIns="46154" rtlCol="0" anchor="b"/>
          <a:lstStyle>
            <a:lvl1pPr algn="r">
              <a:defRPr sz="1200"/>
            </a:lvl1pPr>
          </a:lstStyle>
          <a:p>
            <a:fld id="{5CA517FE-63FE-4CB6-B3B3-FAD675B06EAD}" type="slidenum">
              <a:rPr lang="da-DK" smtClean="0"/>
              <a:pPr/>
              <a:t>‹nr.›</a:t>
            </a:fld>
            <a:endParaRPr lang="da-DK"/>
          </a:p>
        </p:txBody>
      </p:sp>
    </p:spTree>
    <p:extLst>
      <p:ext uri="{BB962C8B-B14F-4D97-AF65-F5344CB8AC3E}">
        <p14:creationId xmlns:p14="http://schemas.microsoft.com/office/powerpoint/2010/main" val="1402778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18830" cy="493315"/>
          </a:xfrm>
          <a:prstGeom prst="rect">
            <a:avLst/>
          </a:prstGeom>
        </p:spPr>
        <p:txBody>
          <a:bodyPr vert="horz" lIns="92309" tIns="46154" rIns="92309" bIns="46154" rtlCol="0"/>
          <a:lstStyle>
            <a:lvl1pPr algn="l">
              <a:defRPr sz="1200"/>
            </a:lvl1pPr>
          </a:lstStyle>
          <a:p>
            <a:endParaRPr lang="da-DK"/>
          </a:p>
        </p:txBody>
      </p:sp>
      <p:sp>
        <p:nvSpPr>
          <p:cNvPr id="3" name="Pladsholder til dato 2"/>
          <p:cNvSpPr>
            <a:spLocks noGrp="1"/>
          </p:cNvSpPr>
          <p:nvPr>
            <p:ph type="dt" idx="1"/>
          </p:nvPr>
        </p:nvSpPr>
        <p:spPr>
          <a:xfrm>
            <a:off x="3815374" y="1"/>
            <a:ext cx="2918830" cy="493315"/>
          </a:xfrm>
          <a:prstGeom prst="rect">
            <a:avLst/>
          </a:prstGeom>
        </p:spPr>
        <p:txBody>
          <a:bodyPr vert="horz" lIns="92309" tIns="46154" rIns="92309" bIns="46154" rtlCol="0"/>
          <a:lstStyle>
            <a:lvl1pPr algn="r">
              <a:defRPr sz="1200"/>
            </a:lvl1pPr>
          </a:lstStyle>
          <a:p>
            <a:fld id="{91580F42-8ECB-4355-BE2D-2840DFDE2F78}" type="datetimeFigureOut">
              <a:rPr lang="da-DK" smtClean="0"/>
              <a:pPr/>
              <a:t>19-11-2018</a:t>
            </a:fld>
            <a:endParaRPr lang="da-DK"/>
          </a:p>
        </p:txBody>
      </p:sp>
      <p:sp>
        <p:nvSpPr>
          <p:cNvPr id="4" name="Pladsholder til diasbillede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2309" tIns="46154" rIns="92309" bIns="46154" rtlCol="0" anchor="ctr"/>
          <a:lstStyle/>
          <a:p>
            <a:endParaRPr lang="da-DK"/>
          </a:p>
        </p:txBody>
      </p:sp>
      <p:sp>
        <p:nvSpPr>
          <p:cNvPr id="5" name="Pladsholder til noter 4"/>
          <p:cNvSpPr>
            <a:spLocks noGrp="1"/>
          </p:cNvSpPr>
          <p:nvPr>
            <p:ph type="body" sz="quarter" idx="3"/>
          </p:nvPr>
        </p:nvSpPr>
        <p:spPr>
          <a:xfrm>
            <a:off x="673577" y="4686499"/>
            <a:ext cx="5388610" cy="4439841"/>
          </a:xfrm>
          <a:prstGeom prst="rect">
            <a:avLst/>
          </a:prstGeom>
        </p:spPr>
        <p:txBody>
          <a:bodyPr vert="horz" lIns="92309" tIns="46154" rIns="92309" bIns="46154"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71286"/>
            <a:ext cx="2918830" cy="493315"/>
          </a:xfrm>
          <a:prstGeom prst="rect">
            <a:avLst/>
          </a:prstGeom>
        </p:spPr>
        <p:txBody>
          <a:bodyPr vert="horz" lIns="92309" tIns="46154" rIns="92309" bIns="46154" rtlCol="0" anchor="b"/>
          <a:lstStyle>
            <a:lvl1pPr algn="l">
              <a:defRPr sz="1200"/>
            </a:lvl1pPr>
          </a:lstStyle>
          <a:p>
            <a:endParaRPr lang="da-DK"/>
          </a:p>
        </p:txBody>
      </p:sp>
      <p:sp>
        <p:nvSpPr>
          <p:cNvPr id="7" name="Pladsholder til diasnummer 6"/>
          <p:cNvSpPr>
            <a:spLocks noGrp="1"/>
          </p:cNvSpPr>
          <p:nvPr>
            <p:ph type="sldNum" sz="quarter" idx="5"/>
          </p:nvPr>
        </p:nvSpPr>
        <p:spPr>
          <a:xfrm>
            <a:off x="3815374" y="9371286"/>
            <a:ext cx="2918830" cy="493315"/>
          </a:xfrm>
          <a:prstGeom prst="rect">
            <a:avLst/>
          </a:prstGeom>
        </p:spPr>
        <p:txBody>
          <a:bodyPr vert="horz" lIns="92309" tIns="46154" rIns="92309" bIns="46154" rtlCol="0" anchor="b"/>
          <a:lstStyle>
            <a:lvl1pPr algn="r">
              <a:defRPr sz="1200"/>
            </a:lvl1pPr>
          </a:lstStyle>
          <a:p>
            <a:fld id="{D1AC9159-91C9-4DCC-9DB1-29427B95C1A7}" type="slidenum">
              <a:rPr lang="da-DK" smtClean="0"/>
              <a:pPr/>
              <a:t>‹nr.›</a:t>
            </a:fld>
            <a:endParaRPr lang="da-DK"/>
          </a:p>
        </p:txBody>
      </p:sp>
    </p:spTree>
    <p:extLst>
      <p:ext uri="{BB962C8B-B14F-4D97-AF65-F5344CB8AC3E}">
        <p14:creationId xmlns:p14="http://schemas.microsoft.com/office/powerpoint/2010/main" val="97721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a:xfrm>
            <a:off x="900113" y="739775"/>
            <a:ext cx="4935537" cy="3700463"/>
          </a:xfrm>
          <a:ln/>
        </p:spPr>
      </p:sp>
      <p:sp>
        <p:nvSpPr>
          <p:cNvPr id="30723" name="Pladsholder til noter 2"/>
          <p:cNvSpPr>
            <a:spLocks noGrp="1"/>
          </p:cNvSpPr>
          <p:nvPr>
            <p:ph type="body" idx="1"/>
          </p:nvPr>
        </p:nvSpPr>
        <p:spPr>
          <a:noFill/>
          <a:ln/>
        </p:spPr>
        <p:txBody>
          <a:bodyPr/>
          <a:lstStyle/>
          <a:p>
            <a:r>
              <a:rPr lang="da-DK" dirty="0">
                <a:latin typeface="Arial" pitchFamily="34" charset="0"/>
              </a:rPr>
              <a:t>Denne </a:t>
            </a:r>
            <a:r>
              <a:rPr lang="da-DK" dirty="0" err="1">
                <a:latin typeface="Arial" pitchFamily="34" charset="0"/>
              </a:rPr>
              <a:t>ppt</a:t>
            </a:r>
            <a:r>
              <a:rPr lang="da-DK" dirty="0">
                <a:latin typeface="Arial" pitchFamily="34" charset="0"/>
              </a:rPr>
              <a:t> er tænkt til brug for TR, som vil holde et møde for</a:t>
            </a:r>
            <a:r>
              <a:rPr lang="da-DK" baseline="0" dirty="0">
                <a:latin typeface="Arial" pitchFamily="34" charset="0"/>
              </a:rPr>
              <a:t> medlemmer på skolen om, at der kan være afskedigelser på vej. </a:t>
            </a:r>
          </a:p>
          <a:p>
            <a:r>
              <a:rPr lang="da-DK" baseline="0" dirty="0">
                <a:latin typeface="Arial" pitchFamily="34" charset="0"/>
              </a:rPr>
              <a:t>Denne slide er tænkt som et forslag til en dagsorden. Det er langt fra sikkert, at alle slides skal bruges på et møde – det vil formodentlig lægge op til et alt for langt møde. Du kan evt. vise slides uden at tage diskussionerne på et indledende møde og så lægge op til, at drøftelserne tages på et efterfølgende møde.</a:t>
            </a:r>
          </a:p>
          <a:p>
            <a:r>
              <a:rPr lang="da-DK" baseline="0" dirty="0">
                <a:latin typeface="Arial" pitchFamily="34" charset="0"/>
              </a:rPr>
              <a:t>Du kan naturligvis tilpasse slides efter jeres behov, ligesom du kan få støtte fra sekretariatet, hvis du har brug for det. </a:t>
            </a:r>
          </a:p>
          <a:p>
            <a:endParaRPr lang="da-DK" baseline="0" dirty="0">
              <a:latin typeface="Arial" pitchFamily="34" charset="0"/>
            </a:endParaRPr>
          </a:p>
          <a:p>
            <a:r>
              <a:rPr lang="da-DK" baseline="0" dirty="0">
                <a:latin typeface="Arial" pitchFamily="34" charset="0"/>
              </a:rPr>
              <a:t>Husk, at hvis du har bare de mindste forventninger om, at der kan være afskedigelser på vej på din skole, vil sekretariatet gerne vide det så hurtigt som muligt, så vi kan støtte op om jer.</a:t>
            </a:r>
            <a:endParaRPr lang="da-DK" dirty="0">
              <a:latin typeface="Arial" pitchFamily="34" charset="0"/>
            </a:endParaRPr>
          </a:p>
          <a:p>
            <a:endParaRPr lang="da-DK" dirty="0">
              <a:latin typeface="Arial" pitchFamily="34" charset="0"/>
            </a:endParaRPr>
          </a:p>
        </p:txBody>
      </p:sp>
      <p:sp>
        <p:nvSpPr>
          <p:cNvPr id="30724" name="Pladsholder til diasnummer 3"/>
          <p:cNvSpPr>
            <a:spLocks noGrp="1"/>
          </p:cNvSpPr>
          <p:nvPr>
            <p:ph type="sldNum" sz="quarter" idx="5"/>
          </p:nvPr>
        </p:nvSpPr>
        <p:spPr>
          <a:noFill/>
        </p:spPr>
        <p:txBody>
          <a:bodyPr/>
          <a:lstStyle/>
          <a:p>
            <a:fld id="{54635150-D62E-40A1-9809-94F6FBA383B0}" type="slidenum">
              <a:rPr lang="da-DK" smtClean="0">
                <a:latin typeface="Times New Roman" pitchFamily="18" charset="0"/>
              </a:rPr>
              <a:pPr/>
              <a:t>2</a:t>
            </a:fld>
            <a:endParaRPr lang="da-DK">
              <a:latin typeface="Times New Roman" pitchFamily="18" charset="0"/>
            </a:endParaRPr>
          </a:p>
        </p:txBody>
      </p:sp>
    </p:spTree>
    <p:extLst>
      <p:ext uri="{BB962C8B-B14F-4D97-AF65-F5344CB8AC3E}">
        <p14:creationId xmlns:p14="http://schemas.microsoft.com/office/powerpoint/2010/main" val="18885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a:t>Denne slide er kun relevant at benytte, hvis der fx er risiko for afskedigelser</a:t>
            </a:r>
            <a:r>
              <a:rPr lang="da-DK" baseline="0" dirty="0"/>
              <a:t> til næste år. Skal der varsles inden for kort tid, er der for kort tid til at medarbejderen kan nå at få gavn af en </a:t>
            </a:r>
            <a:r>
              <a:rPr lang="da-DK" baseline="0" dirty="0" err="1"/>
              <a:t>lønsikring</a:t>
            </a:r>
            <a:r>
              <a:rPr lang="da-DK" baseline="0" dirty="0"/>
              <a:t>. Man skal være i god tro, når man tegner forsikringen, og </a:t>
            </a:r>
            <a:r>
              <a:rPr lang="da-DK" baseline="0" dirty="0" err="1"/>
              <a:t>lønsikringen</a:t>
            </a:r>
            <a:r>
              <a:rPr lang="da-DK" baseline="0" dirty="0"/>
              <a:t> skal tegnes min. 6 måneder inden varsling af afskedigelse.</a:t>
            </a:r>
            <a:endParaRPr lang="da-DK" dirty="0"/>
          </a:p>
        </p:txBody>
      </p:sp>
      <p:sp>
        <p:nvSpPr>
          <p:cNvPr id="4" name="Pladsholder til diasnummer 3"/>
          <p:cNvSpPr>
            <a:spLocks noGrp="1"/>
          </p:cNvSpPr>
          <p:nvPr>
            <p:ph type="sldNum" sz="quarter" idx="10"/>
          </p:nvPr>
        </p:nvSpPr>
        <p:spPr/>
        <p:txBody>
          <a:bodyPr/>
          <a:lstStyle/>
          <a:p>
            <a:fld id="{D1AC9159-91C9-4DCC-9DB1-29427B95C1A7}" type="slidenum">
              <a:rPr lang="da-DK" smtClean="0"/>
              <a:pPr/>
              <a:t>11</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a:t>GL’s centrale medlemstilbud er et tilbud om at se sig selv med nye øjne, få hjælp til at få sat ord på kompetencer (oversat CV’et til andre jobs), få værktøjer til jobsøgning og kendskab</a:t>
            </a:r>
            <a:r>
              <a:rPr lang="da-DK" baseline="0" dirty="0"/>
              <a:t> til det brede arbejdsmarked</a:t>
            </a:r>
            <a:r>
              <a:rPr lang="da-DK" dirty="0"/>
              <a:t>. Individuelle</a:t>
            </a:r>
            <a:r>
              <a:rPr lang="da-DK" baseline="0" dirty="0"/>
              <a:t> karrieresamtaler og mulighed for workshops og netværk er centrale elementer. Det er MA, som udfører dette for GL, men det er GL, som er opdragsgiver. Med den personlige karriererådgiver kan det drøftes, hvilke øvrige tilbud der kan benyttes. Tilbuddet om kollektiv støtteordning (op til 5.000 kr. oven i dagpengene forudsætter også medlemskab af Akademisk Arbejdsløshedskasse, men det er GL’s medlemstilbud og betalt af GL-midler). For at benytte tilbuddene skal man have været medlem af GL min. det seneste år. Der er flere forudsætninger for at få tilbuddene. De fremgår af GL’s hjemmeside: http://www.gl.org/loenogans/afskedigelse/Sider/Hvem-kan-benytte-GL's-tilbud.aspx</a:t>
            </a:r>
          </a:p>
          <a:p>
            <a:endParaRPr lang="da-DK" dirty="0"/>
          </a:p>
        </p:txBody>
      </p:sp>
      <p:sp>
        <p:nvSpPr>
          <p:cNvPr id="4" name="Pladsholder til diasnummer 3"/>
          <p:cNvSpPr>
            <a:spLocks noGrp="1"/>
          </p:cNvSpPr>
          <p:nvPr>
            <p:ph type="sldNum" sz="quarter" idx="10"/>
          </p:nvPr>
        </p:nvSpPr>
        <p:spPr/>
        <p:txBody>
          <a:bodyPr/>
          <a:lstStyle/>
          <a:p>
            <a:fld id="{D1AC9159-91C9-4DCC-9DB1-29427B95C1A7}" type="slidenum">
              <a:rPr lang="da-DK" smtClean="0"/>
              <a:pPr/>
              <a:t>12</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D1AC9159-91C9-4DCC-9DB1-29427B95C1A7}" type="slidenum">
              <a:rPr lang="da-DK" smtClean="0"/>
              <a:pPr/>
              <a:t>13</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sz="1100" dirty="0"/>
              <a:t>Denne slide må du selv fylde information i. Det</a:t>
            </a:r>
            <a:r>
              <a:rPr lang="da-DK" sz="1100" baseline="0" dirty="0"/>
              <a:t> anbefales, at du inden mødet drøfter med ledelsen, hvad du kan sige. Det er vigtigt, at du på mødet kommunikerer sandt, men detailniveauet skal nøje overvejes/aftales. Det er ledelsens opgave at melde ud om afskedigelser. Det er ikke dig, som skal give de første meldinger, men du kan bruge denne del af mødet til at opsummere de meldinger, ledelsen har meldt ud, så du er sikker på, at medlemmerne har samme opfattelse og vidensniveau. Alle vil have et stort informationsbehov, og du kan med fordel lave en kommunikationsplan i samarbejde med ledelsen.</a:t>
            </a:r>
          </a:p>
          <a:p>
            <a:endParaRPr lang="da-DK" sz="1100" baseline="0" dirty="0"/>
          </a:p>
          <a:p>
            <a:r>
              <a:rPr lang="da-DK" sz="1100" baseline="0" dirty="0"/>
              <a:t>Din hensigt med mødet kan også være, at du har en mistanke om, at der kan være afskedigelser på vej, men at ledelsen endnu ikke har meldt noget ud – og at du dermed vil bruge mødet til at drøfte, om I sammen kan påvirke ledelsens/bestyrelsens dagsorden, så besparelser findes andre steder end på lærerløn. Også i denne situation skal du nøje overveje, om du vil drøfte din intention med ledelsen forinden. I situationer, hvor afskedigelser kan blive udgangen, er det yderst vigtigt, at du som TR har en god dialog med ledelsen. Det vil give dig det bedste udgangspunkt for at kunne hjælpe medlemmerne. Har du brug for sparring, er du velkommen til at kontakte sekretariatet. </a:t>
            </a:r>
          </a:p>
          <a:p>
            <a:endParaRPr lang="da-DK" sz="1100" baseline="0" dirty="0"/>
          </a:p>
          <a:p>
            <a:r>
              <a:rPr lang="da-DK" sz="1100" baseline="0" dirty="0"/>
              <a:t>De følgende slides forudsætter, at der kommer en proces med afskedigelser.</a:t>
            </a:r>
            <a:endParaRPr lang="da-DK" sz="1100" dirty="0"/>
          </a:p>
        </p:txBody>
      </p:sp>
      <p:sp>
        <p:nvSpPr>
          <p:cNvPr id="4" name="Pladsholder til diasnummer 3"/>
          <p:cNvSpPr>
            <a:spLocks noGrp="1"/>
          </p:cNvSpPr>
          <p:nvPr>
            <p:ph type="sldNum" sz="quarter" idx="10"/>
          </p:nvPr>
        </p:nvSpPr>
        <p:spPr/>
        <p:txBody>
          <a:bodyPr/>
          <a:lstStyle/>
          <a:p>
            <a:fld id="{D1AC9159-91C9-4DCC-9DB1-29427B95C1A7}" type="slidenum">
              <a:rPr lang="da-DK" smtClean="0"/>
              <a:pPr/>
              <a:t>3</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sz="1200" b="1" i="0" kern="1200" dirty="0">
                <a:solidFill>
                  <a:schemeClr val="tx1"/>
                </a:solidFill>
                <a:latin typeface="+mn-lt"/>
                <a:ea typeface="+mn-ea"/>
                <a:cs typeface="+mn-cs"/>
              </a:rPr>
              <a:t>TR</a:t>
            </a:r>
            <a:r>
              <a:rPr lang="da-DK" sz="1200" b="1" i="0" kern="1200" baseline="0" dirty="0">
                <a:solidFill>
                  <a:schemeClr val="tx1"/>
                </a:solidFill>
                <a:latin typeface="+mn-lt"/>
                <a:ea typeface="+mn-ea"/>
                <a:cs typeface="+mn-cs"/>
              </a:rPr>
              <a:t> skal holdes orienteret: </a:t>
            </a:r>
            <a:r>
              <a:rPr lang="da-DK" sz="1200" b="0" i="0" kern="1200" baseline="0" dirty="0">
                <a:solidFill>
                  <a:schemeClr val="tx1"/>
                </a:solidFill>
                <a:latin typeface="+mn-lt"/>
                <a:ea typeface="+mn-ea"/>
                <a:cs typeface="+mn-cs"/>
              </a:rPr>
              <a:t>A</a:t>
            </a:r>
            <a:r>
              <a:rPr lang="da-DK" sz="1200" b="0" i="0" kern="1200" dirty="0">
                <a:solidFill>
                  <a:schemeClr val="tx1"/>
                </a:solidFill>
                <a:latin typeface="+mn-lt"/>
                <a:ea typeface="+mn-ea"/>
                <a:cs typeface="+mn-cs"/>
              </a:rPr>
              <a:t>f reglerne i </a:t>
            </a:r>
            <a:r>
              <a:rPr lang="da-DK" sz="1200" b="0" i="0" kern="1200" dirty="0" err="1">
                <a:solidFill>
                  <a:schemeClr val="tx1"/>
                </a:solidFill>
                <a:latin typeface="+mn-lt"/>
                <a:ea typeface="+mn-ea"/>
                <a:cs typeface="+mn-cs"/>
              </a:rPr>
              <a:t>TR-aftalen</a:t>
            </a:r>
            <a:r>
              <a:rPr lang="da-DK" sz="1200" b="0" i="0" kern="1200" dirty="0">
                <a:solidFill>
                  <a:schemeClr val="tx1"/>
                </a:solidFill>
                <a:latin typeface="+mn-lt"/>
                <a:ea typeface="+mn-ea"/>
                <a:cs typeface="+mn-cs"/>
              </a:rPr>
              <a:t> følger, at tillidsrepræsentanten skal holdes orienteret forud for påtænkte afskedigelser.</a:t>
            </a:r>
            <a:endParaRPr lang="da-DK" sz="1200" b="1" i="0" kern="1200" dirty="0">
              <a:solidFill>
                <a:schemeClr val="tx1"/>
              </a:solidFill>
              <a:latin typeface="+mn-lt"/>
              <a:ea typeface="+mn-ea"/>
              <a:cs typeface="+mn-cs"/>
            </a:endParaRPr>
          </a:p>
          <a:p>
            <a:r>
              <a:rPr lang="da-DK" sz="1200" b="1" i="0" kern="1200" dirty="0">
                <a:solidFill>
                  <a:schemeClr val="tx1"/>
                </a:solidFill>
                <a:latin typeface="+mn-lt"/>
                <a:ea typeface="+mn-ea"/>
                <a:cs typeface="+mn-cs"/>
              </a:rPr>
              <a:t>SU</a:t>
            </a:r>
            <a:r>
              <a:rPr lang="da-DK" sz="1200" b="0" i="0" kern="1200" dirty="0">
                <a:solidFill>
                  <a:schemeClr val="tx1"/>
                </a:solidFill>
                <a:latin typeface="+mn-lt"/>
                <a:ea typeface="+mn-ea"/>
                <a:cs typeface="+mn-cs"/>
              </a:rPr>
              <a:t>: Ved påtænkte afskedigelser har ledelsen en særlig pligt til at informere og drøfte</a:t>
            </a:r>
            <a:r>
              <a:rPr lang="da-DK" sz="1200" b="0" i="0" kern="1200" baseline="0" dirty="0">
                <a:solidFill>
                  <a:schemeClr val="tx1"/>
                </a:solidFill>
                <a:latin typeface="+mn-lt"/>
                <a:ea typeface="+mn-ea"/>
                <a:cs typeface="+mn-cs"/>
              </a:rPr>
              <a:t> sagen</a:t>
            </a:r>
            <a:r>
              <a:rPr lang="da-DK" sz="1200" b="0" i="0" kern="1200" dirty="0">
                <a:solidFill>
                  <a:schemeClr val="tx1"/>
                </a:solidFill>
                <a:latin typeface="+mn-lt"/>
                <a:ea typeface="+mn-ea"/>
                <a:cs typeface="+mn-cs"/>
              </a:rPr>
              <a:t> i SU. Ledelsen skal informere om skolens seneste udvikling og den forventede udvikling i aktiviteter og i den økonomiske situation. Informationen skal gives så tidligt og med et så passende indhold, at der kan gennemføres en grundig drøftelse.</a:t>
            </a:r>
          </a:p>
          <a:p>
            <a:r>
              <a:rPr lang="da-DK" sz="1200" b="0" i="0" kern="1200" dirty="0">
                <a:solidFill>
                  <a:schemeClr val="tx1"/>
                </a:solidFill>
                <a:latin typeface="+mn-lt"/>
                <a:ea typeface="+mn-ea"/>
                <a:cs typeface="+mn-cs"/>
              </a:rPr>
              <a:t>Formålet er at sikre, at medarbejdernes synspunkter og forslag kan indgå i grundlaget for ledelsens endelige beslutning, herunder at få afdækket muligheden for at undgå eller at begrænse eventuelle afskedigelser samt drøfte, hvordan virkningerne heraf kan afbødes.</a:t>
            </a:r>
          </a:p>
          <a:p>
            <a:r>
              <a:rPr lang="da-DK" sz="1200" b="1" i="0" kern="1200" dirty="0">
                <a:solidFill>
                  <a:schemeClr val="tx1"/>
                </a:solidFill>
                <a:latin typeface="+mn-lt"/>
                <a:ea typeface="+mn-ea"/>
                <a:cs typeface="+mn-cs"/>
              </a:rPr>
              <a:t>Kriterier:</a:t>
            </a:r>
            <a:r>
              <a:rPr lang="da-DK" sz="1200" b="0" i="0" kern="1200" dirty="0">
                <a:solidFill>
                  <a:schemeClr val="tx1"/>
                </a:solidFill>
                <a:latin typeface="+mn-lt"/>
                <a:ea typeface="+mn-ea"/>
                <a:cs typeface="+mn-cs"/>
              </a:rPr>
              <a:t> Det er en ledelsesmæssig opgave at udvælge de medarbejdere, der bedst kan undværes, og derfor anbefaler GL, at TR ikke er med til at fastlægge kriterierne, men opfordrer til, at kriterierne bliver objektive.</a:t>
            </a:r>
          </a:p>
          <a:p>
            <a:r>
              <a:rPr lang="da-DK" sz="1200" b="1" i="0" kern="1200" dirty="0">
                <a:solidFill>
                  <a:schemeClr val="tx1"/>
                </a:solidFill>
                <a:latin typeface="+mn-lt"/>
                <a:ea typeface="+mn-ea"/>
                <a:cs typeface="+mn-cs"/>
              </a:rPr>
              <a:t>Tavshedspligt: </a:t>
            </a:r>
            <a:r>
              <a:rPr lang="da-DK" sz="1200" b="0" i="0" kern="1200" baseline="0" dirty="0">
                <a:solidFill>
                  <a:schemeClr val="tx1"/>
                </a:solidFill>
                <a:latin typeface="+mn-lt"/>
                <a:ea typeface="+mn-ea"/>
                <a:cs typeface="+mn-cs"/>
              </a:rPr>
              <a:t>TR’s viden om, hvem der varsles/er varslet afskediget, er tavshedsbelagt. Hverken ledelsen eller TR må melde ud, hvem der er varslet afskediget. Det er op til den enkelte medarbejder, om vedkommende vil meddele kollegerne, om vedkommende er varslet afskediget.</a:t>
            </a:r>
            <a:endParaRPr lang="da-DK" b="0" dirty="0"/>
          </a:p>
        </p:txBody>
      </p:sp>
      <p:sp>
        <p:nvSpPr>
          <p:cNvPr id="4" name="Pladsholder til diasnummer 3"/>
          <p:cNvSpPr>
            <a:spLocks noGrp="1"/>
          </p:cNvSpPr>
          <p:nvPr>
            <p:ph type="sldNum" sz="quarter" idx="10"/>
          </p:nvPr>
        </p:nvSpPr>
        <p:spPr/>
        <p:txBody>
          <a:bodyPr/>
          <a:lstStyle/>
          <a:p>
            <a:fld id="{D1AC9159-91C9-4DCC-9DB1-29427B95C1A7}" type="slidenum">
              <a:rPr lang="da-DK" smtClean="0"/>
              <a:pPr/>
              <a:t>4</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a:t>Gymnasieskolen, som udkom i februar</a:t>
            </a:r>
            <a:r>
              <a:rPr lang="da-DK" baseline="0" dirty="0"/>
              <a:t> 2016 kan være godt at bruge som fælles diskussionsgrundlag. Artiklerne viser, hvordan forskellige skoler har grebet processen an. Find bladet her: http://mags.datagraf.dk/gymnasieskolen/84/html5/</a:t>
            </a:r>
          </a:p>
          <a:p>
            <a:endParaRPr lang="da-DK" baseline="0" dirty="0"/>
          </a:p>
          <a:p>
            <a:r>
              <a:rPr lang="da-DK" baseline="0" dirty="0"/>
              <a:t>Når vi skriver, at valg altid vil stå mellem ’pest eller kolera’, skyldes det, at nogle løsninger vil opleves som mere hensigtsmæssige for de, der afskediges, mens andre vil opleves som mest hensigtsmæssige for de, der ikke afskediges. Det er derfor nødvendigt at finde en balance, som kan opleves nogenlunde værdig for alle. Og så er afskedigelsessituationer aldrig nemme. Det vil uanset form altid være en ubehagelig oplevelse, men bevidste valg og en ordentlig planlægning kan gøre det mere nådigt.</a:t>
            </a:r>
            <a:endParaRPr lang="da-DK" dirty="0"/>
          </a:p>
        </p:txBody>
      </p:sp>
      <p:sp>
        <p:nvSpPr>
          <p:cNvPr id="4" name="Pladsholder til diasnummer 3"/>
          <p:cNvSpPr>
            <a:spLocks noGrp="1"/>
          </p:cNvSpPr>
          <p:nvPr>
            <p:ph type="sldNum" sz="quarter" idx="10"/>
          </p:nvPr>
        </p:nvSpPr>
        <p:spPr/>
        <p:txBody>
          <a:bodyPr/>
          <a:lstStyle/>
          <a:p>
            <a:fld id="{D1AC9159-91C9-4DCC-9DB1-29427B95C1A7}" type="slidenum">
              <a:rPr lang="da-DK" smtClean="0"/>
              <a:pPr/>
              <a:t>5</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100" b="1" dirty="0"/>
              <a:t>Fratrædelsesaftaler</a:t>
            </a:r>
            <a:r>
              <a:rPr lang="da-DK" sz="1100" dirty="0"/>
              <a:t>:</a:t>
            </a:r>
            <a:r>
              <a:rPr lang="da-DK" sz="1100" baseline="0" dirty="0"/>
              <a:t> En aftale om fratrædelse kan være et godt alternativ til opsigelse, hvis en kollega har en forventning om, at vedkommende vil blive opsagt, eller hvis medlemmet kan se en aftale som en mulighed for at gøre noget andet. Fratrædelsesaftalen skal som minimum sikre medlemmet de samme rettigheder, som hvis medlemmet var blevet sagt op. Det er også er i ledelsens interesse at indgå frivillige aftaler, da de så skal afskedige færre end uden fratrædelsesaftaler. Det giver derfor mening, at du forsøger at forhandle fratrædelsesaftaler hjem. Kontakt sekretariatet for konkret sparring.</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1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sz="1100" b="1" baseline="0" dirty="0"/>
              <a:t>Naturlig afgang: </a:t>
            </a:r>
            <a:r>
              <a:rPr lang="da-DK" sz="1100" b="0" baseline="0" dirty="0"/>
              <a:t>På den ene side kan det føles rimeligt, at en kollega, der er oppe i årene, går på pension; på den anden side kan kollegaen have en plan om at arbejde et eller flere år mere – er det så rimeligt efter 35 års tro tjeneste at føle sig presset ud? Nogle kolleger kan evt. have glæde af at kunne trappe ned over nogle år.</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1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sz="1100" b="1" baseline="0" dirty="0"/>
              <a:t>Medarbejdere mellem 58 og 62 år:</a:t>
            </a:r>
            <a:r>
              <a:rPr lang="da-DK" sz="1100" b="0" baseline="0" dirty="0"/>
              <a:t> Medarbejdere i denne aldersgruppe vil oftest have svært ved at finde et andet job. Hvis medlemmet skal afslutte sin karriere i denne alder, vil vedkommende typisk have yderst få midler resten af sit liv. Man tager altså ikke bare stilling til en periode på dagpenge, men om vedkommende skal have en fattig alderdom. Sekretariatet har udarbejdet særskilt notat herom: http://www.gl.org/debat/TR/SiteAssets/SitePages/Community-startside/Økonomiske%20konsekvenser%20for%20ca.%2060-årige%20i%20tilfælde%20af%20afsked.docx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100" b="1" baseline="0" dirty="0">
              <a:solidFill>
                <a:srgbClr val="E46C0A"/>
              </a:solidFill>
            </a:endParaRPr>
          </a:p>
          <a:p>
            <a:r>
              <a:rPr lang="da-DK" sz="1100" b="1" baseline="0" dirty="0">
                <a:solidFill>
                  <a:srgbClr val="E46C0A"/>
                </a:solidFill>
              </a:rPr>
              <a:t>Sociale kapitel: </a:t>
            </a:r>
            <a:r>
              <a:rPr lang="da-DK" sz="1200" kern="1200" dirty="0">
                <a:solidFill>
                  <a:schemeClr val="tx1"/>
                </a:solidFill>
                <a:latin typeface="+mn-lt"/>
                <a:ea typeface="+mn-ea"/>
                <a:cs typeface="+mn-cs"/>
              </a:rPr>
              <a:t>omhandler forebyggelse, fastholdelse og integration af personer med nedsat arbejdsevne,  ledige i aftalebaserede job på særlige vilkår, fleksjob, løntilskudsjob mv.</a:t>
            </a:r>
            <a:endParaRPr lang="da-DK" sz="1100" b="1" baseline="0" dirty="0">
              <a:solidFill>
                <a:srgbClr val="E46C0A"/>
              </a:solidFill>
            </a:endParaRPr>
          </a:p>
        </p:txBody>
      </p:sp>
      <p:sp>
        <p:nvSpPr>
          <p:cNvPr id="4" name="Pladsholder til diasnummer 3"/>
          <p:cNvSpPr>
            <a:spLocks noGrp="1"/>
          </p:cNvSpPr>
          <p:nvPr>
            <p:ph type="sldNum" sz="quarter" idx="10"/>
          </p:nvPr>
        </p:nvSpPr>
        <p:spPr/>
        <p:txBody>
          <a:bodyPr/>
          <a:lstStyle/>
          <a:p>
            <a:fld id="{D1AC9159-91C9-4DCC-9DB1-29427B95C1A7}" type="slidenum">
              <a:rPr lang="da-DK" smtClean="0"/>
              <a:pPr/>
              <a:t>6</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a:bodyPr>
          <a:lstStyle/>
          <a:p>
            <a:r>
              <a:rPr lang="da-DK" dirty="0"/>
              <a:t>Typisk</a:t>
            </a:r>
            <a:r>
              <a:rPr lang="da-DK" baseline="0" dirty="0"/>
              <a:t> vil ledelsen have meldt ud, at der kan blive tale om et antal afskedigelser. Det er ikke sikkert, at det er nærmere specificeret, og intervallet kan være relativt stort. Hvis der skal afskediges 10% af medarbejderne, vil 80% af medarbejderne tro, at de er i blandt. Statistisk er det noget vrøvl, men følelser kan ikke styres. Det er derfor vigtigt at tale sammen om, hvordan man som lærere agerer overfor hinanden og overfor ledelsen. </a:t>
            </a:r>
          </a:p>
          <a:p>
            <a:endParaRPr lang="da-DK" baseline="0" dirty="0"/>
          </a:p>
          <a:p>
            <a:r>
              <a:rPr lang="da-DK" b="1" baseline="0" dirty="0"/>
              <a:t>Indbyrdes relationer:</a:t>
            </a:r>
            <a:r>
              <a:rPr lang="da-DK" b="0" baseline="0" dirty="0"/>
              <a:t> Som man kan læse i Gymnasieskolen nr. 2, 2016, (se bladet her: http://mags.datagraf.dk/gymnasieskolen/84/html5/) kan det værste komme op blandt kollegerne inden en fyringsrunde – hvor hver bevidst eller ubevidst hytter eget skind. Hvis man i lærerkollegiet har drøftet, hvordan man opfører sig værdigt, er det i hvert fald ikke ubevidste valg. Tilsvarende kan det give mening at drøfte, hvordan man vil håndtere hinanden – Varslede afskediget/afskedigede og ikke afskedigede. Kolleger, der er blevet afskediget, kan berette, at de kan opleve at de bliver ekskluderet eller at de ynkes – og det kan være ret overvældende. Der kan lægges op til, at man fx i faggrupperne drøfter, hvordan man vil håndtere afskedigelser.</a:t>
            </a:r>
            <a:endParaRPr lang="da-DK" b="1" baseline="0" dirty="0"/>
          </a:p>
          <a:p>
            <a:endParaRPr lang="da-DK" baseline="0" dirty="0"/>
          </a:p>
          <a:p>
            <a:r>
              <a:rPr lang="da-DK" b="1" baseline="0" dirty="0"/>
              <a:t>Info alene til TR: </a:t>
            </a:r>
            <a:r>
              <a:rPr lang="da-DK" baseline="0" dirty="0"/>
              <a:t>GL har indgået en s</a:t>
            </a:r>
            <a:r>
              <a:rPr lang="da-DK" sz="1200" b="0" i="0" kern="1200" dirty="0">
                <a:solidFill>
                  <a:schemeClr val="tx1"/>
                </a:solidFill>
                <a:effectLst/>
                <a:latin typeface="+mn-lt"/>
                <a:ea typeface="+mn-ea"/>
                <a:cs typeface="+mn-cs"/>
              </a:rPr>
              <a:t>amarbejdsaftale med AS3 Transition, hvor skolen kan få hjælp til </a:t>
            </a:r>
            <a:r>
              <a:rPr lang="da-DK" baseline="0" dirty="0"/>
              <a:t>at komme ordentligt igennem processer med afskedigelser, så processen kan foregå så værdigt som muligt. Det er skolen selv, som skal betale for konsulentbistanden, men samarbejdet betyder, at firmaet er informeret om sektoren, og at skolen får det lidt billigere end ellers, fordi der ligger en rammeaftale. Danske Erhvervsskoler, Lederne anbefaler ligesom GL et samarbejde med samme firma. Kontakt sekretariatet for mere information herom. Læs mere her: https://www.gl.org/loenogans/afskedigelse/Sider/Tilbud-til-skoler---raadgivning-om-vaerdige-afskedigelser.aspx</a:t>
            </a:r>
          </a:p>
          <a:p>
            <a:endParaRPr lang="da-DK" dirty="0"/>
          </a:p>
        </p:txBody>
      </p:sp>
      <p:sp>
        <p:nvSpPr>
          <p:cNvPr id="4" name="Pladsholder til diasnummer 3"/>
          <p:cNvSpPr>
            <a:spLocks noGrp="1"/>
          </p:cNvSpPr>
          <p:nvPr>
            <p:ph type="sldNum" sz="quarter" idx="10"/>
          </p:nvPr>
        </p:nvSpPr>
        <p:spPr/>
        <p:txBody>
          <a:bodyPr/>
          <a:lstStyle/>
          <a:p>
            <a:fld id="{D1AC9159-91C9-4DCC-9DB1-29427B95C1A7}" type="slidenum">
              <a:rPr lang="da-DK" smtClean="0"/>
              <a:pPr/>
              <a:t>7</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eaLnBrk="1" hangingPunct="1">
              <a:buFont typeface="Symbol" pitchFamily="18" charset="2"/>
              <a:buNone/>
            </a:pPr>
            <a:r>
              <a:rPr lang="da-DK" sz="1100" b="0" dirty="0"/>
              <a:t>Denne slide hører formodentlig</a:t>
            </a:r>
            <a:r>
              <a:rPr lang="da-DK" sz="1100" b="0" baseline="0" dirty="0"/>
              <a:t> ikke til på det første møde. Den kan tages på et særskilt møde – og dialogen skal måske tages på et personalemøde, hvor ledelsen også deltager.</a:t>
            </a:r>
            <a:endParaRPr lang="da-DK" dirty="0"/>
          </a:p>
        </p:txBody>
      </p:sp>
      <p:sp>
        <p:nvSpPr>
          <p:cNvPr id="4" name="Pladsholder til diasnummer 3"/>
          <p:cNvSpPr>
            <a:spLocks noGrp="1"/>
          </p:cNvSpPr>
          <p:nvPr>
            <p:ph type="sldNum" sz="quarter" idx="10"/>
          </p:nvPr>
        </p:nvSpPr>
        <p:spPr/>
        <p:txBody>
          <a:bodyPr/>
          <a:lstStyle/>
          <a:p>
            <a:fld id="{D1AC9159-91C9-4DCC-9DB1-29427B95C1A7}" type="slidenum">
              <a:rPr lang="da-DK" smtClean="0"/>
              <a:pPr/>
              <a:t>8</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pPr marL="228600" indent="-228600">
              <a:buAutoNum type="arabicParenR"/>
            </a:pPr>
            <a:r>
              <a:rPr lang="da-DK" dirty="0"/>
              <a:t>Det</a:t>
            </a:r>
            <a:r>
              <a:rPr lang="da-DK" baseline="0" dirty="0"/>
              <a:t> vil typisk på forhånd blive aftalt, hvilken dag ledelsen melder afskedigelser ud.</a:t>
            </a:r>
          </a:p>
          <a:p>
            <a:pPr marL="228600" indent="-228600">
              <a:buAutoNum type="arabicParenR"/>
            </a:pPr>
            <a:r>
              <a:rPr lang="da-DK" baseline="0" dirty="0"/>
              <a:t>Dagen, hvor medarbejderne, der tænkes afskediget, bliver varslet. Denne dag skal være godt planlagt. Se slide 7 og 8.</a:t>
            </a:r>
          </a:p>
          <a:p>
            <a:pPr marL="228600" indent="-228600">
              <a:buAutoNum type="arabicParenR"/>
            </a:pPr>
            <a:r>
              <a:rPr lang="da-DK" baseline="0" dirty="0"/>
              <a:t>Normalt vil der ske en partshøring af de medarbejdere, som er varslet afskediget. Normalt vil der være en to ugers frist, hvor medarbejderne kan svare på partshøringen. </a:t>
            </a:r>
            <a:r>
              <a:rPr lang="da-DK" sz="1200" kern="1200" dirty="0">
                <a:solidFill>
                  <a:schemeClr val="tx1"/>
                </a:solidFill>
                <a:latin typeface="+mn-lt"/>
                <a:ea typeface="+mn-ea"/>
                <a:cs typeface="+mn-cs"/>
              </a:rPr>
              <a:t>Formålet med en partshøring er, at skolens afgørelse træffes på et korrekt grundlag, og medarbejderen skal alene forholde sig til den begrundelse, der er i varslingen for afskedigelse. Det vil være relevant at inddrage sekretariatet i partshøringen.</a:t>
            </a:r>
          </a:p>
          <a:p>
            <a:pPr marL="228600" indent="-228600">
              <a:buAutoNum type="arabicParenR"/>
            </a:pPr>
            <a:r>
              <a:rPr lang="da-DK" sz="1200" kern="1200" dirty="0">
                <a:solidFill>
                  <a:schemeClr val="tx1"/>
                </a:solidFill>
                <a:latin typeface="+mn-lt"/>
                <a:ea typeface="+mn-ea"/>
                <a:cs typeface="+mn-cs"/>
              </a:rPr>
              <a:t>Efter de to uger vil afskedigelserne blive stadfæstet, og de pågældende medarbejdere er nu opsagt. Hvis der</a:t>
            </a:r>
            <a:r>
              <a:rPr lang="da-DK" sz="1200" kern="1200" baseline="0" dirty="0">
                <a:solidFill>
                  <a:schemeClr val="tx1"/>
                </a:solidFill>
                <a:latin typeface="+mn-lt"/>
                <a:ea typeface="+mn-ea"/>
                <a:cs typeface="+mn-cs"/>
              </a:rPr>
              <a:t> ikke er aftalt en fritstilling, skal medarbejderne udføre deres arbejde normalt indtil fratrædelsesdatoen. GL anbefaler, at TR aftaler med ledelsen, at medarbejderne får fri til at deltage i GL’s medlemstilbud.</a:t>
            </a:r>
          </a:p>
          <a:p>
            <a:pPr marL="228600" indent="-228600">
              <a:buAutoNum type="arabicParenR"/>
            </a:pPr>
            <a:r>
              <a:rPr lang="da-DK" sz="1200" kern="1200" baseline="0" dirty="0">
                <a:solidFill>
                  <a:schemeClr val="tx1"/>
                </a:solidFill>
                <a:latin typeface="+mn-lt"/>
                <a:ea typeface="+mn-ea"/>
                <a:cs typeface="+mn-cs"/>
              </a:rPr>
              <a:t>GL har en række medlemstilbud til medlemmer, der bliver afskediget eller ikke får forlænget en ansættelse. Det er en klar anbefaling, at berørte medlemmer deltager i et karriereafklaringsforløb, som er kernen i GL’s tilbud. Erfaringerne viser, at det er vigtigt at komme hurtigt i gang med karriererådgivningen – altså før man fratræder.</a:t>
            </a:r>
          </a:p>
          <a:p>
            <a:pPr marL="228600" indent="-228600">
              <a:buAutoNum type="arabicParenR"/>
            </a:pPr>
            <a:r>
              <a:rPr lang="da-DK" sz="1200" kern="1200" baseline="0" dirty="0">
                <a:solidFill>
                  <a:schemeClr val="tx1"/>
                </a:solidFill>
                <a:latin typeface="+mn-lt"/>
                <a:ea typeface="+mn-ea"/>
                <a:cs typeface="+mn-cs"/>
              </a:rPr>
              <a:t>Det er vigtigt at sige ordentligt farvel, når medarbejdere fratræder – både for dem, der skal stoppe og for dem, der skal blive. Helle Hein: ”Det, der siger mest om en arbejdsplads er ikke, hvordan man tager imod nye medarbejdere, men hvordan man tager afsked – også den sidste dag. Det viser arbejdspladsens værdier.”</a:t>
            </a:r>
          </a:p>
          <a:p>
            <a:pPr marL="228600" indent="-228600">
              <a:buAutoNum type="arabicParenR"/>
            </a:pPr>
            <a:endParaRPr lang="da-DK" dirty="0"/>
          </a:p>
        </p:txBody>
      </p:sp>
      <p:sp>
        <p:nvSpPr>
          <p:cNvPr id="4" name="Pladsholder til diasnummer 3"/>
          <p:cNvSpPr>
            <a:spLocks noGrp="1"/>
          </p:cNvSpPr>
          <p:nvPr>
            <p:ph type="sldNum" sz="quarter" idx="10"/>
          </p:nvPr>
        </p:nvSpPr>
        <p:spPr/>
        <p:txBody>
          <a:bodyPr/>
          <a:lstStyle/>
          <a:p>
            <a:fld id="{D1AC9159-91C9-4DCC-9DB1-29427B95C1A7}" type="slidenum">
              <a:rPr lang="da-DK" smtClean="0"/>
              <a:pPr/>
              <a:t>9</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sz="1100" b="1" dirty="0"/>
              <a:t>Arbejde i opsigelsesperioden?</a:t>
            </a:r>
          </a:p>
          <a:p>
            <a:r>
              <a:rPr lang="da-DK" sz="1100" b="0" dirty="0"/>
              <a:t>Både i høringsfasen og i opsigelsesperioden har medarbejderne</a:t>
            </a:r>
            <a:r>
              <a:rPr lang="da-DK" sz="1100" b="0" baseline="0" dirty="0"/>
              <a:t> </a:t>
            </a:r>
            <a:r>
              <a:rPr lang="da-DK" sz="1100" b="0" dirty="0"/>
              <a:t>pligt til at udføre arbejdet normalt, med mindre det er aftalt, at medarbejderne fritstilles. </a:t>
            </a:r>
          </a:p>
          <a:p>
            <a:endParaRPr lang="da-DK" dirty="0"/>
          </a:p>
        </p:txBody>
      </p:sp>
      <p:sp>
        <p:nvSpPr>
          <p:cNvPr id="4" name="Pladsholder til diasnummer 3"/>
          <p:cNvSpPr>
            <a:spLocks noGrp="1"/>
          </p:cNvSpPr>
          <p:nvPr>
            <p:ph type="sldNum" sz="quarter" idx="10"/>
          </p:nvPr>
        </p:nvSpPr>
        <p:spPr/>
        <p:txBody>
          <a:bodyPr/>
          <a:lstStyle/>
          <a:p>
            <a:fld id="{D1AC9159-91C9-4DCC-9DB1-29427B95C1A7}" type="slidenum">
              <a:rPr lang="da-DK" smtClean="0"/>
              <a:pPr/>
              <a:t>10</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7ECBB9F0-09A4-45E9-B2A6-17B191AEA79B}" type="datetimeFigureOut">
              <a:rPr lang="da-DK" smtClean="0"/>
              <a:pPr/>
              <a:t>19-11-2018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0E95A3B-F458-466F-AB03-FBC374C46680}"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ECBB9F0-09A4-45E9-B2A6-17B191AEA79B}" type="datetimeFigureOut">
              <a:rPr lang="da-DK" smtClean="0"/>
              <a:pPr/>
              <a:t>19-11-2018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0E95A3B-F458-466F-AB03-FBC374C46680}"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9"/>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9"/>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ECBB9F0-09A4-45E9-B2A6-17B191AEA79B}" type="datetimeFigureOut">
              <a:rPr lang="da-DK" smtClean="0"/>
              <a:pPr/>
              <a:t>19-11-2018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0E95A3B-F458-466F-AB03-FBC374C46680}"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pic>
        <p:nvPicPr>
          <p:cNvPr id="14" name="Billede 13" descr="Afskediget - hvad nu.png"/>
          <p:cNvPicPr>
            <a:picLocks noChangeAspect="1"/>
          </p:cNvPicPr>
          <p:nvPr userDrawn="1"/>
        </p:nvPicPr>
        <p:blipFill>
          <a:blip r:embed="rId2" cstate="print"/>
          <a:srcRect l="73043" r="10461" b="32929"/>
          <a:stretch>
            <a:fillRect/>
          </a:stretch>
        </p:blipFill>
        <p:spPr>
          <a:xfrm>
            <a:off x="0" y="-99392"/>
            <a:ext cx="9144000" cy="7128792"/>
          </a:xfrm>
          <a:prstGeom prst="rect">
            <a:avLst/>
          </a:prstGeom>
        </p:spPr>
      </p:pic>
      <p:sp>
        <p:nvSpPr>
          <p:cNvPr id="2" name="Titel 1"/>
          <p:cNvSpPr>
            <a:spLocks noGrp="1"/>
          </p:cNvSpPr>
          <p:nvPr>
            <p:ph type="title"/>
          </p:nvPr>
        </p:nvSpPr>
        <p:spPr>
          <a:xfrm>
            <a:off x="413538" y="548680"/>
            <a:ext cx="8229600" cy="1143000"/>
          </a:xfrm>
        </p:spPr>
        <p:txBody>
          <a:bodyPr>
            <a:normAutofit/>
          </a:bodyPr>
          <a:lstStyle>
            <a:lvl1pPr algn="l">
              <a:defRPr sz="2800" b="1" cap="all" baseline="0">
                <a:solidFill>
                  <a:schemeClr val="bg1"/>
                </a:solidFill>
              </a:defRPr>
            </a:lvl1pPr>
          </a:lstStyle>
          <a:p>
            <a:r>
              <a:rPr lang="da-DK" dirty="0"/>
              <a:t>Klik for at redigere titeltypografi i masteren</a:t>
            </a:r>
          </a:p>
        </p:txBody>
      </p:sp>
      <p:sp>
        <p:nvSpPr>
          <p:cNvPr id="3" name="Pladsholder til indhold 2"/>
          <p:cNvSpPr>
            <a:spLocks noGrp="1"/>
          </p:cNvSpPr>
          <p:nvPr>
            <p:ph idx="1"/>
          </p:nvPr>
        </p:nvSpPr>
        <p:spPr>
          <a:xfrm>
            <a:off x="423882" y="1663081"/>
            <a:ext cx="8229600" cy="4997151"/>
          </a:xfrm>
        </p:spPr>
        <p:txBody>
          <a:bodyPr>
            <a:normAutofit/>
          </a:bodyPr>
          <a:lstStyle>
            <a:lvl1pPr marL="342900" indent="-342900">
              <a:spcBef>
                <a:spcPts val="1200"/>
              </a:spcBef>
              <a:buClr>
                <a:schemeClr val="accent1">
                  <a:lumMod val="20000"/>
                  <a:lumOff val="80000"/>
                </a:schemeClr>
              </a:buClr>
              <a:buSzPct val="80000"/>
              <a:buFont typeface="Wingdings" panose="05000000000000000000" pitchFamily="2" charset="2"/>
              <a:buChar char="§"/>
              <a:defRPr sz="2400">
                <a:solidFill>
                  <a:schemeClr val="bg1"/>
                </a:solidFill>
              </a:defRPr>
            </a:lvl1pPr>
            <a:lvl2pPr marL="742950" indent="-285750">
              <a:buClr>
                <a:schemeClr val="accent1">
                  <a:lumMod val="20000"/>
                  <a:lumOff val="80000"/>
                </a:schemeClr>
              </a:buClr>
              <a:buSzPct val="80000"/>
              <a:buFont typeface="Wingdings" panose="05000000000000000000" pitchFamily="2" charset="2"/>
              <a:buChar char="§"/>
              <a:defRPr sz="2000">
                <a:solidFill>
                  <a:schemeClr val="bg1"/>
                </a:solidFill>
              </a:defRPr>
            </a:lvl2pPr>
            <a:lvl3pPr marL="1143000" indent="-228600">
              <a:buClr>
                <a:schemeClr val="accent1">
                  <a:lumMod val="20000"/>
                  <a:lumOff val="80000"/>
                </a:schemeClr>
              </a:buClr>
              <a:buSzPct val="80000"/>
              <a:buFont typeface="Wingdings" panose="05000000000000000000" pitchFamily="2" charset="2"/>
              <a:buChar char="§"/>
              <a:defRPr sz="1800">
                <a:solidFill>
                  <a:schemeClr val="bg1"/>
                </a:solidFill>
              </a:defRPr>
            </a:lvl3pPr>
            <a:lvl4pPr marL="1600200" indent="-228600">
              <a:buClr>
                <a:schemeClr val="accent5">
                  <a:lumMod val="75000"/>
                </a:schemeClr>
              </a:buClr>
              <a:buSzPct val="80000"/>
              <a:buFont typeface="Wingdings" panose="05000000000000000000" pitchFamily="2" charset="2"/>
              <a:buChar char="§"/>
              <a:defRPr sz="1800"/>
            </a:lvl4pPr>
            <a:lvl5pPr marL="2057400" indent="-228600">
              <a:buClr>
                <a:schemeClr val="accent5">
                  <a:lumMod val="75000"/>
                </a:schemeClr>
              </a:buClr>
              <a:buSzPct val="80000"/>
              <a:buFont typeface="Wingdings" panose="05000000000000000000" pitchFamily="2" charset="2"/>
              <a:buChar char="§"/>
              <a:defRPr sz="1800"/>
            </a:lvl5pPr>
          </a:lstStyle>
          <a:p>
            <a:pPr lvl="0"/>
            <a:r>
              <a:rPr lang="da-DK" dirty="0"/>
              <a:t>Klik for at redigere typografi i masteren</a:t>
            </a:r>
          </a:p>
          <a:p>
            <a:pPr lvl="1"/>
            <a:r>
              <a:rPr lang="da-DK" dirty="0"/>
              <a:t>Andet niveau</a:t>
            </a:r>
          </a:p>
        </p:txBody>
      </p:sp>
      <p:pic>
        <p:nvPicPr>
          <p:cNvPr id="16" name="Billede 15" descr="Logo_udenkasse_neg.png"/>
          <p:cNvPicPr>
            <a:picLocks noChangeAspect="1"/>
          </p:cNvPicPr>
          <p:nvPr userDrawn="1"/>
        </p:nvPicPr>
        <p:blipFill>
          <a:blip r:embed="rId3" cstate="print"/>
          <a:srcRect r="31669" b="30182"/>
          <a:stretch>
            <a:fillRect/>
          </a:stretch>
        </p:blipFill>
        <p:spPr>
          <a:xfrm>
            <a:off x="341149" y="-99392"/>
            <a:ext cx="1134507" cy="579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p:cNvSpPr>
            <a:spLocks noGrp="1"/>
          </p:cNvSpPr>
          <p:nvPr>
            <p:ph type="dt" sz="half" idx="10"/>
          </p:nvPr>
        </p:nvSpPr>
        <p:spPr/>
        <p:txBody>
          <a:bodyPr/>
          <a:lstStyle/>
          <a:p>
            <a:fld id="{7ECBB9F0-09A4-45E9-B2A6-17B191AEA79B}" type="datetimeFigureOut">
              <a:rPr lang="da-DK" smtClean="0"/>
              <a:pPr/>
              <a:t>19-11-2018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0E95A3B-F458-466F-AB03-FBC374C46680}"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7ECBB9F0-09A4-45E9-B2A6-17B191AEA79B}" type="datetimeFigureOut">
              <a:rPr lang="da-DK" smtClean="0"/>
              <a:pPr/>
              <a:t>19-11-2018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0E95A3B-F458-466F-AB03-FBC374C46680}"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7ECBB9F0-09A4-45E9-B2A6-17B191AEA79B}" type="datetimeFigureOut">
              <a:rPr lang="da-DK" smtClean="0"/>
              <a:pPr/>
              <a:t>19-11-2018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70E95A3B-F458-466F-AB03-FBC374C46680}"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2"/>
          <p:cNvSpPr>
            <a:spLocks noGrp="1"/>
          </p:cNvSpPr>
          <p:nvPr>
            <p:ph type="dt" sz="half" idx="10"/>
          </p:nvPr>
        </p:nvSpPr>
        <p:spPr/>
        <p:txBody>
          <a:bodyPr/>
          <a:lstStyle/>
          <a:p>
            <a:fld id="{7ECBB9F0-09A4-45E9-B2A6-17B191AEA79B}" type="datetimeFigureOut">
              <a:rPr lang="da-DK" smtClean="0"/>
              <a:pPr/>
              <a:t>19-11-2018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70E95A3B-F458-466F-AB03-FBC374C46680}"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7ECBB9F0-09A4-45E9-B2A6-17B191AEA79B}" type="datetimeFigureOut">
              <a:rPr lang="da-DK" smtClean="0"/>
              <a:pPr/>
              <a:t>19-11-2018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70E95A3B-F458-466F-AB03-FBC374C46680}"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7ECBB9F0-09A4-45E9-B2A6-17B191AEA79B}" type="datetimeFigureOut">
              <a:rPr lang="da-DK" smtClean="0"/>
              <a:pPr/>
              <a:t>19-11-2018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0E95A3B-F458-466F-AB03-FBC374C46680}"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7ECBB9F0-09A4-45E9-B2A6-17B191AEA79B}" type="datetimeFigureOut">
              <a:rPr lang="da-DK" smtClean="0"/>
              <a:pPr/>
              <a:t>19-11-2018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0E95A3B-F458-466F-AB03-FBC374C46680}"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BB9F0-09A4-45E9-B2A6-17B191AEA79B}" type="datetimeFigureOut">
              <a:rPr lang="da-DK" smtClean="0"/>
              <a:pPr/>
              <a:t>19-11-2018</a:t>
            </a:fld>
            <a:endParaRPr lang="da-DK"/>
          </a:p>
        </p:txBody>
      </p:sp>
      <p:sp>
        <p:nvSpPr>
          <p:cNvPr id="5" name="Pladsholder til sidefod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95A3B-F458-466F-AB03-FBC374C46680}"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postkort1.png"/>
          <p:cNvPicPr>
            <a:picLocks noChangeAspect="1"/>
          </p:cNvPicPr>
          <p:nvPr/>
        </p:nvPicPr>
        <p:blipFill rotWithShape="1">
          <a:blip r:embed="rId2" cstate="print"/>
          <a:srcRect l="75473" t="42366" r="5087" b="46609"/>
          <a:stretch/>
        </p:blipFill>
        <p:spPr>
          <a:xfrm>
            <a:off x="0" y="-207404"/>
            <a:ext cx="9144000" cy="7236804"/>
          </a:xfrm>
          <a:prstGeom prst="rect">
            <a:avLst/>
          </a:prstGeom>
        </p:spPr>
      </p:pic>
      <p:pic>
        <p:nvPicPr>
          <p:cNvPr id="5" name="Billede 4" descr="postkort_trykklar_Side_1.jpg"/>
          <p:cNvPicPr>
            <a:picLocks noChangeAspect="1"/>
          </p:cNvPicPr>
          <p:nvPr/>
        </p:nvPicPr>
        <p:blipFill>
          <a:blip r:embed="rId3" cstate="print"/>
          <a:srcRect l="65471" t="86427" r="4580" b="8290"/>
          <a:stretch>
            <a:fillRect/>
          </a:stretch>
        </p:blipFill>
        <p:spPr>
          <a:xfrm>
            <a:off x="539552" y="3933056"/>
            <a:ext cx="4079243" cy="2924944"/>
          </a:xfrm>
          <a:prstGeom prst="rect">
            <a:avLst/>
          </a:prstGeom>
        </p:spPr>
      </p:pic>
      <p:sp>
        <p:nvSpPr>
          <p:cNvPr id="2" name="Titel 1"/>
          <p:cNvSpPr>
            <a:spLocks noGrp="1"/>
          </p:cNvSpPr>
          <p:nvPr>
            <p:ph type="title"/>
          </p:nvPr>
        </p:nvSpPr>
        <p:spPr>
          <a:xfrm>
            <a:off x="467544" y="4725144"/>
            <a:ext cx="4734526" cy="1944216"/>
          </a:xfrm>
        </p:spPr>
        <p:txBody>
          <a:bodyPr/>
          <a:lstStyle/>
          <a:p>
            <a:r>
              <a:rPr lang="da-DK" dirty="0"/>
              <a:t>GL-møde om afskedigelser</a:t>
            </a:r>
            <a:br>
              <a:rPr lang="da-DK" dirty="0"/>
            </a:br>
            <a:r>
              <a:rPr lang="da-DK" sz="2400" cap="none" dirty="0"/>
              <a:t>Oplæg ved TR</a:t>
            </a:r>
            <a:endParaRPr lang="da-DK" cap="none" dirty="0"/>
          </a:p>
        </p:txBody>
      </p:sp>
      <p:pic>
        <p:nvPicPr>
          <p:cNvPr id="7" name="Billede 6" descr="postkort1.png"/>
          <p:cNvPicPr>
            <a:picLocks noChangeAspect="1"/>
          </p:cNvPicPr>
          <p:nvPr/>
        </p:nvPicPr>
        <p:blipFill>
          <a:blip r:embed="rId2" cstate="print"/>
          <a:srcRect l="11413" t="7603" r="55512" b="42437"/>
          <a:stretch>
            <a:fillRect/>
          </a:stretch>
        </p:blipFill>
        <p:spPr>
          <a:xfrm>
            <a:off x="539552" y="980728"/>
            <a:ext cx="3600400" cy="3943295"/>
          </a:xfrm>
          <a:prstGeom prst="rect">
            <a:avLst/>
          </a:prstGeom>
        </p:spPr>
      </p:pic>
      <p:pic>
        <p:nvPicPr>
          <p:cNvPr id="8" name="Billede 7" descr="postkort1.png"/>
          <p:cNvPicPr>
            <a:picLocks noChangeAspect="1"/>
          </p:cNvPicPr>
          <p:nvPr/>
        </p:nvPicPr>
        <p:blipFill>
          <a:blip r:embed="rId2" cstate="print"/>
          <a:srcRect l="55669" t="6784" r="5087" b="6014"/>
          <a:stretch>
            <a:fillRect/>
          </a:stretch>
        </p:blipFill>
        <p:spPr>
          <a:xfrm>
            <a:off x="5220072" y="404664"/>
            <a:ext cx="3888432" cy="6264696"/>
          </a:xfrm>
          <a:prstGeom prst="rect">
            <a:avLst/>
          </a:prstGeom>
        </p:spPr>
      </p:pic>
      <p:pic>
        <p:nvPicPr>
          <p:cNvPr id="9" name="Billede 8" descr="Logo_udenkasse_neg.png"/>
          <p:cNvPicPr>
            <a:picLocks noChangeAspect="1"/>
          </p:cNvPicPr>
          <p:nvPr/>
        </p:nvPicPr>
        <p:blipFill>
          <a:blip r:embed="rId4" cstate="print"/>
          <a:srcRect r="31669" b="30182"/>
          <a:stretch>
            <a:fillRect/>
          </a:stretch>
        </p:blipFill>
        <p:spPr>
          <a:xfrm>
            <a:off x="341149" y="-99392"/>
            <a:ext cx="1134507" cy="579600"/>
          </a:xfrm>
          <a:prstGeom prst="rect">
            <a:avLst/>
          </a:prstGeom>
        </p:spPr>
      </p:pic>
      <p:sp>
        <p:nvSpPr>
          <p:cNvPr id="3" name="Rektangel 2">
            <a:extLst>
              <a:ext uri="{FF2B5EF4-FFF2-40B4-BE49-F238E27FC236}">
                <a16:creationId xmlns:a16="http://schemas.microsoft.com/office/drawing/2014/main" id="{C8051561-BA8B-423C-B964-D478070092E6}"/>
              </a:ext>
            </a:extLst>
          </p:cNvPr>
          <p:cNvSpPr/>
          <p:nvPr/>
        </p:nvSpPr>
        <p:spPr>
          <a:xfrm>
            <a:off x="7092280" y="2348880"/>
            <a:ext cx="1872208" cy="360040"/>
          </a:xfrm>
          <a:prstGeom prst="rect">
            <a:avLst/>
          </a:prstGeom>
          <a:solidFill>
            <a:srgbClr val="00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Opsigelsesvarsler</a:t>
            </a:r>
          </a:p>
        </p:txBody>
      </p:sp>
      <p:graphicFrame>
        <p:nvGraphicFramePr>
          <p:cNvPr id="4" name="Pladsholder til indhold 3"/>
          <p:cNvGraphicFramePr>
            <a:graphicFrameLocks noGrp="1"/>
          </p:cNvGraphicFramePr>
          <p:nvPr>
            <p:ph idx="1"/>
          </p:nvPr>
        </p:nvGraphicFramePr>
        <p:xfrm>
          <a:off x="423863" y="1663700"/>
          <a:ext cx="8229600" cy="3061446"/>
        </p:xfrm>
        <a:graphic>
          <a:graphicData uri="http://schemas.openxmlformats.org/drawingml/2006/table">
            <a:tbl>
              <a:tblPr firstRow="1" bandRow="1">
                <a:tableStyleId>{327F97BB-C833-4FB7-BDE5-3F7075034690}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0241">
                <a:tc>
                  <a:txBody>
                    <a:bodyPr/>
                    <a:lstStyle/>
                    <a:p>
                      <a:r>
                        <a:rPr lang="da-DK" sz="2000" b="1" dirty="0"/>
                        <a:t>Ansættelsestid</a:t>
                      </a:r>
                    </a:p>
                  </a:txBody>
                  <a:tcPr anchor="ctr"/>
                </a:tc>
                <a:tc>
                  <a:txBody>
                    <a:bodyPr/>
                    <a:lstStyle/>
                    <a:p>
                      <a:r>
                        <a:rPr lang="da-DK" sz="2000" b="1"/>
                        <a:t>Opsigelsesvarsel</a:t>
                      </a:r>
                    </a:p>
                  </a:txBody>
                  <a:tcPr anchor="ctr"/>
                </a:tc>
                <a:extLst>
                  <a:ext uri="{0D108BD9-81ED-4DB2-BD59-A6C34878D82A}">
                    <a16:rowId xmlns:a16="http://schemas.microsoft.com/office/drawing/2014/main" val="10000"/>
                  </a:ext>
                </a:extLst>
              </a:tr>
              <a:tr h="510241">
                <a:tc>
                  <a:txBody>
                    <a:bodyPr/>
                    <a:lstStyle/>
                    <a:p>
                      <a:r>
                        <a:rPr lang="da-DK" sz="2000" b="1"/>
                        <a:t>Indtil 5 måneder</a:t>
                      </a:r>
                    </a:p>
                  </a:txBody>
                  <a:tcPr anchor="ctr"/>
                </a:tc>
                <a:tc>
                  <a:txBody>
                    <a:bodyPr/>
                    <a:lstStyle/>
                    <a:p>
                      <a:r>
                        <a:rPr lang="da-DK" sz="2000" b="1"/>
                        <a:t>1 måned</a:t>
                      </a:r>
                    </a:p>
                  </a:txBody>
                  <a:tcPr anchor="ctr"/>
                </a:tc>
                <a:extLst>
                  <a:ext uri="{0D108BD9-81ED-4DB2-BD59-A6C34878D82A}">
                    <a16:rowId xmlns:a16="http://schemas.microsoft.com/office/drawing/2014/main" val="10001"/>
                  </a:ext>
                </a:extLst>
              </a:tr>
              <a:tr h="510241">
                <a:tc>
                  <a:txBody>
                    <a:bodyPr/>
                    <a:lstStyle/>
                    <a:p>
                      <a:r>
                        <a:rPr lang="da-DK" sz="2000" b="1"/>
                        <a:t>Indtil 2 år og 9 måneder</a:t>
                      </a:r>
                    </a:p>
                  </a:txBody>
                  <a:tcPr anchor="ctr"/>
                </a:tc>
                <a:tc>
                  <a:txBody>
                    <a:bodyPr/>
                    <a:lstStyle/>
                    <a:p>
                      <a:r>
                        <a:rPr lang="da-DK" sz="2000" b="1"/>
                        <a:t>3 måneder</a:t>
                      </a:r>
                    </a:p>
                  </a:txBody>
                  <a:tcPr anchor="ctr"/>
                </a:tc>
                <a:extLst>
                  <a:ext uri="{0D108BD9-81ED-4DB2-BD59-A6C34878D82A}">
                    <a16:rowId xmlns:a16="http://schemas.microsoft.com/office/drawing/2014/main" val="10002"/>
                  </a:ext>
                </a:extLst>
              </a:tr>
              <a:tr h="510241">
                <a:tc>
                  <a:txBody>
                    <a:bodyPr/>
                    <a:lstStyle/>
                    <a:p>
                      <a:r>
                        <a:rPr lang="da-DK" sz="2000" b="1"/>
                        <a:t>Indtil 5 år og 8 måneder</a:t>
                      </a:r>
                    </a:p>
                  </a:txBody>
                  <a:tcPr anchor="ctr"/>
                </a:tc>
                <a:tc>
                  <a:txBody>
                    <a:bodyPr/>
                    <a:lstStyle/>
                    <a:p>
                      <a:r>
                        <a:rPr lang="da-DK" sz="2000" b="1"/>
                        <a:t>4 måneder</a:t>
                      </a:r>
                    </a:p>
                  </a:txBody>
                  <a:tcPr anchor="ctr"/>
                </a:tc>
                <a:extLst>
                  <a:ext uri="{0D108BD9-81ED-4DB2-BD59-A6C34878D82A}">
                    <a16:rowId xmlns:a16="http://schemas.microsoft.com/office/drawing/2014/main" val="10003"/>
                  </a:ext>
                </a:extLst>
              </a:tr>
              <a:tr h="510241">
                <a:tc>
                  <a:txBody>
                    <a:bodyPr/>
                    <a:lstStyle/>
                    <a:p>
                      <a:r>
                        <a:rPr lang="da-DK" sz="2000" b="1"/>
                        <a:t>Indtil 8 år og 7 måneder</a:t>
                      </a:r>
                    </a:p>
                  </a:txBody>
                  <a:tcPr anchor="ctr"/>
                </a:tc>
                <a:tc>
                  <a:txBody>
                    <a:bodyPr/>
                    <a:lstStyle/>
                    <a:p>
                      <a:r>
                        <a:rPr lang="da-DK" sz="2000" b="1" dirty="0"/>
                        <a:t>5 måneder</a:t>
                      </a:r>
                    </a:p>
                  </a:txBody>
                  <a:tcPr anchor="ctr"/>
                </a:tc>
                <a:extLst>
                  <a:ext uri="{0D108BD9-81ED-4DB2-BD59-A6C34878D82A}">
                    <a16:rowId xmlns:a16="http://schemas.microsoft.com/office/drawing/2014/main" val="10004"/>
                  </a:ext>
                </a:extLst>
              </a:tr>
              <a:tr h="510241">
                <a:tc>
                  <a:txBody>
                    <a:bodyPr/>
                    <a:lstStyle/>
                    <a:p>
                      <a:r>
                        <a:rPr lang="da-DK" sz="2000" b="1"/>
                        <a:t>Herefter</a:t>
                      </a:r>
                    </a:p>
                  </a:txBody>
                  <a:tcPr anchor="ctr"/>
                </a:tc>
                <a:tc>
                  <a:txBody>
                    <a:bodyPr/>
                    <a:lstStyle/>
                    <a:p>
                      <a:r>
                        <a:rPr lang="da-DK" sz="2000" b="1" dirty="0"/>
                        <a:t>6 måneder</a:t>
                      </a:r>
                    </a:p>
                  </a:txBody>
                  <a:tcPr anchor="ctr"/>
                </a:tc>
                <a:extLst>
                  <a:ext uri="{0D108BD9-81ED-4DB2-BD59-A6C34878D82A}">
                    <a16:rowId xmlns:a16="http://schemas.microsoft.com/office/drawing/2014/main" val="10005"/>
                  </a:ext>
                </a:extLst>
              </a:tr>
            </a:tbl>
          </a:graphicData>
        </a:graphic>
      </p:graphicFrame>
      <p:sp>
        <p:nvSpPr>
          <p:cNvPr id="5" name="Tekstboks 4"/>
          <p:cNvSpPr txBox="1"/>
          <p:nvPr/>
        </p:nvSpPr>
        <p:spPr>
          <a:xfrm>
            <a:off x="395536" y="5018400"/>
            <a:ext cx="8496944" cy="1938992"/>
          </a:xfrm>
          <a:prstGeom prst="rect">
            <a:avLst/>
          </a:prstGeom>
          <a:noFill/>
        </p:spPr>
        <p:txBody>
          <a:bodyPr wrap="square" rtlCol="0">
            <a:spAutoFit/>
          </a:bodyPr>
          <a:lstStyle/>
          <a:p>
            <a:r>
              <a:rPr lang="da-DK" sz="2000" b="1" dirty="0">
                <a:solidFill>
                  <a:schemeClr val="bg1"/>
                </a:solidFill>
              </a:rPr>
              <a:t>Fratrædelsesgodtgørelse</a:t>
            </a:r>
          </a:p>
          <a:p>
            <a:r>
              <a:rPr lang="da-DK" sz="2000" dirty="0">
                <a:solidFill>
                  <a:schemeClr val="bg1"/>
                </a:solidFill>
              </a:rPr>
              <a:t>Ansat uafbrudt i 12 år (inkl. opsigelsesperioden): Ret til en måneds løn som fratrædelsesgodtgørelse.</a:t>
            </a:r>
            <a:br>
              <a:rPr lang="da-DK" sz="2000" dirty="0">
                <a:solidFill>
                  <a:schemeClr val="bg1"/>
                </a:solidFill>
              </a:rPr>
            </a:br>
            <a:endParaRPr lang="da-DK" sz="2000" dirty="0">
              <a:solidFill>
                <a:schemeClr val="bg1"/>
              </a:solidFill>
            </a:endParaRPr>
          </a:p>
          <a:p>
            <a:r>
              <a:rPr lang="da-DK" sz="2000" dirty="0">
                <a:solidFill>
                  <a:schemeClr val="bg1"/>
                </a:solidFill>
              </a:rPr>
              <a:t>Ansat uafbrudt i 17 år: Ret til 3 måneders løn som fratrædelsesgodtgørelse.</a:t>
            </a:r>
          </a:p>
          <a:p>
            <a:endParaRPr lang="da-DK" sz="2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Lønsikring</a:t>
            </a:r>
            <a:endParaRPr lang="da-DK" dirty="0"/>
          </a:p>
        </p:txBody>
      </p:sp>
      <p:sp>
        <p:nvSpPr>
          <p:cNvPr id="3" name="Pladsholder til indhold 2"/>
          <p:cNvSpPr>
            <a:spLocks noGrp="1"/>
          </p:cNvSpPr>
          <p:nvPr>
            <p:ph idx="1"/>
          </p:nvPr>
        </p:nvSpPr>
        <p:spPr/>
        <p:txBody>
          <a:bodyPr>
            <a:normAutofit fontScale="92500" lnSpcReduction="10000"/>
          </a:bodyPr>
          <a:lstStyle/>
          <a:p>
            <a:r>
              <a:rPr lang="da-DK" dirty="0"/>
              <a:t>Ansatte, der </a:t>
            </a:r>
            <a:r>
              <a:rPr lang="da-DK" i="1" dirty="0"/>
              <a:t>ikke</a:t>
            </a:r>
            <a:r>
              <a:rPr lang="da-DK" dirty="0"/>
              <a:t> er varslet afskediget – og som </a:t>
            </a:r>
            <a:r>
              <a:rPr lang="da-DK" i="1" dirty="0"/>
              <a:t>ikke</a:t>
            </a:r>
            <a:r>
              <a:rPr lang="da-DK" dirty="0"/>
              <a:t> forventer at blive afskediget – kan tegne en </a:t>
            </a:r>
            <a:r>
              <a:rPr lang="da-DK" dirty="0" err="1"/>
              <a:t>lønsikring</a:t>
            </a:r>
            <a:r>
              <a:rPr lang="da-DK" dirty="0"/>
              <a:t>. </a:t>
            </a:r>
          </a:p>
          <a:p>
            <a:r>
              <a:rPr lang="da-DK" dirty="0"/>
              <a:t>En </a:t>
            </a:r>
            <a:r>
              <a:rPr lang="da-DK" dirty="0" err="1"/>
              <a:t>lønsikring</a:t>
            </a:r>
            <a:r>
              <a:rPr lang="da-DK" dirty="0"/>
              <a:t> skal tegnes min. 6 måneder før varsel om afsked </a:t>
            </a:r>
            <a:br>
              <a:rPr lang="da-DK" dirty="0"/>
            </a:br>
            <a:r>
              <a:rPr lang="da-DK" dirty="0"/>
              <a:t>– man må ikke vide, at man vil blive afskediget</a:t>
            </a:r>
          </a:p>
          <a:p>
            <a:r>
              <a:rPr lang="da-DK" i="1" dirty="0"/>
              <a:t>Eksempel</a:t>
            </a:r>
          </a:p>
          <a:p>
            <a:r>
              <a:rPr lang="da-DK" dirty="0"/>
              <a:t>A er fastansat på fuld tid og tjener 35.000 </a:t>
            </a:r>
            <a:r>
              <a:rPr lang="da-DK" dirty="0" err="1"/>
              <a:t>kr./md</a:t>
            </a:r>
            <a:r>
              <a:rPr lang="da-DK" dirty="0"/>
              <a:t>. brutto.</a:t>
            </a:r>
          </a:p>
          <a:p>
            <a:r>
              <a:rPr lang="da-DK" dirty="0"/>
              <a:t>Ved ledighed får A ca. 18.000 </a:t>
            </a:r>
            <a:r>
              <a:rPr lang="da-DK" dirty="0" err="1"/>
              <a:t>kr./md</a:t>
            </a:r>
            <a:r>
              <a:rPr lang="da-DK" dirty="0"/>
              <a:t>. i dagpenge, 5.000 kr. fra GL, i alt ca. 23.000 kr.</a:t>
            </a:r>
          </a:p>
          <a:p>
            <a:r>
              <a:rPr lang="da-DK" dirty="0"/>
              <a:t>A kan med en </a:t>
            </a:r>
            <a:r>
              <a:rPr lang="da-DK" dirty="0" err="1"/>
              <a:t>lønsikring</a:t>
            </a:r>
            <a:r>
              <a:rPr lang="da-DK" dirty="0"/>
              <a:t> forsikre sig op til 80% af nuværende bruttoløn, altså op til 28.000 kr.</a:t>
            </a:r>
          </a:p>
          <a:p>
            <a:r>
              <a:rPr lang="da-DK" dirty="0"/>
              <a:t>En </a:t>
            </a:r>
            <a:r>
              <a:rPr lang="da-DK" dirty="0" err="1"/>
              <a:t>lønforsikring</a:t>
            </a:r>
            <a:r>
              <a:rPr lang="da-DK" dirty="0"/>
              <a:t> kan dække forskellen mellem 23.000 kr. og 28.000 kr. En sikring, der giver 5.000 </a:t>
            </a:r>
            <a:r>
              <a:rPr lang="da-DK" dirty="0" err="1"/>
              <a:t>kr./md</a:t>
            </a:r>
            <a:r>
              <a:rPr lang="da-DK" dirty="0"/>
              <a:t>. i et år koster ca. 160 </a:t>
            </a:r>
            <a:r>
              <a:rPr lang="da-DK" dirty="0" err="1"/>
              <a:t>kr./md</a:t>
            </a:r>
            <a:r>
              <a:rPr lang="da-DK" dirty="0"/>
              <a:t>. </a:t>
            </a:r>
          </a:p>
          <a:p>
            <a:endParaRPr lang="da-DK"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lede 18" descr="Afsk-nedsatkont.png"/>
          <p:cNvPicPr>
            <a:picLocks noChangeAspect="1"/>
          </p:cNvPicPr>
          <p:nvPr/>
        </p:nvPicPr>
        <p:blipFill>
          <a:blip r:embed="rId3" cstate="print"/>
          <a:srcRect l="51575" t="5001" r="2751" b="9501"/>
          <a:stretch>
            <a:fillRect/>
          </a:stretch>
        </p:blipFill>
        <p:spPr>
          <a:xfrm>
            <a:off x="6660232" y="4482000"/>
            <a:ext cx="2417684" cy="2376000"/>
          </a:xfrm>
          <a:prstGeom prst="rect">
            <a:avLst/>
          </a:prstGeom>
        </p:spPr>
      </p:pic>
      <p:pic>
        <p:nvPicPr>
          <p:cNvPr id="11" name="Billede 10" descr="afsk-nye-karriere.png"/>
          <p:cNvPicPr>
            <a:picLocks noChangeAspect="1"/>
          </p:cNvPicPr>
          <p:nvPr/>
        </p:nvPicPr>
        <p:blipFill>
          <a:blip r:embed="rId4" cstate="print"/>
          <a:srcRect t="12500" r="52362" b="11001"/>
          <a:stretch>
            <a:fillRect/>
          </a:stretch>
        </p:blipFill>
        <p:spPr>
          <a:xfrm>
            <a:off x="3347864" y="2204864"/>
            <a:ext cx="2647456" cy="2232000"/>
          </a:xfrm>
          <a:prstGeom prst="rect">
            <a:avLst/>
          </a:prstGeom>
        </p:spPr>
      </p:pic>
      <p:sp>
        <p:nvSpPr>
          <p:cNvPr id="2" name="Titel 1"/>
          <p:cNvSpPr>
            <a:spLocks noGrp="1"/>
          </p:cNvSpPr>
          <p:nvPr>
            <p:ph type="title"/>
          </p:nvPr>
        </p:nvSpPr>
        <p:spPr/>
        <p:txBody>
          <a:bodyPr/>
          <a:lstStyle/>
          <a:p>
            <a:r>
              <a:rPr lang="da-DK" dirty="0"/>
              <a:t>GL’s medlemstilbud</a:t>
            </a:r>
          </a:p>
        </p:txBody>
      </p:sp>
      <p:sp>
        <p:nvSpPr>
          <p:cNvPr id="14" name="Tekstboks 13"/>
          <p:cNvSpPr txBox="1"/>
          <p:nvPr/>
        </p:nvSpPr>
        <p:spPr>
          <a:xfrm>
            <a:off x="3275856" y="3996353"/>
            <a:ext cx="2160240" cy="584775"/>
          </a:xfrm>
          <a:prstGeom prst="rect">
            <a:avLst/>
          </a:prstGeom>
          <a:noFill/>
        </p:spPr>
        <p:txBody>
          <a:bodyPr wrap="square" rtlCol="0">
            <a:spAutoFit/>
          </a:bodyPr>
          <a:lstStyle/>
          <a:p>
            <a:r>
              <a:rPr lang="da-DK" sz="1600" b="1" dirty="0">
                <a:solidFill>
                  <a:schemeClr val="bg1"/>
                </a:solidFill>
              </a:rPr>
              <a:t>Karriererådgivning</a:t>
            </a:r>
            <a:br>
              <a:rPr lang="da-DK" sz="1600" b="1" dirty="0">
                <a:solidFill>
                  <a:schemeClr val="bg1"/>
                </a:solidFill>
              </a:rPr>
            </a:br>
            <a:r>
              <a:rPr lang="da-DK" sz="1600" b="1" dirty="0">
                <a:solidFill>
                  <a:schemeClr val="bg1"/>
                </a:solidFill>
              </a:rPr>
              <a:t>Få hjælp til jobsøgning</a:t>
            </a:r>
          </a:p>
        </p:txBody>
      </p:sp>
      <p:sp>
        <p:nvSpPr>
          <p:cNvPr id="15" name="Tekstboks 14"/>
          <p:cNvSpPr txBox="1"/>
          <p:nvPr/>
        </p:nvSpPr>
        <p:spPr>
          <a:xfrm>
            <a:off x="7236296" y="2484185"/>
            <a:ext cx="1800200" cy="584775"/>
          </a:xfrm>
          <a:prstGeom prst="rect">
            <a:avLst/>
          </a:prstGeom>
          <a:noFill/>
        </p:spPr>
        <p:txBody>
          <a:bodyPr wrap="square" rtlCol="0">
            <a:spAutoFit/>
          </a:bodyPr>
          <a:lstStyle/>
          <a:p>
            <a:r>
              <a:rPr lang="da-DK" sz="1600" b="1" dirty="0">
                <a:solidFill>
                  <a:schemeClr val="bg1"/>
                </a:solidFill>
              </a:rPr>
              <a:t>Tilskud til kurser </a:t>
            </a:r>
            <a:br>
              <a:rPr lang="da-DK" sz="1600" b="1" dirty="0">
                <a:solidFill>
                  <a:schemeClr val="bg1"/>
                </a:solidFill>
              </a:rPr>
            </a:br>
            <a:r>
              <a:rPr lang="da-DK" sz="1600" b="1" dirty="0">
                <a:solidFill>
                  <a:schemeClr val="bg1"/>
                </a:solidFill>
              </a:rPr>
              <a:t>– op til 15.000 kr.</a:t>
            </a:r>
          </a:p>
        </p:txBody>
      </p:sp>
      <p:sp>
        <p:nvSpPr>
          <p:cNvPr id="16" name="Tekstboks 15"/>
          <p:cNvSpPr txBox="1"/>
          <p:nvPr/>
        </p:nvSpPr>
        <p:spPr>
          <a:xfrm>
            <a:off x="467544" y="6165304"/>
            <a:ext cx="2160240" cy="338554"/>
          </a:xfrm>
          <a:prstGeom prst="rect">
            <a:avLst/>
          </a:prstGeom>
          <a:noFill/>
        </p:spPr>
        <p:txBody>
          <a:bodyPr wrap="square" rtlCol="0">
            <a:spAutoFit/>
          </a:bodyPr>
          <a:lstStyle/>
          <a:p>
            <a:r>
              <a:rPr lang="da-DK" sz="1600" b="1" dirty="0">
                <a:solidFill>
                  <a:schemeClr val="bg1"/>
                </a:solidFill>
              </a:rPr>
              <a:t>Psykolog</a:t>
            </a:r>
          </a:p>
        </p:txBody>
      </p:sp>
      <p:sp>
        <p:nvSpPr>
          <p:cNvPr id="17" name="Tekstboks 16"/>
          <p:cNvSpPr txBox="1"/>
          <p:nvPr/>
        </p:nvSpPr>
        <p:spPr>
          <a:xfrm>
            <a:off x="5004048" y="5733256"/>
            <a:ext cx="1872208" cy="830997"/>
          </a:xfrm>
          <a:prstGeom prst="rect">
            <a:avLst/>
          </a:prstGeom>
          <a:noFill/>
        </p:spPr>
        <p:txBody>
          <a:bodyPr wrap="square" rtlCol="0">
            <a:spAutoFit/>
          </a:bodyPr>
          <a:lstStyle/>
          <a:p>
            <a:r>
              <a:rPr lang="da-DK" sz="1600" b="1" dirty="0">
                <a:solidFill>
                  <a:schemeClr val="bg1"/>
                </a:solidFill>
              </a:rPr>
              <a:t>Op til 5.000 kr. om måneden  oven i dagpengene i et år</a:t>
            </a:r>
          </a:p>
        </p:txBody>
      </p:sp>
      <p:pic>
        <p:nvPicPr>
          <p:cNvPr id="12" name="Billede 11" descr="afsk-psykolog.png"/>
          <p:cNvPicPr>
            <a:picLocks noChangeAspect="1"/>
          </p:cNvPicPr>
          <p:nvPr/>
        </p:nvPicPr>
        <p:blipFill>
          <a:blip r:embed="rId5" cstate="print"/>
          <a:srcRect l="54725" t="6501" r="2746" b="6501"/>
          <a:stretch>
            <a:fillRect/>
          </a:stretch>
        </p:blipFill>
        <p:spPr>
          <a:xfrm>
            <a:off x="467544" y="3933056"/>
            <a:ext cx="1944216" cy="2088000"/>
          </a:xfrm>
          <a:prstGeom prst="rect">
            <a:avLst/>
          </a:prstGeom>
        </p:spPr>
      </p:pic>
      <p:pic>
        <p:nvPicPr>
          <p:cNvPr id="18" name="Billede 17" descr="afsk-kursus.png"/>
          <p:cNvPicPr>
            <a:picLocks noChangeAspect="1"/>
          </p:cNvPicPr>
          <p:nvPr/>
        </p:nvPicPr>
        <p:blipFill>
          <a:blip r:embed="rId6" cstate="print"/>
          <a:srcRect t="11001" r="60237" b="15500"/>
          <a:stretch>
            <a:fillRect/>
          </a:stretch>
        </p:blipFill>
        <p:spPr>
          <a:xfrm>
            <a:off x="6623014" y="0"/>
            <a:ext cx="2485490" cy="241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gør vi herfra?</a:t>
            </a:r>
          </a:p>
        </p:txBody>
      </p:sp>
      <p:sp>
        <p:nvSpPr>
          <p:cNvPr id="3" name="Pladsholder til indhold 2"/>
          <p:cNvSpPr>
            <a:spLocks noGrp="1"/>
          </p:cNvSpPr>
          <p:nvPr>
            <p:ph idx="1"/>
          </p:nvPr>
        </p:nvSpPr>
        <p:spPr>
          <a:xfrm>
            <a:off x="423882" y="1744217"/>
            <a:ext cx="8229600" cy="4997151"/>
          </a:xfrm>
        </p:spPr>
        <p:txBody>
          <a:bodyPr/>
          <a:lstStyle/>
          <a:p>
            <a:pPr>
              <a:spcBef>
                <a:spcPts val="1800"/>
              </a:spcBef>
            </a:pPr>
            <a:r>
              <a:rPr lang="da-DK" dirty="0"/>
              <a:t>Hvilke tilbagemeldinger skal vi give til ledelsen?</a:t>
            </a:r>
          </a:p>
          <a:p>
            <a:pPr>
              <a:spcBef>
                <a:spcPts val="1800"/>
              </a:spcBef>
            </a:pPr>
            <a:r>
              <a:rPr lang="da-DK" dirty="0"/>
              <a:t>Hvad tager vi med i SU?</a:t>
            </a:r>
          </a:p>
          <a:p>
            <a:pPr>
              <a:spcBef>
                <a:spcPts val="1800"/>
              </a:spcBef>
            </a:pPr>
            <a:r>
              <a:rPr lang="da-DK" dirty="0"/>
              <a:t>Er der nogle arbejdsgrupper, vi skal have nedsat?</a:t>
            </a:r>
          </a:p>
          <a:p>
            <a:pPr>
              <a:spcBef>
                <a:spcPts val="1800"/>
              </a:spcBef>
            </a:pPr>
            <a:r>
              <a:rPr lang="da-DK" dirty="0"/>
              <a:t>Hvad mangler vi at få afklaret?</a:t>
            </a:r>
          </a:p>
          <a:p>
            <a:pPr>
              <a:spcBef>
                <a:spcPts val="1800"/>
              </a:spcBef>
            </a:pPr>
            <a:r>
              <a:rPr lang="da-DK" dirty="0"/>
              <a:t>Er der kolleger, der ikke har været tilstede, som skal informeres – og af hvem?</a:t>
            </a:r>
          </a:p>
          <a:p>
            <a:pPr>
              <a:spcBef>
                <a:spcPts val="1800"/>
              </a:spcBef>
            </a:pPr>
            <a:r>
              <a:rPr lang="da-DK" dirty="0"/>
              <a:t>Skal vi have et nyt møde – og hvornår?</a:t>
            </a:r>
          </a:p>
          <a:p>
            <a:pPr>
              <a:spcBef>
                <a:spcPts val="1800"/>
              </a:spcBef>
            </a:pPr>
            <a:r>
              <a:rPr lang="da-DK" dirty="0"/>
              <a:t>Skal vi bede GL’s sekretariat om at komme?</a:t>
            </a:r>
          </a:p>
        </p:txBody>
      </p:sp>
      <p:pic>
        <p:nvPicPr>
          <p:cNvPr id="5" name="Picture 2"/>
          <p:cNvPicPr>
            <a:picLocks noChangeAspect="1" noChangeArrowheads="1"/>
          </p:cNvPicPr>
          <p:nvPr/>
        </p:nvPicPr>
        <p:blipFill>
          <a:blip r:embed="rId3" cstate="print"/>
          <a:srcRect/>
          <a:stretch>
            <a:fillRect/>
          </a:stretch>
        </p:blipFill>
        <p:spPr bwMode="auto">
          <a:xfrm rot="533589">
            <a:off x="7334982" y="87342"/>
            <a:ext cx="1309607" cy="231014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467544" y="697260"/>
            <a:ext cx="6172200" cy="1143000"/>
          </a:xfrm>
        </p:spPr>
        <p:txBody>
          <a:bodyPr>
            <a:normAutofit/>
          </a:bodyPr>
          <a:lstStyle/>
          <a:p>
            <a:pPr algn="l"/>
            <a:r>
              <a:rPr lang="da-DK" sz="2800" b="1" cap="all" dirty="0"/>
              <a:t>Er der afskedigelser på vej?</a:t>
            </a:r>
          </a:p>
        </p:txBody>
      </p:sp>
      <p:sp>
        <p:nvSpPr>
          <p:cNvPr id="21507" name="Pladsholder til indhold 2"/>
          <p:cNvSpPr>
            <a:spLocks noGrp="1"/>
          </p:cNvSpPr>
          <p:nvPr>
            <p:ph idx="1"/>
          </p:nvPr>
        </p:nvSpPr>
        <p:spPr>
          <a:xfrm>
            <a:off x="467544" y="1988840"/>
            <a:ext cx="8280920" cy="4752528"/>
          </a:xfrm>
        </p:spPr>
        <p:txBody>
          <a:bodyPr>
            <a:normAutofit/>
          </a:bodyPr>
          <a:lstStyle/>
          <a:p>
            <a:pPr>
              <a:spcAft>
                <a:spcPts val="1200"/>
              </a:spcAft>
            </a:pPr>
            <a:r>
              <a:rPr lang="da-DK" sz="2400" b="1" dirty="0"/>
              <a:t>De foreløbige meldinger fra ledelsen</a:t>
            </a:r>
          </a:p>
          <a:p>
            <a:pPr>
              <a:spcAft>
                <a:spcPts val="1200"/>
              </a:spcAft>
            </a:pPr>
            <a:r>
              <a:rPr lang="da-DK" sz="2400" b="1" dirty="0"/>
              <a:t>Hvordan vil vi som lærerkollegium gerne have processen til at køre?</a:t>
            </a:r>
          </a:p>
          <a:p>
            <a:pPr>
              <a:spcAft>
                <a:spcPts val="1200"/>
              </a:spcAft>
            </a:pPr>
            <a:r>
              <a:rPr lang="da-DK" sz="2400" b="1" dirty="0"/>
              <a:t>Hvad er værdighed for os, hvis der skal afskediges?</a:t>
            </a:r>
          </a:p>
          <a:p>
            <a:pPr>
              <a:spcAft>
                <a:spcPts val="1200"/>
              </a:spcAft>
            </a:pPr>
            <a:r>
              <a:rPr lang="da-DK" sz="2400" b="1" dirty="0"/>
              <a:t>Hvad sker der?</a:t>
            </a:r>
          </a:p>
          <a:p>
            <a:pPr>
              <a:spcAft>
                <a:spcPts val="1200"/>
              </a:spcAft>
            </a:pPr>
            <a:r>
              <a:rPr lang="da-DK" sz="2400" b="1" dirty="0"/>
              <a:t>GL’s medlemstilbud</a:t>
            </a:r>
          </a:p>
          <a:p>
            <a:pPr>
              <a:spcAft>
                <a:spcPts val="1200"/>
              </a:spcAft>
            </a:pPr>
            <a:r>
              <a:rPr lang="da-DK" sz="2400" b="1" dirty="0"/>
              <a:t>Hvad gør vi herfra?</a:t>
            </a:r>
          </a:p>
        </p:txBody>
      </p:sp>
      <p:pic>
        <p:nvPicPr>
          <p:cNvPr id="1026" name="Picture 2"/>
          <p:cNvPicPr>
            <a:picLocks noChangeAspect="1" noChangeArrowheads="1"/>
          </p:cNvPicPr>
          <p:nvPr/>
        </p:nvPicPr>
        <p:blipFill>
          <a:blip r:embed="rId3" cstate="print"/>
          <a:srcRect/>
          <a:stretch>
            <a:fillRect/>
          </a:stretch>
        </p:blipFill>
        <p:spPr bwMode="auto">
          <a:xfrm rot="533589">
            <a:off x="7334982" y="87342"/>
            <a:ext cx="1309607" cy="2310147"/>
          </a:xfrm>
          <a:prstGeom prst="rect">
            <a:avLst/>
          </a:prstGeom>
          <a:noFill/>
          <a:ln w="9525">
            <a:noFill/>
            <a:miter lim="800000"/>
            <a:headEnd/>
            <a:tailEnd/>
          </a:ln>
        </p:spPr>
      </p:pic>
    </p:spTree>
    <p:extLst>
      <p:ext uri="{BB962C8B-B14F-4D97-AF65-F5344CB8AC3E}">
        <p14:creationId xmlns:p14="http://schemas.microsoft.com/office/powerpoint/2010/main" val="5059092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 foreløbige meldinger fra ledelsen</a:t>
            </a:r>
          </a:p>
        </p:txBody>
      </p:sp>
      <p:sp>
        <p:nvSpPr>
          <p:cNvPr id="3" name="Pladsholder til indhold 2"/>
          <p:cNvSpPr>
            <a:spLocks noGrp="1"/>
          </p:cNvSpPr>
          <p:nvPr>
            <p:ph idx="1"/>
          </p:nvPr>
        </p:nvSpPr>
        <p:spPr>
          <a:xfrm>
            <a:off x="1979712" y="1663081"/>
            <a:ext cx="6673770" cy="4997151"/>
          </a:xfrm>
        </p:spPr>
        <p:txBody>
          <a:bodyPr/>
          <a:lstStyle/>
          <a:p>
            <a:r>
              <a:rPr lang="da-DK" b="1" dirty="0"/>
              <a:t>Hvad ved vi:</a:t>
            </a:r>
          </a:p>
        </p:txBody>
      </p:sp>
      <p:pic>
        <p:nvPicPr>
          <p:cNvPr id="2050" name="Picture 2"/>
          <p:cNvPicPr>
            <a:picLocks noChangeAspect="1" noChangeArrowheads="1"/>
          </p:cNvPicPr>
          <p:nvPr/>
        </p:nvPicPr>
        <p:blipFill>
          <a:blip r:embed="rId3" cstate="print"/>
          <a:srcRect/>
          <a:stretch>
            <a:fillRect/>
          </a:stretch>
        </p:blipFill>
        <p:spPr bwMode="auto">
          <a:xfrm>
            <a:off x="0" y="1340768"/>
            <a:ext cx="1768978" cy="273630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TR’s rolle ved afskedigelser</a:t>
            </a:r>
          </a:p>
        </p:txBody>
      </p:sp>
      <p:sp>
        <p:nvSpPr>
          <p:cNvPr id="3" name="Pladsholder til indhold 2"/>
          <p:cNvSpPr>
            <a:spLocks noGrp="1"/>
          </p:cNvSpPr>
          <p:nvPr>
            <p:ph idx="1"/>
          </p:nvPr>
        </p:nvSpPr>
        <p:spPr>
          <a:xfrm>
            <a:off x="395536" y="1412776"/>
            <a:ext cx="8748464" cy="5157192"/>
          </a:xfrm>
        </p:spPr>
        <p:txBody>
          <a:bodyPr>
            <a:noAutofit/>
          </a:bodyPr>
          <a:lstStyle/>
          <a:p>
            <a:r>
              <a:rPr lang="da-DK" dirty="0"/>
              <a:t>Ledelsen skal orientere TR forud for afskedigelser, </a:t>
            </a:r>
            <a:br>
              <a:rPr lang="da-DK" dirty="0"/>
            </a:br>
            <a:r>
              <a:rPr lang="da-DK" dirty="0"/>
              <a:t>men TR har tavshedspligt</a:t>
            </a:r>
          </a:p>
          <a:p>
            <a:r>
              <a:rPr lang="da-DK" dirty="0"/>
              <a:t>Personalereduktioner skal drøftes i samarbejdsudvalget (SU)</a:t>
            </a:r>
          </a:p>
          <a:p>
            <a:r>
              <a:rPr lang="da-DK" dirty="0"/>
              <a:t>TR bør ikke bidrage til at fastlægge kriterier – men bør anbefale objektivitet </a:t>
            </a:r>
          </a:p>
          <a:p>
            <a:r>
              <a:rPr lang="da-DK" dirty="0"/>
              <a:t>TR kan forsøge at forhandle (frivillige) fratrædelsesaftaler</a:t>
            </a:r>
          </a:p>
          <a:p>
            <a:r>
              <a:rPr lang="da-DK" dirty="0"/>
              <a:t>TR undersøger om afskedigelser sker på et sagligt grundlag</a:t>
            </a:r>
          </a:p>
          <a:p>
            <a:r>
              <a:rPr lang="da-DK" dirty="0"/>
              <a:t>TR kan bidrage til partshøring</a:t>
            </a:r>
          </a:p>
          <a:p>
            <a:r>
              <a:rPr lang="da-DK" dirty="0"/>
              <a:t>Det er ledelsens – og ikke TR’s – opgave og ansvar at udvælge de medarbejdere, der skal afskediges</a:t>
            </a:r>
          </a:p>
          <a:p>
            <a:r>
              <a:rPr lang="da-DK" dirty="0"/>
              <a:t>TR og ledelsen må ikke fortælle, hvem der er varslet afskediget. </a:t>
            </a:r>
            <a:br>
              <a:rPr lang="da-DK" dirty="0"/>
            </a:br>
            <a:r>
              <a:rPr lang="da-DK" dirty="0"/>
              <a:t>Det er op til den varslede, om det skal fortælles</a:t>
            </a:r>
          </a:p>
        </p:txBody>
      </p:sp>
      <p:pic>
        <p:nvPicPr>
          <p:cNvPr id="3074" name="Picture 2"/>
          <p:cNvPicPr>
            <a:picLocks noChangeAspect="1" noChangeArrowheads="1"/>
          </p:cNvPicPr>
          <p:nvPr/>
        </p:nvPicPr>
        <p:blipFill>
          <a:blip r:embed="rId3" cstate="print"/>
          <a:srcRect/>
          <a:stretch>
            <a:fillRect/>
          </a:stretch>
        </p:blipFill>
        <p:spPr bwMode="auto">
          <a:xfrm rot="1062081">
            <a:off x="7613235" y="156800"/>
            <a:ext cx="1299632" cy="172269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gør vi?</a:t>
            </a:r>
          </a:p>
        </p:txBody>
      </p:sp>
      <p:sp>
        <p:nvSpPr>
          <p:cNvPr id="3" name="Pladsholder til indhold 2"/>
          <p:cNvSpPr>
            <a:spLocks noGrp="1"/>
          </p:cNvSpPr>
          <p:nvPr>
            <p:ph idx="1"/>
          </p:nvPr>
        </p:nvSpPr>
        <p:spPr>
          <a:xfrm>
            <a:off x="423882" y="2032249"/>
            <a:ext cx="8229600" cy="4997151"/>
          </a:xfrm>
        </p:spPr>
        <p:txBody>
          <a:bodyPr>
            <a:normAutofit/>
          </a:bodyPr>
          <a:lstStyle/>
          <a:p>
            <a:pPr>
              <a:lnSpc>
                <a:spcPct val="120000"/>
              </a:lnSpc>
            </a:pPr>
            <a:r>
              <a:rPr lang="da-DK" b="1" dirty="0"/>
              <a:t>Der findes ikke en formel, der passer på alle skoler for, hvordan man skal forberede, gennemføre og efterbehandle afskedigelser</a:t>
            </a:r>
          </a:p>
          <a:p>
            <a:pPr>
              <a:lnSpc>
                <a:spcPct val="120000"/>
              </a:lnSpc>
              <a:spcBef>
                <a:spcPts val="1800"/>
              </a:spcBef>
            </a:pPr>
            <a:r>
              <a:rPr lang="da-DK" b="1" dirty="0"/>
              <a:t>Det vil være valget mellem ’pest eller kolera’</a:t>
            </a:r>
          </a:p>
          <a:p>
            <a:pPr>
              <a:lnSpc>
                <a:spcPct val="120000"/>
              </a:lnSpc>
              <a:spcBef>
                <a:spcPts val="1800"/>
              </a:spcBef>
            </a:pPr>
            <a:r>
              <a:rPr lang="da-DK" b="1" dirty="0"/>
              <a:t>Bevidste valg kan kvalificere processen</a:t>
            </a:r>
          </a:p>
          <a:p>
            <a:pPr>
              <a:lnSpc>
                <a:spcPct val="120000"/>
              </a:lnSpc>
              <a:spcBef>
                <a:spcPts val="1800"/>
              </a:spcBef>
            </a:pPr>
            <a:r>
              <a:rPr lang="da-DK" b="1" dirty="0"/>
              <a:t>Vi kan bestræbe os på at gøre processen så værdig som muligt</a:t>
            </a:r>
          </a:p>
          <a:p>
            <a:pPr>
              <a:lnSpc>
                <a:spcPct val="120000"/>
              </a:lnSpc>
            </a:pPr>
            <a:endParaRPr lang="da-DK" b="1" dirty="0"/>
          </a:p>
          <a:p>
            <a:pPr>
              <a:lnSpc>
                <a:spcPct val="120000"/>
              </a:lnSpc>
            </a:pPr>
            <a:endParaRPr lang="da-DK" dirty="0"/>
          </a:p>
          <a:p>
            <a:pPr>
              <a:buNone/>
            </a:pPr>
            <a:endParaRPr lang="da-DK" dirty="0"/>
          </a:p>
        </p:txBody>
      </p:sp>
      <p:pic>
        <p:nvPicPr>
          <p:cNvPr id="1028" name="Picture 4"/>
          <p:cNvPicPr>
            <a:picLocks noChangeAspect="1" noChangeArrowheads="1"/>
          </p:cNvPicPr>
          <p:nvPr/>
        </p:nvPicPr>
        <p:blipFill>
          <a:blip r:embed="rId3" cstate="print"/>
          <a:srcRect/>
          <a:stretch>
            <a:fillRect/>
          </a:stretch>
        </p:blipFill>
        <p:spPr bwMode="auto">
          <a:xfrm rot="1907574">
            <a:off x="6502488" y="682192"/>
            <a:ext cx="704850" cy="695325"/>
          </a:xfrm>
          <a:prstGeom prst="rect">
            <a:avLst/>
          </a:prstGeom>
          <a:noFill/>
          <a:ln w="9525">
            <a:noFill/>
            <a:miter lim="800000"/>
            <a:headEnd/>
            <a:tailEnd/>
          </a:ln>
        </p:spPr>
      </p:pic>
      <p:sp>
        <p:nvSpPr>
          <p:cNvPr id="12" name="Tekstboks 11"/>
          <p:cNvSpPr txBox="1"/>
          <p:nvPr/>
        </p:nvSpPr>
        <p:spPr>
          <a:xfrm>
            <a:off x="6876257" y="332656"/>
            <a:ext cx="2016224" cy="646331"/>
          </a:xfrm>
          <a:prstGeom prst="rect">
            <a:avLst/>
          </a:prstGeom>
          <a:noFill/>
        </p:spPr>
        <p:txBody>
          <a:bodyPr wrap="square" rtlCol="0">
            <a:spAutoFit/>
          </a:bodyPr>
          <a:lstStyle/>
          <a:p>
            <a:r>
              <a:rPr lang="da-DK" b="1" dirty="0">
                <a:solidFill>
                  <a:schemeClr val="bg1"/>
                </a:solidFill>
              </a:rPr>
              <a:t>Hvordan passer vi på hinanden?</a:t>
            </a:r>
          </a:p>
        </p:txBody>
      </p:sp>
      <p:pic>
        <p:nvPicPr>
          <p:cNvPr id="7" name="Picture 2"/>
          <p:cNvPicPr>
            <a:picLocks noChangeAspect="1" noChangeArrowheads="1"/>
          </p:cNvPicPr>
          <p:nvPr/>
        </p:nvPicPr>
        <p:blipFill>
          <a:blip r:embed="rId4" cstate="print"/>
          <a:srcRect t="44696" r="14273"/>
          <a:stretch>
            <a:fillRect/>
          </a:stretch>
        </p:blipFill>
        <p:spPr bwMode="auto">
          <a:xfrm rot="154780">
            <a:off x="5509364" y="501290"/>
            <a:ext cx="1122685" cy="127760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spcAft>
                <a:spcPts val="1200"/>
              </a:spcAft>
            </a:pPr>
            <a:br>
              <a:rPr lang="da-DK" dirty="0"/>
            </a:br>
            <a:r>
              <a:rPr lang="da-DK" dirty="0"/>
              <a:t>Hvad er værdighed for os ved afskedigelser?</a:t>
            </a:r>
            <a:br>
              <a:rPr lang="da-DK" dirty="0"/>
            </a:br>
            <a:endParaRPr lang="da-DK" dirty="0"/>
          </a:p>
        </p:txBody>
      </p:sp>
      <p:sp>
        <p:nvSpPr>
          <p:cNvPr id="3" name="Pladsholder til indhold 2"/>
          <p:cNvSpPr>
            <a:spLocks noGrp="1"/>
          </p:cNvSpPr>
          <p:nvPr>
            <p:ph idx="1"/>
          </p:nvPr>
        </p:nvSpPr>
        <p:spPr>
          <a:xfrm>
            <a:off x="423882" y="1916832"/>
            <a:ext cx="8229600" cy="4743400"/>
          </a:xfrm>
        </p:spPr>
        <p:txBody>
          <a:bodyPr/>
          <a:lstStyle/>
          <a:p>
            <a:r>
              <a:rPr lang="da-DK" dirty="0"/>
              <a:t>Kan der indgås frivillige fratrædelsesaftaler?</a:t>
            </a:r>
          </a:p>
          <a:p>
            <a:pPr>
              <a:spcBef>
                <a:spcPts val="1800"/>
              </a:spcBef>
            </a:pPr>
            <a:r>
              <a:rPr lang="da-DK" dirty="0"/>
              <a:t>Hvordan kan/skal det afdækkes, om der er naturlig afgang?</a:t>
            </a:r>
          </a:p>
          <a:p>
            <a:pPr>
              <a:spcBef>
                <a:spcPts val="1800"/>
              </a:spcBef>
            </a:pPr>
            <a:r>
              <a:rPr lang="da-DK" dirty="0"/>
              <a:t>Er der medarbejdere, medarbejderne vil opfordre ledelsen til at tage hensyn til?</a:t>
            </a:r>
            <a:br>
              <a:rPr lang="da-DK" dirty="0"/>
            </a:br>
            <a:br>
              <a:rPr lang="da-DK" dirty="0"/>
            </a:br>
            <a:r>
              <a:rPr lang="da-DK" i="1" dirty="0"/>
              <a:t>Det kunne fx være:</a:t>
            </a:r>
          </a:p>
          <a:p>
            <a:pPr lvl="1"/>
            <a:r>
              <a:rPr lang="da-DK" dirty="0"/>
              <a:t>syge medarbejdere eller medarbejdere med syg ægtefælle</a:t>
            </a:r>
          </a:p>
          <a:p>
            <a:pPr lvl="1"/>
            <a:r>
              <a:rPr lang="da-DK" dirty="0"/>
              <a:t>medarbejdere med alvorligt syge børn </a:t>
            </a:r>
          </a:p>
          <a:p>
            <a:pPr lvl="1"/>
            <a:r>
              <a:rPr lang="da-DK" dirty="0"/>
              <a:t>alene afskedigelse af én af to ægtefæller på samme skole</a:t>
            </a:r>
          </a:p>
          <a:p>
            <a:pPr lvl="1"/>
            <a:r>
              <a:rPr lang="da-DK" dirty="0"/>
              <a:t>ansatte på særlige vilkår efter det Sociale Kapitel</a:t>
            </a:r>
          </a:p>
          <a:p>
            <a:pPr lvl="1"/>
            <a:r>
              <a:rPr lang="da-DK" dirty="0"/>
              <a:t>Medarbejdere mellem 58 og 62 år</a:t>
            </a:r>
          </a:p>
          <a:p>
            <a:pPr lvl="1">
              <a:spcBef>
                <a:spcPts val="1800"/>
              </a:spcBef>
            </a:pPr>
            <a:endParaRPr lang="da-DK" i="1" dirty="0"/>
          </a:p>
        </p:txBody>
      </p:sp>
      <p:pic>
        <p:nvPicPr>
          <p:cNvPr id="4" name="Picture 2"/>
          <p:cNvPicPr>
            <a:picLocks noChangeAspect="1" noChangeArrowheads="1"/>
          </p:cNvPicPr>
          <p:nvPr/>
        </p:nvPicPr>
        <p:blipFill>
          <a:blip r:embed="rId3" cstate="print"/>
          <a:srcRect b="54809"/>
          <a:stretch>
            <a:fillRect/>
          </a:stretch>
        </p:blipFill>
        <p:spPr bwMode="auto">
          <a:xfrm rot="772313">
            <a:off x="7470605" y="157617"/>
            <a:ext cx="1554869" cy="123949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3538" y="908720"/>
            <a:ext cx="8229600" cy="1143000"/>
          </a:xfrm>
        </p:spPr>
        <p:txBody>
          <a:bodyPr>
            <a:normAutofit fontScale="90000"/>
          </a:bodyPr>
          <a:lstStyle/>
          <a:p>
            <a:r>
              <a:rPr lang="da-DK" sz="3100" dirty="0"/>
              <a:t>Hvordan vil vi som lærerkollegium </a:t>
            </a:r>
            <a:br>
              <a:rPr lang="da-DK" sz="3100" dirty="0"/>
            </a:br>
            <a:r>
              <a:rPr lang="da-DK" sz="3100" dirty="0"/>
              <a:t>gerne have processen til at køre?</a:t>
            </a:r>
            <a:br>
              <a:rPr lang="da-DK" dirty="0"/>
            </a:br>
            <a:endParaRPr lang="da-DK" dirty="0"/>
          </a:p>
        </p:txBody>
      </p:sp>
      <p:sp>
        <p:nvSpPr>
          <p:cNvPr id="3" name="Pladsholder til indhold 2"/>
          <p:cNvSpPr>
            <a:spLocks noGrp="1"/>
          </p:cNvSpPr>
          <p:nvPr>
            <p:ph idx="1"/>
          </p:nvPr>
        </p:nvSpPr>
        <p:spPr>
          <a:xfrm>
            <a:off x="423882" y="2348880"/>
            <a:ext cx="8229600" cy="4311352"/>
          </a:xfrm>
        </p:spPr>
        <p:txBody>
          <a:bodyPr/>
          <a:lstStyle/>
          <a:p>
            <a:r>
              <a:rPr lang="da-DK" dirty="0"/>
              <a:t>Hvad er vores største bekymringer ift. at der skal afskediges?</a:t>
            </a:r>
          </a:p>
          <a:p>
            <a:r>
              <a:rPr lang="da-DK" dirty="0"/>
              <a:t>Hvordan vil vi som medarbejdere gerne informeres?</a:t>
            </a:r>
          </a:p>
          <a:p>
            <a:r>
              <a:rPr lang="da-DK" dirty="0"/>
              <a:t>Hvordan forholder medarbejderne sig til hinanden og til ledelsen, før, under og efter afskedigelser?</a:t>
            </a:r>
          </a:p>
          <a:p>
            <a:r>
              <a:rPr lang="da-DK" dirty="0"/>
              <a:t>Hvilke krav har vi til ledelsen?</a:t>
            </a:r>
          </a:p>
          <a:p>
            <a:endParaRPr lang="da-DK" dirty="0"/>
          </a:p>
        </p:txBody>
      </p:sp>
      <p:pic>
        <p:nvPicPr>
          <p:cNvPr id="4" name="Picture 4"/>
          <p:cNvPicPr>
            <a:picLocks noChangeAspect="1" noChangeArrowheads="1"/>
          </p:cNvPicPr>
          <p:nvPr/>
        </p:nvPicPr>
        <p:blipFill>
          <a:blip r:embed="rId3" cstate="print"/>
          <a:srcRect/>
          <a:stretch>
            <a:fillRect/>
          </a:stretch>
        </p:blipFill>
        <p:spPr bwMode="auto">
          <a:xfrm rot="1907574">
            <a:off x="6385395" y="5434720"/>
            <a:ext cx="704850" cy="695325"/>
          </a:xfrm>
          <a:prstGeom prst="rect">
            <a:avLst/>
          </a:prstGeom>
          <a:noFill/>
          <a:ln w="9525">
            <a:noFill/>
            <a:miter lim="800000"/>
            <a:headEnd/>
            <a:tailEnd/>
          </a:ln>
        </p:spPr>
      </p:pic>
      <p:sp>
        <p:nvSpPr>
          <p:cNvPr id="5" name="Tekstboks 4"/>
          <p:cNvSpPr txBox="1"/>
          <p:nvPr/>
        </p:nvSpPr>
        <p:spPr>
          <a:xfrm>
            <a:off x="6759164" y="5085184"/>
            <a:ext cx="2016224" cy="646331"/>
          </a:xfrm>
          <a:prstGeom prst="rect">
            <a:avLst/>
          </a:prstGeom>
          <a:noFill/>
        </p:spPr>
        <p:txBody>
          <a:bodyPr wrap="square" rtlCol="0">
            <a:spAutoFit/>
          </a:bodyPr>
          <a:lstStyle/>
          <a:p>
            <a:r>
              <a:rPr lang="da-DK" b="1" dirty="0">
                <a:solidFill>
                  <a:schemeClr val="bg1"/>
                </a:solidFill>
              </a:rPr>
              <a:t>Hvordan passer vi på hinanden?</a:t>
            </a:r>
          </a:p>
        </p:txBody>
      </p:sp>
      <p:pic>
        <p:nvPicPr>
          <p:cNvPr id="6" name="Picture 2"/>
          <p:cNvPicPr>
            <a:picLocks noChangeAspect="1" noChangeArrowheads="1"/>
          </p:cNvPicPr>
          <p:nvPr/>
        </p:nvPicPr>
        <p:blipFill>
          <a:blip r:embed="rId4" cstate="print"/>
          <a:srcRect t="44696" r="14273"/>
          <a:stretch>
            <a:fillRect/>
          </a:stretch>
        </p:blipFill>
        <p:spPr bwMode="auto">
          <a:xfrm rot="154780">
            <a:off x="5392271" y="5253818"/>
            <a:ext cx="1122685" cy="127760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spcAft>
                <a:spcPts val="1200"/>
              </a:spcAft>
            </a:pPr>
            <a:br>
              <a:rPr lang="da-DK" dirty="0"/>
            </a:br>
            <a:r>
              <a:rPr lang="da-DK" dirty="0"/>
              <a:t>Hvad er værdighed for os </a:t>
            </a:r>
            <a:r>
              <a:rPr lang="da-DK" dirty="0" err="1"/>
              <a:t>ifm</a:t>
            </a:r>
            <a:r>
              <a:rPr lang="da-DK" dirty="0"/>
              <a:t>. afskedigelser? (2)</a:t>
            </a:r>
            <a:br>
              <a:rPr lang="da-DK" dirty="0"/>
            </a:br>
            <a:endParaRPr lang="da-DK" dirty="0"/>
          </a:p>
        </p:txBody>
      </p:sp>
      <p:sp>
        <p:nvSpPr>
          <p:cNvPr id="3" name="Pladsholder til indhold 2"/>
          <p:cNvSpPr>
            <a:spLocks noGrp="1"/>
          </p:cNvSpPr>
          <p:nvPr>
            <p:ph idx="1"/>
          </p:nvPr>
        </p:nvSpPr>
        <p:spPr/>
        <p:txBody>
          <a:bodyPr>
            <a:normAutofit/>
          </a:bodyPr>
          <a:lstStyle/>
          <a:p>
            <a:pPr>
              <a:buNone/>
            </a:pPr>
            <a:r>
              <a:rPr lang="da-DK" sz="1800" b="1" dirty="0"/>
              <a:t>VARSLING AF AFSKEDIGELSER</a:t>
            </a:r>
          </a:p>
          <a:p>
            <a:r>
              <a:rPr lang="da-DK" sz="1800" dirty="0"/>
              <a:t>Hvordan ønsker vi, at ledelsen informerer lærerne om afskedigelser?</a:t>
            </a:r>
          </a:p>
          <a:p>
            <a:pPr lvl="1"/>
            <a:r>
              <a:rPr lang="da-DK" sz="1800" dirty="0"/>
              <a:t>Hvordan og hvornår skal der indkaldes til varslingssamtaler? </a:t>
            </a:r>
          </a:p>
          <a:p>
            <a:pPr lvl="1"/>
            <a:r>
              <a:rPr lang="da-DK" sz="1800" dirty="0"/>
              <a:t>Hvordan tilrettelægges processen med størst mulig respekt for de, der skal varsles? </a:t>
            </a:r>
          </a:p>
          <a:p>
            <a:pPr lvl="1"/>
            <a:r>
              <a:rPr lang="da-DK" sz="1800" dirty="0"/>
              <a:t>Hvornår ved man, at man ikke skal afskediges?</a:t>
            </a:r>
          </a:p>
          <a:p>
            <a:pPr lvl="1"/>
            <a:r>
              <a:rPr lang="da-DK" sz="1800" dirty="0"/>
              <a:t>Hvordan skal ikke-opsagte kolleger agere?</a:t>
            </a:r>
          </a:p>
          <a:p>
            <a:pPr lvl="1"/>
            <a:endParaRPr lang="da-DK" sz="1800" dirty="0"/>
          </a:p>
          <a:p>
            <a:r>
              <a:rPr lang="da-DK" sz="1800" dirty="0"/>
              <a:t>Hvordan skal ledelsen begrunde opsigelserne ?</a:t>
            </a:r>
          </a:p>
          <a:p>
            <a:pPr lvl="1"/>
            <a:r>
              <a:rPr lang="da-DK" sz="1800" dirty="0"/>
              <a:t>Alene ud fra økonomi og fagkombinationer</a:t>
            </a:r>
          </a:p>
          <a:p>
            <a:pPr lvl="1"/>
            <a:r>
              <a:rPr lang="da-DK" sz="1800" dirty="0"/>
              <a:t>Hvilken begrundelse skal gives til de opsagte: Individuel  eller fælles begrundelse?</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sker der ?</a:t>
            </a:r>
          </a:p>
        </p:txBody>
      </p:sp>
      <p:sp>
        <p:nvSpPr>
          <p:cNvPr id="4" name="Højrepil 3"/>
          <p:cNvSpPr/>
          <p:nvPr/>
        </p:nvSpPr>
        <p:spPr>
          <a:xfrm>
            <a:off x="251520" y="3284984"/>
            <a:ext cx="8640960" cy="288032"/>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179512" y="2492896"/>
            <a:ext cx="2160240" cy="830997"/>
          </a:xfrm>
          <a:prstGeom prst="rect">
            <a:avLst/>
          </a:prstGeom>
          <a:noFill/>
        </p:spPr>
        <p:txBody>
          <a:bodyPr wrap="square" rtlCol="0">
            <a:spAutoFit/>
          </a:bodyPr>
          <a:lstStyle/>
          <a:p>
            <a:r>
              <a:rPr lang="da-DK" sz="1600" b="1" dirty="0">
                <a:solidFill>
                  <a:schemeClr val="bg1"/>
                </a:solidFill>
              </a:rPr>
              <a:t>1</a:t>
            </a:r>
            <a:r>
              <a:rPr lang="da-DK" sz="1600" dirty="0">
                <a:solidFill>
                  <a:schemeClr val="bg1"/>
                </a:solidFill>
              </a:rPr>
              <a:t>) </a:t>
            </a:r>
            <a:r>
              <a:rPr lang="da-DK" sz="1600" b="1" dirty="0">
                <a:solidFill>
                  <a:schemeClr val="bg1"/>
                </a:solidFill>
              </a:rPr>
              <a:t>Ledelsen melder ud, hvornår afskedigelser varsles</a:t>
            </a:r>
          </a:p>
        </p:txBody>
      </p:sp>
      <p:sp>
        <p:nvSpPr>
          <p:cNvPr id="6" name="Tekstboks 5"/>
          <p:cNvSpPr txBox="1"/>
          <p:nvPr/>
        </p:nvSpPr>
        <p:spPr>
          <a:xfrm>
            <a:off x="2771800" y="2492896"/>
            <a:ext cx="2160240" cy="830997"/>
          </a:xfrm>
          <a:prstGeom prst="rect">
            <a:avLst/>
          </a:prstGeom>
          <a:noFill/>
        </p:spPr>
        <p:txBody>
          <a:bodyPr wrap="square" rtlCol="0">
            <a:spAutoFit/>
          </a:bodyPr>
          <a:lstStyle/>
          <a:p>
            <a:r>
              <a:rPr lang="da-DK" sz="1600" b="1" dirty="0">
                <a:solidFill>
                  <a:schemeClr val="bg1"/>
                </a:solidFill>
              </a:rPr>
              <a:t>3) Partshøring </a:t>
            </a:r>
            <a:br>
              <a:rPr lang="da-DK" sz="1600" b="1" dirty="0">
                <a:solidFill>
                  <a:schemeClr val="bg1"/>
                </a:solidFill>
              </a:rPr>
            </a:br>
            <a:r>
              <a:rPr lang="da-DK" sz="1600" b="1" dirty="0">
                <a:solidFill>
                  <a:schemeClr val="bg1"/>
                </a:solidFill>
              </a:rPr>
              <a:t>– typisk 2 uger.</a:t>
            </a:r>
            <a:br>
              <a:rPr lang="da-DK" sz="1600" b="1" dirty="0">
                <a:solidFill>
                  <a:schemeClr val="bg1"/>
                </a:solidFill>
              </a:rPr>
            </a:br>
            <a:r>
              <a:rPr lang="da-DK" sz="1600" b="1" dirty="0">
                <a:solidFill>
                  <a:schemeClr val="bg1"/>
                </a:solidFill>
              </a:rPr>
              <a:t>Brug GL</a:t>
            </a:r>
          </a:p>
        </p:txBody>
      </p:sp>
      <p:sp>
        <p:nvSpPr>
          <p:cNvPr id="7" name="Tekstboks 6"/>
          <p:cNvSpPr txBox="1"/>
          <p:nvPr/>
        </p:nvSpPr>
        <p:spPr>
          <a:xfrm>
            <a:off x="3995936" y="3708321"/>
            <a:ext cx="2160240" cy="584775"/>
          </a:xfrm>
          <a:prstGeom prst="rect">
            <a:avLst/>
          </a:prstGeom>
          <a:noFill/>
        </p:spPr>
        <p:txBody>
          <a:bodyPr wrap="square" rtlCol="0">
            <a:spAutoFit/>
          </a:bodyPr>
          <a:lstStyle/>
          <a:p>
            <a:r>
              <a:rPr lang="da-DK" sz="1600" b="1" dirty="0">
                <a:solidFill>
                  <a:schemeClr val="bg1"/>
                </a:solidFill>
              </a:rPr>
              <a:t>4) Afskedigelsen er definitiv</a:t>
            </a:r>
          </a:p>
        </p:txBody>
      </p:sp>
      <p:sp>
        <p:nvSpPr>
          <p:cNvPr id="8" name="Tekstboks 7"/>
          <p:cNvSpPr txBox="1"/>
          <p:nvPr/>
        </p:nvSpPr>
        <p:spPr>
          <a:xfrm>
            <a:off x="5436096" y="2492896"/>
            <a:ext cx="2160240" cy="830997"/>
          </a:xfrm>
          <a:prstGeom prst="rect">
            <a:avLst/>
          </a:prstGeom>
          <a:noFill/>
        </p:spPr>
        <p:txBody>
          <a:bodyPr wrap="square" rtlCol="0">
            <a:spAutoFit/>
          </a:bodyPr>
          <a:lstStyle/>
          <a:p>
            <a:r>
              <a:rPr lang="da-DK" sz="1600" b="1" dirty="0">
                <a:solidFill>
                  <a:schemeClr val="bg1"/>
                </a:solidFill>
              </a:rPr>
              <a:t>5) Finde sine ben. Overveje GL’s medlemstilbud</a:t>
            </a:r>
          </a:p>
        </p:txBody>
      </p:sp>
      <p:sp>
        <p:nvSpPr>
          <p:cNvPr id="10" name="Tekstboks 9"/>
          <p:cNvSpPr txBox="1"/>
          <p:nvPr/>
        </p:nvSpPr>
        <p:spPr>
          <a:xfrm>
            <a:off x="1259632" y="3708321"/>
            <a:ext cx="2160240" cy="584775"/>
          </a:xfrm>
          <a:prstGeom prst="rect">
            <a:avLst/>
          </a:prstGeom>
          <a:noFill/>
        </p:spPr>
        <p:txBody>
          <a:bodyPr wrap="square" rtlCol="0">
            <a:spAutoFit/>
          </a:bodyPr>
          <a:lstStyle/>
          <a:p>
            <a:r>
              <a:rPr lang="da-DK" sz="1600" b="1" dirty="0">
                <a:solidFill>
                  <a:schemeClr val="bg1"/>
                </a:solidFill>
              </a:rPr>
              <a:t>2) Dagen, hvor afskedigelser varsles</a:t>
            </a:r>
          </a:p>
        </p:txBody>
      </p:sp>
      <p:sp>
        <p:nvSpPr>
          <p:cNvPr id="11" name="Tekstboks 10"/>
          <p:cNvSpPr txBox="1"/>
          <p:nvPr/>
        </p:nvSpPr>
        <p:spPr>
          <a:xfrm>
            <a:off x="6876256" y="3717032"/>
            <a:ext cx="1872208" cy="830997"/>
          </a:xfrm>
          <a:prstGeom prst="rect">
            <a:avLst/>
          </a:prstGeom>
          <a:noFill/>
        </p:spPr>
        <p:txBody>
          <a:bodyPr wrap="square" rtlCol="0">
            <a:spAutoFit/>
          </a:bodyPr>
          <a:lstStyle/>
          <a:p>
            <a:r>
              <a:rPr lang="da-DK" sz="1600" b="1" dirty="0">
                <a:solidFill>
                  <a:schemeClr val="bg1"/>
                </a:solidFill>
              </a:rPr>
              <a:t>6) Fratrædelse sker med almindeligt opsigelsesvarsel</a:t>
            </a:r>
          </a:p>
        </p:txBody>
      </p:sp>
      <p:sp>
        <p:nvSpPr>
          <p:cNvPr id="14" name="Ligebenet trekant 13"/>
          <p:cNvSpPr/>
          <p:nvPr/>
        </p:nvSpPr>
        <p:spPr>
          <a:xfrm>
            <a:off x="467544" y="3284984"/>
            <a:ext cx="216024" cy="360040"/>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Ligebenet trekant 14"/>
          <p:cNvSpPr/>
          <p:nvPr/>
        </p:nvSpPr>
        <p:spPr>
          <a:xfrm>
            <a:off x="3203848" y="3284984"/>
            <a:ext cx="216024" cy="360040"/>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Ligebenet trekant 15"/>
          <p:cNvSpPr/>
          <p:nvPr/>
        </p:nvSpPr>
        <p:spPr>
          <a:xfrm>
            <a:off x="6012160" y="3284984"/>
            <a:ext cx="216024" cy="360040"/>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Ligebenet trekant 16"/>
          <p:cNvSpPr/>
          <p:nvPr/>
        </p:nvSpPr>
        <p:spPr>
          <a:xfrm flipH="1" flipV="1">
            <a:off x="1835696" y="3284984"/>
            <a:ext cx="216024" cy="360040"/>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Ligebenet trekant 18"/>
          <p:cNvSpPr/>
          <p:nvPr/>
        </p:nvSpPr>
        <p:spPr>
          <a:xfrm flipH="1" flipV="1">
            <a:off x="4644008" y="3284984"/>
            <a:ext cx="216024" cy="360040"/>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Ligebenet trekant 19"/>
          <p:cNvSpPr/>
          <p:nvPr/>
        </p:nvSpPr>
        <p:spPr>
          <a:xfrm flipH="1" flipV="1">
            <a:off x="7596336" y="3284984"/>
            <a:ext cx="216024" cy="360040"/>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4" grpId="0" animBg="1"/>
      <p:bldP spid="15" grpId="0" animBg="1"/>
      <p:bldP spid="16" grpId="0" animBg="1"/>
      <p:bldP spid="17" grpId="0" animBg="1"/>
      <p:bldP spid="19" grpId="0" animBg="1"/>
      <p:bldP spid="20" grpId="0" animBg="1"/>
    </p:bld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kument" ma:contentTypeID="0x01010013D19EC5115F1148AEEAF316FE0A0D47" ma:contentTypeVersion="28" ma:contentTypeDescription="Opret et nyt dokument." ma:contentTypeScope="" ma:versionID="a2351d751868dd3d7e1db12438d2af02">
  <xsd:schema xmlns:xsd="http://www.w3.org/2001/XMLSchema" xmlns:xs="http://www.w3.org/2001/XMLSchema" xmlns:p="http://schemas.microsoft.com/office/2006/metadata/properties" xmlns:ns1="http://schemas.microsoft.com/sharepoint/v3" xmlns:ns2="bf9cecd7-c9d2-4a67-8d3a-cd90f5627b0f" targetNamespace="http://schemas.microsoft.com/office/2006/metadata/properties" ma:root="true" ma:fieldsID="4f0a6cba45d76bbb66f104f74c685aa5" ns1:_="" ns2:_="">
    <xsd:import namespace="http://schemas.microsoft.com/sharepoint/v3"/>
    <xsd:import namespace="bf9cecd7-c9d2-4a67-8d3a-cd90f5627b0f"/>
    <xsd:element name="properties">
      <xsd:complexType>
        <xsd:sequence>
          <xsd:element name="documentManagement">
            <xsd:complexType>
              <xsd:all>
                <xsd:element ref="ns2:p1ba15bd87af424fbddb96756d9357c6" minOccurs="0"/>
                <xsd:element ref="ns2:TaxCatchAll" minOccurs="0"/>
                <xsd:element ref="ns2:TaxCatchAllLabel" minOccurs="0"/>
                <xsd:element ref="ns2:a93a7d9b73d14ebbbe0e2f1de3bb11ba" minOccurs="0"/>
                <xsd:element ref="ns2:bec120b27efb45f0900db147dee8d57f" minOccurs="0"/>
                <xsd:element ref="ns2:GL_SummaryText" minOccurs="0"/>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tartdato for planlægning" ma:description="Startdato for planlægning er en webstedskolonne, der blev oprettet vha. publiceringsfunktionen. Den bruges til at angive den dato og det klokkeslæt, hvor denne side først vil være synlig for besøgende på webstedet." ma:hidden="true" ma:internalName="PublishingStartDate">
      <xsd:simpleType>
        <xsd:restriction base="dms:Unknown"/>
      </xsd:simpleType>
    </xsd:element>
    <xsd:element name="PublishingExpirationDate" ma:index="14" nillable="true" ma:displayName="Slutdato for planlægning" ma:description="Slutdato for planlægning er en webstedskolonne, der blev oprettet vha. publiceringsfunktionen. Den bruges til at angive den dato og det klokkeslæt, hvor denne side ikke længere vil være synlig for besøgende på webste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9cecd7-c9d2-4a67-8d3a-cd90f5627b0f" elementFormDefault="qualified">
    <xsd:import namespace="http://schemas.microsoft.com/office/2006/documentManagement/types"/>
    <xsd:import namespace="http://schemas.microsoft.com/office/infopath/2007/PartnerControls"/>
    <xsd:element name="p1ba15bd87af424fbddb96756d9357c6" ma:index="4" nillable="true" ma:displayName="GLArticleType_0" ma:hidden="true" ma:internalName="p1ba15bd87af424fbddb96756d9357c6" ma:readOnly="false">
      <xsd:simpleType>
        <xsd:restriction base="dms:Note"/>
      </xsd:simpleType>
    </xsd:element>
    <xsd:element name="TaxCatchAll" ma:index="5" nillable="true" ma:displayName="Taksonomiopsamlingskolonne" ma:description="" ma:hidden="true" ma:list="{55444c2d-293f-465f-a03d-d4942486c121}" ma:internalName="TaxCatchAll" ma:readOnly="false" ma:showField="CatchAllData" ma:web="bf9cecd7-c9d2-4a67-8d3a-cd90f5627b0f">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ksonomiopsamlingskolonne1" ma:description="" ma:hidden="true" ma:list="{55444c2d-293f-465f-a03d-d4942486c121}" ma:internalName="TaxCatchAllLabel" ma:readOnly="true" ma:showField="CatchAllDataLabel" ma:web="bf9cecd7-c9d2-4a67-8d3a-cd90f5627b0f">
      <xsd:complexType>
        <xsd:complexContent>
          <xsd:extension base="dms:MultiChoiceLookup">
            <xsd:sequence>
              <xsd:element name="Value" type="dms:Lookup" maxOccurs="unbounded" minOccurs="0" nillable="true"/>
            </xsd:sequence>
          </xsd:extension>
        </xsd:complexContent>
      </xsd:complexType>
    </xsd:element>
    <xsd:element name="a93a7d9b73d14ebbbe0e2f1de3bb11ba" ma:index="8" nillable="true" ma:displayName="GL Emneord_0" ma:hidden="true" ma:internalName="a93a7d9b73d14ebbbe0e2f1de3bb11ba" ma:readOnly="false">
      <xsd:simpleType>
        <xsd:restriction base="dms:Note"/>
      </xsd:simpleType>
    </xsd:element>
    <xsd:element name="bec120b27efb45f0900db147dee8d57f" ma:index="10" nillable="true" ma:displayName="GL_stakeholder_0" ma:hidden="true" ma:internalName="bec120b27efb45f0900db147dee8d57f" ma:readOnly="false">
      <xsd:simpleType>
        <xsd:restriction base="dms:Note"/>
      </xsd:simpleType>
    </xsd:element>
    <xsd:element name="GL_SummaryText" ma:index="12" nillable="true" ma:displayName="Manchet" ma:internalName="GL_SummaryText" ma:readOnly="false">
      <xsd:simpleType>
        <xsd:restriction base="dms:Unknown"/>
      </xsd:simpleType>
    </xsd:element>
    <xsd:element name="_dlc_DocId" ma:index="19" nillable="true" ma:displayName="Værdi for dokument-id" ma:description="Værdien af det dokument-id, der er tildelt dette element." ma:internalName="_dlc_DocId" ma:readOnly="true">
      <xsd:simpleType>
        <xsd:restriction base="dms:Text"/>
      </xsd:simpleType>
    </xsd:element>
    <xsd:element name="_dlc_DocIdUrl" ma:index="20"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Indhol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a93a7d9b73d14ebbbe0e2f1de3bb11ba xmlns="bf9cecd7-c9d2-4a67-8d3a-cd90f5627b0f" xsi:nil="true"/>
    <TaxCatchAll xmlns="bf9cecd7-c9d2-4a67-8d3a-cd90f5627b0f"/>
    <p1ba15bd87af424fbddb96756d9357c6 xmlns="bf9cecd7-c9d2-4a67-8d3a-cd90f5627b0f" xsi:nil="true"/>
    <GL_SummaryText xmlns="bf9cecd7-c9d2-4a67-8d3a-cd90f5627b0f" xsi:nil="true"/>
    <bec120b27efb45f0900db147dee8d57f xmlns="bf9cecd7-c9d2-4a67-8d3a-cd90f5627b0f" xsi:nil="true"/>
  </documentManagement>
</p:properties>
</file>

<file path=customXml/itemProps1.xml><?xml version="1.0" encoding="utf-8"?>
<ds:datastoreItem xmlns:ds="http://schemas.openxmlformats.org/officeDocument/2006/customXml" ds:itemID="{796FA226-D308-4AF4-903A-9B5B65C0075C}">
  <ds:schemaRefs>
    <ds:schemaRef ds:uri="http://schemas.microsoft.com/sharepoint/events"/>
  </ds:schemaRefs>
</ds:datastoreItem>
</file>

<file path=customXml/itemProps2.xml><?xml version="1.0" encoding="utf-8"?>
<ds:datastoreItem xmlns:ds="http://schemas.openxmlformats.org/officeDocument/2006/customXml" ds:itemID="{E4D09B05-B5A7-416B-A792-2BCA0DE3B9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f9cecd7-c9d2-4a67-8d3a-cd90f5627b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EE6586-6434-4079-A4B1-ABEF51B39173}">
  <ds:schemaRefs>
    <ds:schemaRef ds:uri="http://schemas.microsoft.com/sharepoint/v3/contenttype/forms"/>
  </ds:schemaRefs>
</ds:datastoreItem>
</file>

<file path=customXml/itemProps4.xml><?xml version="1.0" encoding="utf-8"?>
<ds:datastoreItem xmlns:ds="http://schemas.openxmlformats.org/officeDocument/2006/customXml" ds:itemID="{BA56EA6C-9000-40ED-B0CB-FCDC43E9A1C6}">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f9cecd7-c9d2-4a67-8d3a-cd90f5627b0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9696</TotalTime>
  <Words>2209</Words>
  <Application>Microsoft Office PowerPoint</Application>
  <PresentationFormat>Skærmshow (4:3)</PresentationFormat>
  <Paragraphs>149</Paragraphs>
  <Slides>13</Slides>
  <Notes>12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13</vt:i4>
      </vt:variant>
    </vt:vector>
  </HeadingPairs>
  <TitlesOfParts>
    <vt:vector size="19" baseType="lpstr">
      <vt:lpstr>Arial</vt:lpstr>
      <vt:lpstr>Calibri</vt:lpstr>
      <vt:lpstr>Symbol</vt:lpstr>
      <vt:lpstr>Times New Roman</vt:lpstr>
      <vt:lpstr>Wingdings</vt:lpstr>
      <vt:lpstr>Kontortema</vt:lpstr>
      <vt:lpstr>GL-møde om afskedigelser Oplæg ved TR</vt:lpstr>
      <vt:lpstr>Er der afskedigelser på vej?</vt:lpstr>
      <vt:lpstr>De foreløbige meldinger fra ledelsen</vt:lpstr>
      <vt:lpstr>TR’s rolle ved afskedigelser</vt:lpstr>
      <vt:lpstr>Hvad gør vi?</vt:lpstr>
      <vt:lpstr> Hvad er værdighed for os ved afskedigelser? </vt:lpstr>
      <vt:lpstr>Hvordan vil vi som lærerkollegium  gerne have processen til at køre? </vt:lpstr>
      <vt:lpstr> Hvad er værdighed for os ifm. afskedigelser? (2) </vt:lpstr>
      <vt:lpstr>Hvad sker der ?</vt:lpstr>
      <vt:lpstr>Opsigelsesvarsler</vt:lpstr>
      <vt:lpstr>Lønsikring</vt:lpstr>
      <vt:lpstr>GL’s medlemstilbud</vt:lpstr>
      <vt:lpstr>Hvad gør vi herfra?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til TR om afskedigelser</dc:title>
  <dc:creator>Lotte Hornholt</dc:creator>
  <cp:lastModifiedBy>Lotte Hornholt</cp:lastModifiedBy>
  <cp:revision>1008</cp:revision>
  <dcterms:created xsi:type="dcterms:W3CDTF">2014-04-27T14:53:06Z</dcterms:created>
  <dcterms:modified xsi:type="dcterms:W3CDTF">2018-11-19T07:05:33Z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0x01010013D19EC5115F1148AEEAF316FE0A0D47</vt:lpwstr>
  </property>
  <property fmtid="{D5CDD505-2E9C-101B-9397-08002B2CF9AE}" pid="3" name="GL_stakeholder">
    <vt:lpwstr/>
  </property>
  <property fmtid="{D5CDD505-2E9C-101B-9397-08002B2CF9AE}" pid="4" name="GL Emneord">
    <vt:lpwstr/>
  </property>
  <property fmtid="{D5CDD505-2E9C-101B-9397-08002B2CF9AE}" pid="5" name="GLArticleType">
    <vt:lpwstr/>
  </property>
</Properties>
</file>