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7.xml" ContentType="application/vnd.openxmlformats-officedocument.presentationml.slideLayou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20.xml" ContentType="application/vnd.openxmlformats-officedocument.presentationml.notesSlide+xml"/>
  <Override PartName="/ppt/charts/style1.xml" ContentType="application/vnd.ms-office.chartstyle+xml"/>
  <Override PartName="/ppt/theme/theme1.xml" ContentType="application/vnd.openxmlformats-officedocument.theme+xml"/>
  <Override PartName="/ppt/charts/chart1.xml" ContentType="application/vnd.openxmlformats-officedocument.drawingml.char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charts/colors1.xml" ContentType="application/vnd.ms-office.chartcolor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tags/tag9.xml" ContentType="application/vnd.openxmlformats-officedocument.presentationml.tags+xml"/>
  <Override PartName="/ppt/tags/tag10.xml" ContentType="application/vnd.openxmlformats-officedocument.presentationml.tags+xml"/>
  <Override PartName="/customXml/itemProps6.xml" ContentType="application/vnd.openxmlformats-officedocument.customXmlProperties+xml"/>
  <Override PartName="/ppt/tags/tag11.xml" ContentType="application/vnd.openxmlformats-officedocument.presentationml.tags+xml"/>
  <Override PartName="/ppt/tags/tag12.xml" ContentType="application/vnd.openxmlformats-officedocument.presentationml.tags+xml"/>
  <Override PartName="/customXml/itemProps7.xml" ContentType="application/vnd.openxmlformats-officedocument.customXmlProperties+xml"/>
  <Override PartName="/ppt/tags/tag13.xml" ContentType="application/vnd.openxmlformats-officedocument.presentationml.tags+xml"/>
  <Override PartName="/ppt/tags/tag14.xml" ContentType="application/vnd.openxmlformats-officedocument.presentationml.tags+xml"/>
  <Override PartName="/customXml/itemProps8.xml" ContentType="application/vnd.openxmlformats-officedocument.customXmlProperties+xml"/>
  <Override PartName="/ppt/tags/tag15.xml" ContentType="application/vnd.openxmlformats-officedocument.presentationml.tags+xml"/>
  <Override PartName="/ppt/tags/tag16.xml" ContentType="application/vnd.openxmlformats-officedocument.presentationml.tags+xml"/>
  <Override PartName="/customXml/itemProps9.xml" ContentType="application/vnd.openxmlformats-officedocument.customXmlProperties+xml"/>
  <Override PartName="/ppt/tags/tag17.xml" ContentType="application/vnd.openxmlformats-officedocument.presentationml.tags+xml"/>
  <Override PartName="/ppt/tags/tag18.xml" ContentType="application/vnd.openxmlformats-officedocument.presentationml.tags+xml"/>
  <Override PartName="/customXml/itemProps10.xml" ContentType="application/vnd.openxmlformats-officedocument.customXmlProperties+xml"/>
  <Override PartName="/ppt/tags/tag19.xml" ContentType="application/vnd.openxmlformats-officedocument.presentationml.tags+xml"/>
  <Override PartName="/customXml/itemProps11.xml" ContentType="application/vnd.openxmlformats-officedocument.customXmlProperties+xml"/>
  <Override PartName="/ppt/tags/tag20.xml" ContentType="application/vnd.openxmlformats-officedocument.presentationml.tags+xml"/>
  <Override PartName="/ppt/tags/tag21.xml" ContentType="application/vnd.openxmlformats-officedocument.presentationml.tags+xml"/>
  <Override PartName="/customXml/itemProps12.xml" ContentType="application/vnd.openxmlformats-officedocument.customXmlProperties+xml"/>
  <Override PartName="/ppt/tags/tag22.xml" ContentType="application/vnd.openxmlformats-officedocument.presentationml.tags+xml"/>
  <Override PartName="/ppt/tags/tag23.xml" ContentType="application/vnd.openxmlformats-officedocument.presentationml.tags+xml"/>
  <Override PartName="/customXml/itemProps13.xml" ContentType="application/vnd.openxmlformats-officedocument.customXmlProperties+xml"/>
  <Override PartName="/ppt/tags/tag24.xml" ContentType="application/vnd.openxmlformats-officedocument.presentationml.tags+xml"/>
  <Override PartName="/ppt/tags/tag25.xml" ContentType="application/vnd.openxmlformats-officedocument.presentationml.tags+xml"/>
  <Override PartName="/customXml/itemProps14.xml" ContentType="application/vnd.openxmlformats-officedocument.customXmlProperties+xml"/>
  <Override PartName="/ppt/tags/tag26.xml" ContentType="application/vnd.openxmlformats-officedocument.presentationml.tags+xml"/>
  <Override PartName="/ppt/tags/tag27.xml" ContentType="application/vnd.openxmlformats-officedocument.presentationml.tags+xml"/>
  <Override PartName="/customXml/itemProps15.xml" ContentType="application/vnd.openxmlformats-officedocument.customXmlProperties+xml"/>
  <Override PartName="/ppt/tags/tag28.xml" ContentType="application/vnd.openxmlformats-officedocument.presentationml.tag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ppt/tags/tag29.xml" ContentType="application/vnd.openxmlformats-officedocument.presentationml.tags+xml"/>
  <Override PartName="/customXml/itemProps19.xml" ContentType="application/vnd.openxmlformats-officedocument.customXmlProperties+xml"/>
  <Override PartName="/ppt/tags/tag30.xml" ContentType="application/vnd.openxmlformats-officedocument.presentationml.tags+xml"/>
  <Override PartName="/ppt/tags/tag31.xml" ContentType="application/vnd.openxmlformats-officedocument.presentationml.tags+xml"/>
  <Override PartName="/customXml/itemProps20.xml" ContentType="application/vnd.openxmlformats-officedocument.customXmlProperties+xml"/>
  <Override PartName="/ppt/tags/tag32.xml" ContentType="application/vnd.openxmlformats-officedocument.presentationml.tags+xml"/>
  <Override PartName="/ppt/tags/tag33.xml" ContentType="application/vnd.openxmlformats-officedocument.presentationml.tags+xml"/>
  <Override PartName="/customXml/itemProps21.xml" ContentType="application/vnd.openxmlformats-officedocument.customXmlProperties+xml"/>
  <Override PartName="/customXml/itemProps22.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ppt/tags/tag8.xml" ContentType="application/vnd.openxmlformats-officedocument.presentationml.tag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customXml/itemProps30.xml" ContentType="application/vnd.openxmlformats-officedocument.customXmlProperties+xml"/>
  <Override PartName="/customXml/itemProps71.xml" ContentType="application/vnd.openxmlformats-officedocument.customXmlProperties+xml"/>
  <Override PartName="/customXml/itemProps70.xml" ContentType="application/vnd.openxmlformats-officedocument.customXmlProperties+xml"/>
  <Override PartName="/customXml/itemProps69.xml" ContentType="application/vnd.openxmlformats-officedocument.customXmlProperties+xml"/>
  <Override PartName="/customXml/itemProps7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9"/>
  </p:sldMasterIdLst>
  <p:notesMasterIdLst>
    <p:notesMasterId r:id="rId109"/>
  </p:notesMasterIdLst>
  <p:handoutMasterIdLst>
    <p:handoutMasterId r:id="rId110"/>
  </p:handoutMasterIdLst>
  <p:sldIdLst>
    <p:sldId id="274" r:id="rId70"/>
    <p:sldId id="275" r:id="rId71"/>
    <p:sldId id="265" r:id="rId72"/>
    <p:sldId id="264" r:id="rId73"/>
    <p:sldId id="279" r:id="rId74"/>
    <p:sldId id="282" r:id="rId75"/>
    <p:sldId id="278" r:id="rId76"/>
    <p:sldId id="276" r:id="rId77"/>
    <p:sldId id="281" r:id="rId78"/>
    <p:sldId id="256" r:id="rId79"/>
    <p:sldId id="585" r:id="rId80"/>
    <p:sldId id="570" r:id="rId81"/>
    <p:sldId id="568" r:id="rId82"/>
    <p:sldId id="569" r:id="rId83"/>
    <p:sldId id="571" r:id="rId84"/>
    <p:sldId id="586" r:id="rId85"/>
    <p:sldId id="572" r:id="rId86"/>
    <p:sldId id="589" r:id="rId87"/>
    <p:sldId id="602" r:id="rId88"/>
    <p:sldId id="573" r:id="rId89"/>
    <p:sldId id="574" r:id="rId90"/>
    <p:sldId id="575" r:id="rId91"/>
    <p:sldId id="576" r:id="rId92"/>
    <p:sldId id="587" r:id="rId93"/>
    <p:sldId id="578" r:id="rId94"/>
    <p:sldId id="580" r:id="rId95"/>
    <p:sldId id="581" r:id="rId96"/>
    <p:sldId id="583" r:id="rId97"/>
    <p:sldId id="584" r:id="rId98"/>
    <p:sldId id="272" r:id="rId99"/>
    <p:sldId id="601" r:id="rId100"/>
    <p:sldId id="312" r:id="rId101"/>
    <p:sldId id="301" r:id="rId102"/>
    <p:sldId id="314" r:id="rId103"/>
    <p:sldId id="313" r:id="rId104"/>
    <p:sldId id="599" r:id="rId105"/>
    <p:sldId id="598" r:id="rId106"/>
    <p:sldId id="603" r:id="rId107"/>
    <p:sldId id="594" r:id="rId108"/>
  </p:sldIdLst>
  <p:sldSz cx="9144000" cy="5143500" type="screen16x9"/>
  <p:notesSz cx="6805613" cy="9939338"/>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34">
          <p15:clr>
            <a:srgbClr val="A4A3A4"/>
          </p15:clr>
        </p15:guide>
        <p15:guide id="2" orient="horz" pos="1469">
          <p15:clr>
            <a:srgbClr val="A4A3A4"/>
          </p15:clr>
        </p15:guide>
        <p15:guide id="3" orient="horz" pos="3929">
          <p15:clr>
            <a:srgbClr val="A4A3A4"/>
          </p15:clr>
        </p15:guide>
        <p15:guide id="4" pos="5284">
          <p15:clr>
            <a:srgbClr val="A4A3A4"/>
          </p15:clr>
        </p15:guide>
        <p15:guide id="5" pos="567">
          <p15:clr>
            <a:srgbClr val="A4A3A4"/>
          </p15:clr>
        </p15:guide>
        <p15:guide id="6" orient="horz" pos="1076">
          <p15:clr>
            <a:srgbClr val="A4A3A4"/>
          </p15:clr>
        </p15:guide>
        <p15:guide id="7" orient="horz" pos="1102">
          <p15:clr>
            <a:srgbClr val="A4A3A4"/>
          </p15:clr>
        </p15:guide>
        <p15:guide id="8" orient="horz" pos="294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47"/>
    <a:srgbClr val="F5D195"/>
    <a:srgbClr val="000000"/>
    <a:srgbClr val="E79217"/>
    <a:srgbClr val="FFFFFF"/>
    <a:srgbClr val="165447"/>
    <a:srgbClr val="E4F2FC"/>
    <a:srgbClr val="8CCDB9"/>
    <a:srgbClr val="0F3864"/>
    <a:srgbClr val="FA3C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F7D6D8-E5B4-46C3-A8BF-85DB3D2069EC}" v="139" dt="2025-02-07T08:39:22.0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288" autoAdjust="0"/>
  </p:normalViewPr>
  <p:slideViewPr>
    <p:cSldViewPr snapToGrid="0">
      <p:cViewPr varScale="1">
        <p:scale>
          <a:sx n="84" d="100"/>
          <a:sy n="84" d="100"/>
        </p:scale>
        <p:origin x="72" y="88"/>
      </p:cViewPr>
      <p:guideLst>
        <p:guide orient="horz" pos="1434"/>
        <p:guide orient="horz" pos="1469"/>
        <p:guide orient="horz" pos="3929"/>
        <p:guide pos="5284"/>
        <p:guide pos="567"/>
        <p:guide orient="horz" pos="1076"/>
        <p:guide orient="horz" pos="1102"/>
        <p:guide orient="horz" pos="2947"/>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customXml" Target="../customXml/item70.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slide" Target="slides/slide15.xml"/><Relationship Id="rId89" Type="http://schemas.openxmlformats.org/officeDocument/2006/relationships/slide" Target="slides/slide20.xml"/><Relationship Id="rId112" Type="http://schemas.openxmlformats.org/officeDocument/2006/relationships/viewProps" Target="viewProps.xml"/><Relationship Id="rId16" Type="http://schemas.openxmlformats.org/officeDocument/2006/relationships/customXml" Target="../customXml/item16.xml"/><Relationship Id="rId107" Type="http://schemas.openxmlformats.org/officeDocument/2006/relationships/slide" Target="slides/slide38.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slide" Target="slides/slide5.xml"/><Relationship Id="rId79" Type="http://schemas.openxmlformats.org/officeDocument/2006/relationships/slide" Target="slides/slide10.xml"/><Relationship Id="rId102" Type="http://schemas.openxmlformats.org/officeDocument/2006/relationships/slide" Target="slides/slide33.xml"/><Relationship Id="rId5" Type="http://schemas.openxmlformats.org/officeDocument/2006/relationships/customXml" Target="../customXml/item5.xml"/><Relationship Id="rId90" Type="http://schemas.openxmlformats.org/officeDocument/2006/relationships/slide" Target="slides/slide21.xml"/><Relationship Id="rId95" Type="http://schemas.openxmlformats.org/officeDocument/2006/relationships/slide" Target="slides/slide26.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slideMaster" Target="slideMasters/slideMaster1.xml"/><Relationship Id="rId113" Type="http://schemas.openxmlformats.org/officeDocument/2006/relationships/theme" Target="theme/theme1.xml"/><Relationship Id="rId118" Type="http://schemas.openxmlformats.org/officeDocument/2006/relationships/customXml" Target="../customXml/item71.xml"/><Relationship Id="rId80" Type="http://schemas.openxmlformats.org/officeDocument/2006/relationships/slide" Target="slides/slide11.xml"/><Relationship Id="rId85" Type="http://schemas.openxmlformats.org/officeDocument/2006/relationships/slide" Target="slides/slide16.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slide" Target="slides/slide34.xml"/><Relationship Id="rId108" Type="http://schemas.openxmlformats.org/officeDocument/2006/relationships/slide" Target="slides/slide39.xml"/><Relationship Id="rId54" Type="http://schemas.openxmlformats.org/officeDocument/2006/relationships/customXml" Target="../customXml/item54.xml"/><Relationship Id="rId70" Type="http://schemas.openxmlformats.org/officeDocument/2006/relationships/slide" Target="slides/slide1.xml"/><Relationship Id="rId75" Type="http://schemas.openxmlformats.org/officeDocument/2006/relationships/slide" Target="slides/slide6.xml"/><Relationship Id="rId91" Type="http://schemas.openxmlformats.org/officeDocument/2006/relationships/slide" Target="slides/slide22.xml"/><Relationship Id="rId96"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tableStyles" Target="tableStyles.xml"/><Relationship Id="rId119" Type="http://schemas.openxmlformats.org/officeDocument/2006/relationships/customXml" Target="../customXml/item72.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slide" Target="slides/slide4.xml"/><Relationship Id="rId78" Type="http://schemas.openxmlformats.org/officeDocument/2006/relationships/slide" Target="slides/slide9.xml"/><Relationship Id="rId81" Type="http://schemas.openxmlformats.org/officeDocument/2006/relationships/slide" Target="slides/slide12.xml"/><Relationship Id="rId86" Type="http://schemas.openxmlformats.org/officeDocument/2006/relationships/slide" Target="slides/slide17.xml"/><Relationship Id="rId94" Type="http://schemas.openxmlformats.org/officeDocument/2006/relationships/slide" Target="slides/slide25.xml"/><Relationship Id="rId99" Type="http://schemas.openxmlformats.org/officeDocument/2006/relationships/slide" Target="slides/slide30.xml"/><Relationship Id="rId101" Type="http://schemas.openxmlformats.org/officeDocument/2006/relationships/slide" Target="slides/slide32.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notesMaster" Target="notesMasters/notesMaster1.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7.xml"/><Relationship Id="rId97" Type="http://schemas.openxmlformats.org/officeDocument/2006/relationships/slide" Target="slides/slide28.xml"/><Relationship Id="rId104" Type="http://schemas.openxmlformats.org/officeDocument/2006/relationships/slide" Target="slides/slide35.xml"/><Relationship Id="rId7" Type="http://schemas.openxmlformats.org/officeDocument/2006/relationships/customXml" Target="../customXml/item7.xml"/><Relationship Id="rId71" Type="http://schemas.openxmlformats.org/officeDocument/2006/relationships/slide" Target="slides/slide2.xml"/><Relationship Id="rId92" Type="http://schemas.openxmlformats.org/officeDocument/2006/relationships/slide" Target="slides/slide23.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slide" Target="slides/slide18.xml"/><Relationship Id="rId110" Type="http://schemas.openxmlformats.org/officeDocument/2006/relationships/handoutMaster" Target="handoutMasters/handoutMaster1.xml"/><Relationship Id="rId115" Type="http://schemas.microsoft.com/office/2015/10/relationships/revisionInfo" Target="revisionInfo.xml"/><Relationship Id="rId61" Type="http://schemas.openxmlformats.org/officeDocument/2006/relationships/customXml" Target="../customXml/item61.xml"/><Relationship Id="rId82" Type="http://schemas.openxmlformats.org/officeDocument/2006/relationships/slide" Target="slides/slide13.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slide" Target="slides/slide8.xml"/><Relationship Id="rId100" Type="http://schemas.openxmlformats.org/officeDocument/2006/relationships/slide" Target="slides/slide31.xml"/><Relationship Id="rId105" Type="http://schemas.openxmlformats.org/officeDocument/2006/relationships/slide" Target="slides/slide36.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3.xml"/><Relationship Id="rId93" Type="http://schemas.openxmlformats.org/officeDocument/2006/relationships/slide" Target="slides/slide24.xml"/><Relationship Id="rId98" Type="http://schemas.openxmlformats.org/officeDocument/2006/relationships/slide" Target="slides/slide29.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69.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slide" Target="slides/slide14.xml"/><Relationship Id="rId88" Type="http://schemas.openxmlformats.org/officeDocument/2006/relationships/slide" Target="slides/slide19.xml"/><Relationship Id="rId111" Type="http://schemas.openxmlformats.org/officeDocument/2006/relationships/presProps" Target="presProps.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Andel</a:t>
            </a:r>
            <a:r>
              <a:rPr lang="da-DK" baseline="0"/>
              <a:t> af den pågældende køns- og aldersgruppe, der svarer noget med arbejdspres på spørgsmålet om, hvad der frustrerer</a:t>
            </a:r>
            <a:endParaRPr lang="da-DK"/>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3.9249974151876511E-2"/>
          <c:y val="0.12707279405487687"/>
          <c:w val="0.92812680415085547"/>
          <c:h val="0.71829430266424088"/>
        </c:manualLayout>
      </c:layout>
      <c:barChart>
        <c:barDir val="col"/>
        <c:grouping val="clustered"/>
        <c:varyColors val="0"/>
        <c:ser>
          <c:idx val="0"/>
          <c:order val="0"/>
          <c:tx>
            <c:strRef>
              <c:f>'Ark1'!$B$1</c:f>
              <c:strCache>
                <c:ptCount val="1"/>
                <c:pt idx="0">
                  <c:v>Kvinder</c:v>
                </c:pt>
              </c:strCache>
            </c:strRef>
          </c:tx>
          <c:spPr>
            <a:solidFill>
              <a:schemeClr val="accent1"/>
            </a:solidFill>
            <a:ln>
              <a:noFill/>
            </a:ln>
            <a:effectLst/>
          </c:spPr>
          <c:invertIfNegative val="0"/>
          <c:cat>
            <c:strRef>
              <c:f>'Ark1'!$A$2:$A$7</c:f>
              <c:strCache>
                <c:ptCount val="6"/>
                <c:pt idx="0">
                  <c:v>35-39 (81)</c:v>
                </c:pt>
                <c:pt idx="1">
                  <c:v>40-44 (141)</c:v>
                </c:pt>
                <c:pt idx="2">
                  <c:v>45-49 (172)</c:v>
                </c:pt>
                <c:pt idx="3">
                  <c:v>50-54 (136)</c:v>
                </c:pt>
                <c:pt idx="4">
                  <c:v>55-59 (136)</c:v>
                </c:pt>
                <c:pt idx="5">
                  <c:v>60-64 (31)</c:v>
                </c:pt>
              </c:strCache>
            </c:strRef>
          </c:cat>
          <c:val>
            <c:numRef>
              <c:f>'Ark1'!$B$2:$B$7</c:f>
              <c:numCache>
                <c:formatCode>General</c:formatCode>
                <c:ptCount val="6"/>
                <c:pt idx="0">
                  <c:v>53.85</c:v>
                </c:pt>
                <c:pt idx="1">
                  <c:v>42.55</c:v>
                </c:pt>
                <c:pt idx="2">
                  <c:v>38.68</c:v>
                </c:pt>
                <c:pt idx="3">
                  <c:v>41.76</c:v>
                </c:pt>
                <c:pt idx="4">
                  <c:v>38.46</c:v>
                </c:pt>
                <c:pt idx="5">
                  <c:v>26.32</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0-58C5-4C1A-9E31-221582BE33B8}"/>
            </c:ext>
          </c:extLst>
        </c:ser>
        <c:ser>
          <c:idx val="1"/>
          <c:order val="1"/>
          <c:tx>
            <c:strRef>
              <c:f>'Ark1'!$C$1</c:f>
              <c:strCache>
                <c:ptCount val="1"/>
                <c:pt idx="0">
                  <c:v>Mænd</c:v>
                </c:pt>
              </c:strCache>
            </c:strRef>
          </c:tx>
          <c:spPr>
            <a:solidFill>
              <a:schemeClr val="accent2"/>
            </a:solidFill>
            <a:ln>
              <a:noFill/>
            </a:ln>
            <a:effectLst/>
          </c:spPr>
          <c:invertIfNegative val="0"/>
          <c:cat>
            <c:strRef>
              <c:f>'Ark1'!$A$2:$A$7</c:f>
              <c:strCache>
                <c:ptCount val="6"/>
                <c:pt idx="0">
                  <c:v>35-39 (81)</c:v>
                </c:pt>
                <c:pt idx="1">
                  <c:v>40-44 (141)</c:v>
                </c:pt>
                <c:pt idx="2">
                  <c:v>45-49 (172)</c:v>
                </c:pt>
                <c:pt idx="3">
                  <c:v>50-54 (136)</c:v>
                </c:pt>
                <c:pt idx="4">
                  <c:v>55-59 (136)</c:v>
                </c:pt>
                <c:pt idx="5">
                  <c:v>60-64 (31)</c:v>
                </c:pt>
              </c:strCache>
            </c:strRef>
          </c:cat>
          <c:val>
            <c:numRef>
              <c:f>'Ark1'!$C$2:$C$7</c:f>
              <c:numCache>
                <c:formatCode>General</c:formatCode>
                <c:ptCount val="6"/>
                <c:pt idx="0">
                  <c:v>32.14</c:v>
                </c:pt>
                <c:pt idx="1">
                  <c:v>29.55</c:v>
                </c:pt>
                <c:pt idx="2">
                  <c:v>28.79</c:v>
                </c:pt>
                <c:pt idx="3">
                  <c:v>25</c:v>
                </c:pt>
                <c:pt idx="4">
                  <c:v>21.82</c:v>
                </c:pt>
                <c:pt idx="5">
                  <c:v>16.670000000000002</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1-58C5-4C1A-9E31-221582BE33B8}"/>
            </c:ext>
          </c:extLst>
        </c:ser>
        <c:ser>
          <c:idx val="2"/>
          <c:order val="2"/>
          <c:tx>
            <c:strRef>
              <c:f>'Ark1'!$D$1</c:f>
              <c:strCache>
                <c:ptCount val="1"/>
                <c:pt idx="0">
                  <c:v>Kolonne1</c:v>
                </c:pt>
              </c:strCache>
            </c:strRef>
          </c:tx>
          <c:spPr>
            <a:solidFill>
              <a:schemeClr val="accent3"/>
            </a:solidFill>
            <a:ln>
              <a:noFill/>
            </a:ln>
            <a:effectLst/>
          </c:spPr>
          <c:invertIfNegative val="0"/>
          <c:cat>
            <c:strRef>
              <c:f>'Ark1'!$A$2:$A$7</c:f>
              <c:strCache>
                <c:ptCount val="6"/>
                <c:pt idx="0">
                  <c:v>35-39 (81)</c:v>
                </c:pt>
                <c:pt idx="1">
                  <c:v>40-44 (141)</c:v>
                </c:pt>
                <c:pt idx="2">
                  <c:v>45-49 (172)</c:v>
                </c:pt>
                <c:pt idx="3">
                  <c:v>50-54 (136)</c:v>
                </c:pt>
                <c:pt idx="4">
                  <c:v>55-59 (136)</c:v>
                </c:pt>
                <c:pt idx="5">
                  <c:v>60-64 (31)</c:v>
                </c:pt>
              </c:strCache>
            </c:strRef>
          </c:cat>
          <c:val>
            <c:numRef>
              <c:f>'Ark1'!$D$2:$D$7</c:f>
              <c:numCache>
                <c:formatCode>General</c:formatCode>
                <c:ptCount val="6"/>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2-58C5-4C1A-9E31-221582BE33B8}"/>
            </c:ext>
          </c:extLst>
        </c:ser>
        <c:dLbls>
          <c:showLegendKey val="0"/>
          <c:showVal val="0"/>
          <c:showCatName val="0"/>
          <c:showSerName val="0"/>
          <c:showPercent val="0"/>
          <c:showBubbleSize val="0"/>
        </c:dLbls>
        <c:gapWidth val="219"/>
        <c:overlap val="-27"/>
        <c:axId val="845690256"/>
        <c:axId val="845690912"/>
      </c:barChart>
      <c:catAx>
        <c:axId val="84569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45690912"/>
        <c:crosses val="autoZero"/>
        <c:auto val="1"/>
        <c:lblAlgn val="ctr"/>
        <c:lblOffset val="100"/>
        <c:noMultiLvlLbl val="0"/>
      </c:catAx>
      <c:valAx>
        <c:axId val="845690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45690256"/>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3BDBD347-9913-4ABB-8A43-9B8FF372A2DD}" type="datetimeFigureOut">
              <a:rPr lang="en-US"/>
              <a:t>2/19/2025</a:t>
            </a:fld>
            <a:endParaRPr lang="en-US"/>
          </a:p>
        </p:txBody>
      </p:sp>
      <p:sp>
        <p:nvSpPr>
          <p:cNvPr id="4" name="Footer Placeholder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450" y="9440863"/>
            <a:ext cx="2949575" cy="498475"/>
          </a:xfrm>
          <a:prstGeom prst="rect">
            <a:avLst/>
          </a:prstGeom>
        </p:spPr>
        <p:txBody>
          <a:bodyPr vert="horz" lIns="91440" tIns="45720" rIns="91440" bIns="45720" rtlCol="0" anchor="b"/>
          <a:lstStyle>
            <a:lvl1pPr algn="r">
              <a:defRPr sz="1200"/>
            </a:lvl1pPr>
          </a:lstStyle>
          <a:p>
            <a:fld id="{8B116402-ABF7-47D5-AC3C-5EC41B4152DB}" type="slidenum">
              <a:rPr lang="en-US"/>
              <a:t>‹nr.›</a:t>
            </a:fld>
            <a:endParaRPr lang="en-US"/>
          </a:p>
        </p:txBody>
      </p:sp>
    </p:spTree>
    <p:extLst>
      <p:ext uri="{BB962C8B-B14F-4D97-AF65-F5344CB8AC3E}">
        <p14:creationId xmlns:p14="http://schemas.microsoft.com/office/powerpoint/2010/main" val="712812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450" y="0"/>
            <a:ext cx="2949575" cy="496888"/>
          </a:xfrm>
          <a:prstGeom prst="rect">
            <a:avLst/>
          </a:prstGeom>
        </p:spPr>
        <p:txBody>
          <a:bodyPr vert="horz" lIns="91440" tIns="45720" rIns="91440" bIns="45720" rtlCol="0"/>
          <a:lstStyle>
            <a:lvl1pPr algn="r">
              <a:defRPr sz="1200"/>
            </a:lvl1pPr>
          </a:lstStyle>
          <a:p>
            <a:fld id="{FA120F30-42D0-4B58-B5B5-52B23DE7A863}" type="datetimeFigureOut">
              <a:rPr lang="da-DK"/>
              <a:pPr/>
              <a:t>19-02-2025</a:t>
            </a:fld>
            <a:endParaRPr lang="en-GB"/>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1225"/>
            <a:ext cx="5443537" cy="44719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a:defRPr sz="1200"/>
            </a:lvl1pPr>
          </a:lstStyle>
          <a:p>
            <a:fld id="{2336C548-B58F-4577-956A-A567C7589401}" type="slidenum">
              <a:rPr lang="en-GB"/>
              <a:pPr/>
              <a:t>‹nr.›</a:t>
            </a:fld>
            <a:endParaRPr lang="en-GB"/>
          </a:p>
        </p:txBody>
      </p:sp>
    </p:spTree>
    <p:extLst>
      <p:ext uri="{BB962C8B-B14F-4D97-AF65-F5344CB8AC3E}">
        <p14:creationId xmlns:p14="http://schemas.microsoft.com/office/powerpoint/2010/main" val="149128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a:p>
          <a:p>
            <a:endParaRPr lang="da-DK"/>
          </a:p>
          <a:p>
            <a:endParaRPr lang="da-DK"/>
          </a:p>
        </p:txBody>
      </p:sp>
      <p:sp>
        <p:nvSpPr>
          <p:cNvPr id="4" name="Pladsholder til slidenummer 3"/>
          <p:cNvSpPr>
            <a:spLocks noGrp="1"/>
          </p:cNvSpPr>
          <p:nvPr>
            <p:ph type="sldNum" sz="quarter" idx="5"/>
          </p:nvPr>
        </p:nvSpPr>
        <p:spPr/>
        <p:txBody>
          <a:bodyPr/>
          <a:lstStyle/>
          <a:p>
            <a:fld id="{2336C548-B58F-4577-956A-A567C7589401}" type="slidenum">
              <a:rPr lang="en-GB" smtClean="0"/>
              <a:pPr/>
              <a:t>1</a:t>
            </a:fld>
            <a:endParaRPr lang="en-GB"/>
          </a:p>
        </p:txBody>
      </p:sp>
    </p:spTree>
    <p:extLst>
      <p:ext uri="{BB962C8B-B14F-4D97-AF65-F5344CB8AC3E}">
        <p14:creationId xmlns:p14="http://schemas.microsoft.com/office/powerpoint/2010/main" val="1745441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På tværs af undersøgelsen er der manuelt lavet koder og kategorier ud fra hvad der er blevet svaret. Sliden viser nogle af de hyppigste koder under de tre spørgsmål.</a:t>
            </a:r>
          </a:p>
        </p:txBody>
      </p:sp>
      <p:sp>
        <p:nvSpPr>
          <p:cNvPr id="4" name="Pladsholder til slidenummer 3"/>
          <p:cNvSpPr>
            <a:spLocks noGrp="1"/>
          </p:cNvSpPr>
          <p:nvPr>
            <p:ph type="sldNum" sz="quarter" idx="10"/>
          </p:nvPr>
        </p:nvSpPr>
        <p:spPr/>
        <p:txBody>
          <a:bodyPr/>
          <a:lstStyle/>
          <a:p>
            <a:fld id="{2336C548-B58F-4577-956A-A567C7589401}" type="slidenum">
              <a:rPr lang="en-GB"/>
              <a:pPr/>
              <a:t>10</a:t>
            </a:fld>
            <a:endParaRPr lang="en-GB"/>
          </a:p>
        </p:txBody>
      </p:sp>
    </p:spTree>
    <p:extLst>
      <p:ext uri="{BB962C8B-B14F-4D97-AF65-F5344CB8AC3E}">
        <p14:creationId xmlns:p14="http://schemas.microsoft.com/office/powerpoint/2010/main" val="1169371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Her er nogle typiske eksempler på svar om arbejdsglæde, som vi har set mange af. Det er meget tydeligt at det er samspillet med eleverne der er den helt store kilde til glæde.</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11</a:t>
            </a:fld>
            <a:endParaRPr lang="en-GB"/>
          </a:p>
        </p:txBody>
      </p:sp>
    </p:spTree>
    <p:extLst>
      <p:ext uri="{BB962C8B-B14F-4D97-AF65-F5344CB8AC3E}">
        <p14:creationId xmlns:p14="http://schemas.microsoft.com/office/powerpoint/2010/main" val="3831261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 kan kommet til udtryk når det lykkes med at hjælpe en elev med rykke sig, som med dette svar.</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12</a:t>
            </a:fld>
            <a:endParaRPr lang="en-GB"/>
          </a:p>
        </p:txBody>
      </p:sp>
    </p:spTree>
    <p:extLst>
      <p:ext uri="{BB962C8B-B14F-4D97-AF65-F5344CB8AC3E}">
        <p14:creationId xmlns:p14="http://schemas.microsoft.com/office/powerpoint/2010/main" val="641446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 kan også være når det faglige kører, som med dette svar.</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13</a:t>
            </a:fld>
            <a:endParaRPr lang="en-GB"/>
          </a:p>
        </p:txBody>
      </p:sp>
    </p:spTree>
    <p:extLst>
      <p:ext uri="{BB962C8B-B14F-4D97-AF65-F5344CB8AC3E}">
        <p14:creationId xmlns:p14="http://schemas.microsoft.com/office/powerpoint/2010/main" val="1245893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 kan også være en mere snigende fornemmelse, som med dette svar.</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14</a:t>
            </a:fld>
            <a:endParaRPr lang="en-GB"/>
          </a:p>
        </p:txBody>
      </p:sp>
    </p:spTree>
    <p:extLst>
      <p:ext uri="{BB962C8B-B14F-4D97-AF65-F5344CB8AC3E}">
        <p14:creationId xmlns:p14="http://schemas.microsoft.com/office/powerpoint/2010/main" val="2772275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 er ikke kun den enkelte elev, men også dynamikken i klassen som helhed, som det ses i dette svar.</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15</a:t>
            </a:fld>
            <a:endParaRPr lang="en-GB"/>
          </a:p>
        </p:txBody>
      </p:sp>
    </p:spTree>
    <p:extLst>
      <p:ext uri="{BB962C8B-B14F-4D97-AF65-F5344CB8AC3E}">
        <p14:creationId xmlns:p14="http://schemas.microsoft.com/office/powerpoint/2010/main" val="1785739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Arbejdet med klasserne kan også være ret krævende med relationsarbejdet, som det ses med disse svar.</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16</a:t>
            </a:fld>
            <a:endParaRPr lang="en-GB"/>
          </a:p>
        </p:txBody>
      </p:sp>
    </p:spTree>
    <p:extLst>
      <p:ext uri="{BB962C8B-B14F-4D97-AF65-F5344CB8AC3E}">
        <p14:creationId xmlns:p14="http://schemas.microsoft.com/office/powerpoint/2010/main" val="2051465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Mange ønsker de mere lange relationer med eleverne, som det beskrives i dette svar.</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17</a:t>
            </a:fld>
            <a:endParaRPr lang="en-GB"/>
          </a:p>
        </p:txBody>
      </p:sp>
    </p:spTree>
    <p:extLst>
      <p:ext uri="{BB962C8B-B14F-4D97-AF65-F5344CB8AC3E}">
        <p14:creationId xmlns:p14="http://schemas.microsoft.com/office/powerpoint/2010/main" val="1985647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 er lavet materiale til at man kan arbejde med de ting som giver arbejdsglæde.</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18</a:t>
            </a:fld>
            <a:endParaRPr lang="en-GB"/>
          </a:p>
        </p:txBody>
      </p:sp>
    </p:spTree>
    <p:extLst>
      <p:ext uri="{BB962C8B-B14F-4D97-AF65-F5344CB8AC3E}">
        <p14:creationId xmlns:p14="http://schemas.microsoft.com/office/powerpoint/2010/main" val="2171205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336C548-B58F-4577-956A-A567C7589401}" type="slidenum">
              <a:rPr lang="en-GB" smtClean="0"/>
              <a:pPr/>
              <a:t>19</a:t>
            </a:fld>
            <a:endParaRPr lang="en-GB"/>
          </a:p>
        </p:txBody>
      </p:sp>
    </p:spTree>
    <p:extLst>
      <p:ext uri="{BB962C8B-B14F-4D97-AF65-F5344CB8AC3E}">
        <p14:creationId xmlns:p14="http://schemas.microsoft.com/office/powerpoint/2010/main" val="92633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noProof="0">
                <a:ea typeface="Calibri"/>
                <a:cs typeface="Calibri"/>
              </a:rPr>
              <a:t>- OECD: Organ, der sammenligner forskellige landes økonomier. I 2012 var der politisk bekymring om Europas produktivitet. Der kom fokus på produktivitet  -at vi skal kunne mere på kortere tid. Der blev nedsat en produktivitetskommission i Danmark. Det var også den offentlige sektor, der skulle under lup – da 1/3 af arbejdsstyrken arbejder her. Problemet med det er, at det ikke er alt i det offentlige der er så let at sætte hastigheden op på.</a:t>
            </a:r>
          </a:p>
        </p:txBody>
      </p:sp>
      <p:sp>
        <p:nvSpPr>
          <p:cNvPr id="4" name="Slide Number Placeholder 3"/>
          <p:cNvSpPr>
            <a:spLocks noGrp="1"/>
          </p:cNvSpPr>
          <p:nvPr>
            <p:ph type="sldNum" sz="quarter" idx="5"/>
          </p:nvPr>
        </p:nvSpPr>
        <p:spPr/>
        <p:txBody>
          <a:bodyPr/>
          <a:lstStyle/>
          <a:p>
            <a:fld id="{2336C548-B58F-4577-956A-A567C7589401}" type="slidenum">
              <a:rPr lang="en-GB"/>
              <a:pPr/>
              <a:t>2</a:t>
            </a:fld>
            <a:endParaRPr lang="en-GB"/>
          </a:p>
        </p:txBody>
      </p:sp>
    </p:spTree>
    <p:extLst>
      <p:ext uri="{BB962C8B-B14F-4D97-AF65-F5344CB8AC3E}">
        <p14:creationId xmlns:p14="http://schemas.microsoft.com/office/powerpoint/2010/main" val="2307311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 andet tema som har gennemsyret rapporten, er de ting som er frustrerende i arbejdet. En af de ting som er gennemgående i svarene er arbejdspres, som kommer til udtryk med forskellige problemstillinger. Dette svar er et eksempel på dette.</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20</a:t>
            </a:fld>
            <a:endParaRPr lang="en-GB"/>
          </a:p>
        </p:txBody>
      </p:sp>
    </p:spTree>
    <p:extLst>
      <p:ext uri="{BB962C8B-B14F-4D97-AF65-F5344CB8AC3E}">
        <p14:creationId xmlns:p14="http://schemas.microsoft.com/office/powerpoint/2010/main" val="503969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 med mængder var også gennemgående i svarene, både med opgaver og elever, som det ses i disse citater. </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21</a:t>
            </a:fld>
            <a:endParaRPr lang="en-GB"/>
          </a:p>
        </p:txBody>
      </p:sp>
    </p:spTree>
    <p:extLst>
      <p:ext uri="{BB962C8B-B14F-4D97-AF65-F5344CB8AC3E}">
        <p14:creationId xmlns:p14="http://schemas.microsoft.com/office/powerpoint/2010/main" val="2129325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 handler også om utilregnelighed, om man har overblik og indflydelse på hvad man skal nå, som det ses i disse citater. Hvornår opgaver og elever har brug for ens tid. </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22</a:t>
            </a:fld>
            <a:endParaRPr lang="en-GB"/>
          </a:p>
        </p:txBody>
      </p:sp>
    </p:spTree>
    <p:extLst>
      <p:ext uri="{BB962C8B-B14F-4D97-AF65-F5344CB8AC3E}">
        <p14:creationId xmlns:p14="http://schemas.microsoft.com/office/powerpoint/2010/main" val="583028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Hvis der pludselig kommer ting ind fra højre, så vælter den arbejdsplan man lige nøjagtig kan få til at hænge sammen. </a:t>
            </a:r>
          </a:p>
          <a:p>
            <a:r>
              <a:rPr lang="da-DK"/>
              <a:t>Hvis man får at vide at man har ”luft” i sit skema, så skaber det meget usikkerhed, som det ses i dette citat. </a:t>
            </a:r>
          </a:p>
          <a:p>
            <a:endParaRPr lang="da-DK"/>
          </a:p>
          <a:p>
            <a:r>
              <a:rPr lang="da-DK"/>
              <a:t>Det at ledelsen kan beslutte at der er luft til at kunne blive pålagt en ekstra opgave. Det er en stor frustration hos gymnasielærerne i deres beretninger fra arbejdslivet.</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23</a:t>
            </a:fld>
            <a:endParaRPr lang="en-GB"/>
          </a:p>
        </p:txBody>
      </p:sp>
    </p:spTree>
    <p:extLst>
      <p:ext uri="{BB962C8B-B14F-4D97-AF65-F5344CB8AC3E}">
        <p14:creationId xmlns:p14="http://schemas.microsoft.com/office/powerpoint/2010/main" val="1162312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 giver grobund for mistillid mellem ledere og medarbejder at der er ugennemsigtighed i forhold arbejdsfordeling. Den måde at ens arbejdstid er styret ud fra, er gået fra at være en central forhandling til at skulle løses mellem leder og medarbejder. </a:t>
            </a:r>
          </a:p>
          <a:p>
            <a:endParaRPr lang="da-DK"/>
          </a:p>
          <a:p>
            <a:r>
              <a:rPr lang="da-DK"/>
              <a:t>Så bliver forholdet til ens leder vigtig – og om man kan forhandle eller må trygle om at få nedsat sin arbejdstid, selvom det så kan påvirke kollegaernes arbejdspres. </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24</a:t>
            </a:fld>
            <a:endParaRPr lang="en-GB"/>
          </a:p>
        </p:txBody>
      </p:sp>
    </p:spTree>
    <p:extLst>
      <p:ext uri="{BB962C8B-B14F-4D97-AF65-F5344CB8AC3E}">
        <p14:creationId xmlns:p14="http://schemas.microsoft.com/office/powerpoint/2010/main" val="2507082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 kan være meget forskelligt fra gymnasie til gymnasie. Dette citat viser at der er gennemsigtighed i fordelingen, men der er stadig et arbejdspres der ikke altid kan ses i skemaet, med ting der kommer udefra. </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25</a:t>
            </a:fld>
            <a:endParaRPr lang="en-GB"/>
          </a:p>
        </p:txBody>
      </p:sp>
    </p:spTree>
    <p:extLst>
      <p:ext uri="{BB962C8B-B14F-4D97-AF65-F5344CB8AC3E}">
        <p14:creationId xmlns:p14="http://schemas.microsoft.com/office/powerpoint/2010/main" val="1601172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Der er mange ting der fylder, som ikke er en del af kerneydelsen. Nogle af de ting kan være spændende nok og være meget relevante, men som alle lægger et pres på den daglige drift (se sliden).</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26</a:t>
            </a:fld>
            <a:endParaRPr lang="en-GB"/>
          </a:p>
        </p:txBody>
      </p:sp>
    </p:spTree>
    <p:extLst>
      <p:ext uri="{BB962C8B-B14F-4D97-AF65-F5344CB8AC3E}">
        <p14:creationId xmlns:p14="http://schemas.microsoft.com/office/powerpoint/2010/main" val="2569381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Frustrationer om modsatrettet krav, hvor man både skal imødekomme forskellige typer elevgrupper, samtidig med at der er en stram målstyring i forhold til de faglige krav der er i bekendtgørelserne, som det ses i dette citat. Det giver et krydspres.</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27</a:t>
            </a:fld>
            <a:endParaRPr lang="en-GB"/>
          </a:p>
        </p:txBody>
      </p:sp>
    </p:spTree>
    <p:extLst>
      <p:ext uri="{BB962C8B-B14F-4D97-AF65-F5344CB8AC3E}">
        <p14:creationId xmlns:p14="http://schemas.microsoft.com/office/powerpoint/2010/main" val="1280291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Klasserumskulturen er afgørende for at få tingene til at hænge sammen – der skal være tid og rum for at gymnasielæren kan understøtter dette.</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28</a:t>
            </a:fld>
            <a:endParaRPr lang="en-GB"/>
          </a:p>
        </p:txBody>
      </p:sp>
    </p:spTree>
    <p:extLst>
      <p:ext uri="{BB962C8B-B14F-4D97-AF65-F5344CB8AC3E}">
        <p14:creationId xmlns:p14="http://schemas.microsoft.com/office/powerpoint/2010/main" val="65709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 er demotiverende når eleverne ikke vil lære noget, men hvor fokus bare er på at få gode karakterer. </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29</a:t>
            </a:fld>
            <a:endParaRPr lang="en-GB"/>
          </a:p>
        </p:txBody>
      </p:sp>
    </p:spTree>
    <p:extLst>
      <p:ext uri="{BB962C8B-B14F-4D97-AF65-F5344CB8AC3E}">
        <p14:creationId xmlns:p14="http://schemas.microsoft.com/office/powerpoint/2010/main" val="70694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Der opstår det som Susanne Ekman har skrevet om i sin bog: Giftig gæld og udpint velfærd. Hun beskriver hvordan den offentlige sektor har nogle ligheder med det, som skete i den finansielle sektor forud for finanskrisen. Nemlig at man skubber gæld foran sig, så den forsvinder lidt ud af syne – hvor man ikke rigtig ser, at der ikke er nogen dækning for den gæld. Det er den type gæld, der i finanssektoren kaldes giftig gæld. </a:t>
            </a:r>
          </a:p>
          <a:p>
            <a:endParaRPr lang="da-DK"/>
          </a:p>
          <a:p>
            <a:r>
              <a:rPr lang="da-DK"/>
              <a:t>Men den giftige gæld ser ikke helt sådan ud i det offentlige. Det kan i stedet være ventelister, sagsbunker, overarbejdstimepuljer. Hvis man prøver at løse det ene – så stiger det andet – så det bliver urealistisk at indfri. Ekman beskriver, hvordan den gæld ruller nedad i ledelseslagene, til den rammer de medarbejdere som har borgerkontakt. Så sætter deres samvittighed ofte en stopklods for at gælden ruller videre – for det er der at det bliver et svigt. De bliver ramt at det vi kalder moralsk stress. Det gælder også for lederne, som får den utaknemmelige opgave at være dem, som skal kradse gælden ind. </a:t>
            </a:r>
          </a:p>
          <a:p>
            <a:endParaRPr lang="da-DK"/>
          </a:p>
          <a:p>
            <a:r>
              <a:rPr lang="da-DK"/>
              <a:t>Gælden kan f.eks. opstå når der er besparingsrunder – at lederne får at vide at de skal finde en million i deres budget. Så skylder de pludselig 1 million uden nogensinde at have lånt den. Og den eneste måde at blive gældfri på – er ved at presse sine medarbejdere yderligere. </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3</a:t>
            </a:fld>
            <a:endParaRPr lang="en-GB"/>
          </a:p>
        </p:txBody>
      </p:sp>
    </p:spTree>
    <p:extLst>
      <p:ext uri="{BB962C8B-B14F-4D97-AF65-F5344CB8AC3E}">
        <p14:creationId xmlns:p14="http://schemas.microsoft.com/office/powerpoint/2010/main" val="2993881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Undersøgelsen viser en kønsforskel i forhold til arbejdspres. Det viser at det i alle aldersgrupper er kvinderne, som i højere grad føler et arbejdspres. </a:t>
            </a:r>
          </a:p>
          <a:p>
            <a:endParaRPr lang="da-DK"/>
          </a:p>
          <a:p>
            <a:r>
              <a:rPr lang="da-DK"/>
              <a:t>Hvorfor ser det sådan ud? Påtager de sig bestemte typer af opgaver, er de mere hårdt spændt op hjemmefra, er det fordi at eleverne i højere grad henvender sig til kvinderne? </a:t>
            </a:r>
          </a:p>
          <a:p>
            <a:endParaRPr lang="da-DK"/>
          </a:p>
          <a:p>
            <a:r>
              <a:rPr lang="da-DK"/>
              <a:t>Det kunne give anledning til at se på hvordan arbejdsopgaverne er fordelt på gymnasierne – ikke kun i forhold til køn, men også i forhold til de enkelte fag. </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30</a:t>
            </a:fld>
            <a:endParaRPr lang="en-GB"/>
          </a:p>
        </p:txBody>
      </p:sp>
    </p:spTree>
    <p:extLst>
      <p:ext uri="{BB962C8B-B14F-4D97-AF65-F5344CB8AC3E}">
        <p14:creationId xmlns:p14="http://schemas.microsoft.com/office/powerpoint/2010/main" val="3031322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Der er lavet 3 sæt materialer, hvor man kan arbejde videre med de forskellige typer af frustrationer. </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31</a:t>
            </a:fld>
            <a:endParaRPr lang="en-GB"/>
          </a:p>
        </p:txBody>
      </p:sp>
    </p:spTree>
    <p:extLst>
      <p:ext uri="{BB962C8B-B14F-4D97-AF65-F5344CB8AC3E}">
        <p14:creationId xmlns:p14="http://schemas.microsoft.com/office/powerpoint/2010/main" val="1391248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Der er en del gymnasielærere som giver udtryk for bekymringer om de kan holde til deres arbejde i fremtiden, som det ses i disse 2 svar. Der er en del som snakker om at gå på nedsat tid, og det er en af de copingstrategier som nævnes. </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32</a:t>
            </a:fld>
            <a:endParaRPr lang="en-GB"/>
          </a:p>
        </p:txBody>
      </p:sp>
    </p:spTree>
    <p:extLst>
      <p:ext uri="{BB962C8B-B14F-4D97-AF65-F5344CB8AC3E}">
        <p14:creationId xmlns:p14="http://schemas.microsoft.com/office/powerpoint/2010/main" val="401111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Der er flere der frygter at arbejdspresset kommer til at påvirke dem, så de bliver en dårlig lærer, som går og brokker sig. Så vil de hellere stoppe inden da.</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33</a:t>
            </a:fld>
            <a:endParaRPr lang="en-GB"/>
          </a:p>
        </p:txBody>
      </p:sp>
    </p:spTree>
    <p:extLst>
      <p:ext uri="{BB962C8B-B14F-4D97-AF65-F5344CB8AC3E}">
        <p14:creationId xmlns:p14="http://schemas.microsoft.com/office/powerpoint/2010/main" val="1753591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Der er flere der nævner mulighederne for at udvikle sig i fremtiden, som et vigtig element i et bæredygtig arbejdsliv for den enkelte lærer.</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34</a:t>
            </a:fld>
            <a:endParaRPr lang="en-GB"/>
          </a:p>
        </p:txBody>
      </p:sp>
    </p:spTree>
    <p:extLst>
      <p:ext uri="{BB962C8B-B14F-4D97-AF65-F5344CB8AC3E}">
        <p14:creationId xmlns:p14="http://schemas.microsoft.com/office/powerpoint/2010/main" val="2203818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Der er flere der prøver at fokusere på det positive, som en copingstrategi til at holde til deres arbejde.</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35</a:t>
            </a:fld>
            <a:endParaRPr lang="en-GB"/>
          </a:p>
        </p:txBody>
      </p:sp>
    </p:spTree>
    <p:extLst>
      <p:ext uri="{BB962C8B-B14F-4D97-AF65-F5344CB8AC3E}">
        <p14:creationId xmlns:p14="http://schemas.microsoft.com/office/powerpoint/2010/main" val="3193677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 er en typisk copingstrategi at gå ned i tid. Spørgsmålet er om det så virker, med den måde timefordelingen sker på. Det kan ses i at der er flere som nævner at have flere hold, end inden at  de gik ned i tid. </a:t>
            </a:r>
          </a:p>
          <a:p>
            <a:endParaRPr lang="da-DK"/>
          </a:p>
          <a:p>
            <a:r>
              <a:rPr lang="da-DK"/>
              <a:t>Der er andre copingstrategier end nedsat tid. Fælles er dog at de alle er individuelle. </a:t>
            </a:r>
          </a:p>
          <a:p>
            <a:endParaRPr lang="da-DK"/>
          </a:p>
          <a:p>
            <a:r>
              <a:rPr lang="da-DK"/>
              <a:t>Kunne de blive mere kollektive – så man samlet finde nogle løsninger?</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36</a:t>
            </a:fld>
            <a:endParaRPr lang="en-GB"/>
          </a:p>
        </p:txBody>
      </p:sp>
    </p:spTree>
    <p:extLst>
      <p:ext uri="{BB962C8B-B14F-4D97-AF65-F5344CB8AC3E}">
        <p14:creationId xmlns:p14="http://schemas.microsoft.com/office/powerpoint/2010/main" val="4025000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Sliden viser de bekymringer som er blevet identificeret i materialet – og som bør adresseres på de relevante niveauer, hvad enten det er politisk, hos GL eller ude på de enkelte gymnasier. Så der forhåbentlig kan findes nogle mere kollektive og systemforandrende løsninger.</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37</a:t>
            </a:fld>
            <a:endParaRPr lang="en-GB"/>
          </a:p>
        </p:txBody>
      </p:sp>
    </p:spTree>
    <p:extLst>
      <p:ext uri="{BB962C8B-B14F-4D97-AF65-F5344CB8AC3E}">
        <p14:creationId xmlns:p14="http://schemas.microsoft.com/office/powerpoint/2010/main" val="2875461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Der er lavet dialogkort og øvelser, som der kan arbejdes med, for at identificere hvordan det ser ud på det enkelte gymnasie.</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38</a:t>
            </a:fld>
            <a:endParaRPr lang="en-GB"/>
          </a:p>
        </p:txBody>
      </p:sp>
    </p:spTree>
    <p:extLst>
      <p:ext uri="{BB962C8B-B14F-4D97-AF65-F5344CB8AC3E}">
        <p14:creationId xmlns:p14="http://schemas.microsoft.com/office/powerpoint/2010/main" val="3226767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Ekman har sin inspiration fra bl.a. David </a:t>
            </a:r>
            <a:r>
              <a:rPr lang="da-DK" err="1"/>
              <a:t>Graeber</a:t>
            </a:r>
            <a:r>
              <a:rPr lang="da-DK"/>
              <a:t>, som har skrevet bøgerne </a:t>
            </a:r>
            <a:r>
              <a:rPr lang="da-DK" err="1"/>
              <a:t>Debt</a:t>
            </a:r>
            <a:r>
              <a:rPr lang="da-DK"/>
              <a:t>: The </a:t>
            </a:r>
            <a:r>
              <a:rPr lang="da-DK" err="1"/>
              <a:t>first</a:t>
            </a:r>
            <a:r>
              <a:rPr lang="da-DK"/>
              <a:t> 5.000 </a:t>
            </a:r>
            <a:r>
              <a:rPr lang="da-DK" err="1"/>
              <a:t>years</a:t>
            </a:r>
            <a:r>
              <a:rPr lang="da-DK"/>
              <a:t> og Bull Shit Jobs. Den måde </a:t>
            </a:r>
            <a:r>
              <a:rPr lang="da-DK" err="1"/>
              <a:t>Graeber</a:t>
            </a:r>
            <a:r>
              <a:rPr lang="da-DK"/>
              <a:t> definerer gæld på, er at det adskiller sig fra andre former for forpligtelser, ved at det er kvantificerbart. Der indgår penge. </a:t>
            </a:r>
          </a:p>
          <a:p>
            <a:endParaRPr lang="da-DK"/>
          </a:p>
          <a:p>
            <a:r>
              <a:rPr lang="da-DK"/>
              <a:t>Kvantificerede forpligtelser i den offentlige sektor – kan derfor være ventelister, overarbejde, sparekrav osv. Det der er pointen med den gæld er at den bliver så formaliseret og kvantificeret – at man i princippet kan blive gældfri, hvis man har betalt de ting som man skylder. Sådan er det ikke med alle forpligtelser, f.eks. de forpligtelser man har som forælder. De stopper aldrig, og man tæller ikke. Måske er det lidt på samme måde med forpligtelsen som lærer - vi har som samfund nogle forventninger til hvilke former for livsopgaver eller forpligtelser en "ordentlig lærer" tager sig af. Men samtidig ser vi at den offentlige sektor i stigende grad får forpligtelserne kvantificeret. </a:t>
            </a:r>
            <a:endParaRPr lang="da-DK">
              <a:ea typeface="Calibri"/>
              <a:cs typeface="Calibri"/>
            </a:endParaRPr>
          </a:p>
        </p:txBody>
      </p:sp>
      <p:sp>
        <p:nvSpPr>
          <p:cNvPr id="4" name="Pladsholder til slidenummer 3"/>
          <p:cNvSpPr>
            <a:spLocks noGrp="1"/>
          </p:cNvSpPr>
          <p:nvPr>
            <p:ph type="sldNum" sz="quarter" idx="5"/>
          </p:nvPr>
        </p:nvSpPr>
        <p:spPr/>
        <p:txBody>
          <a:bodyPr/>
          <a:lstStyle/>
          <a:p>
            <a:fld id="{2336C548-B58F-4577-956A-A567C7589401}" type="slidenum">
              <a:rPr lang="en-GB" smtClean="0"/>
              <a:pPr/>
              <a:t>4</a:t>
            </a:fld>
            <a:endParaRPr lang="en-GB"/>
          </a:p>
        </p:txBody>
      </p:sp>
    </p:spTree>
    <p:extLst>
      <p:ext uri="{BB962C8B-B14F-4D97-AF65-F5344CB8AC3E}">
        <p14:creationId xmlns:p14="http://schemas.microsoft.com/office/powerpoint/2010/main" val="4018921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Et andet problem er, at den type arbejde som vi har lagt i den offentlige sektor, faktisk er svært at sætte hastigheden op på. Det kan man forvisse sig om, hvis man læser om økonomen William Baumols ”omkostningssyge”. Han skriver hvordan det ikke er alle sektorer, der har lige let ved at øge produktiviteten. Hvis man ser over mange år, kan man se, at det er de samme sektorer der øger produktiviteten, nemlig landbruget og industrien, hvor teknologi har understøttet udviklingen. Andre sektorer har sværere ved det. </a:t>
            </a:r>
          </a:p>
          <a:p>
            <a:endParaRPr lang="da-DK" dirty="0"/>
          </a:p>
          <a:p>
            <a:r>
              <a:rPr lang="da-DK" dirty="0"/>
              <a:t>Baumols yndlingseksempel er strygekvartetten, som ikke har øget produktiviteten i flere hundrede år! Hans pointe er at der er andre typer arbejde end musik, som man ødelægger ved at sætte hastigheden op – som f.eks. med vores omsorgsarbejde og undervisning. Det er der, hvor samfundet bliver ramt af det som han kalder omkostningssyge. Det er det som stiller politikerne i et </a:t>
            </a:r>
            <a:r>
              <a:rPr lang="da-DK" dirty="0" err="1"/>
              <a:t>tri</a:t>
            </a:r>
            <a:r>
              <a:rPr lang="da-DK" dirty="0"/>
              <a:t>-lemma, hvor man enten skal hæve skatten, skære arbejdsopgaver i det offentlige fra eller om man kan få folk til at løbe lidt hurtigere. Det er det sidste, som vi har valgt at gøre i Danmark. Det skaber et pres på det psykiske arbejdsmiljø. Det har man prøvet at gøre noget ved. </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5</a:t>
            </a:fld>
            <a:endParaRPr lang="en-GB"/>
          </a:p>
        </p:txBody>
      </p:sp>
    </p:spTree>
    <p:extLst>
      <p:ext uri="{BB962C8B-B14F-4D97-AF65-F5344CB8AC3E}">
        <p14:creationId xmlns:p14="http://schemas.microsoft.com/office/powerpoint/2010/main" val="2012861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noProof="0" dirty="0"/>
              <a:t>I 2020 kom der en bekendtgørelse om det psykiske arbejdsmiljø. Den slår fast, at det er arbejdsgiverens ansvar at det er sikkert og sundt at gå på arbejde – også i forhold til det psykiske arbejdsmiljø. Den gør klart hvad det psykiske arbejdsmiljø omfatter – som det kan ses med de 5 punkter på sliden.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9EF65-7DCD-474E-ADDD-47C12CEED82B}"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331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Der står i en anden paragraf i denne bekendtgørelse (læs fra slide). </a:t>
            </a:r>
          </a:p>
          <a:p>
            <a:endParaRPr lang="da-DK"/>
          </a:p>
          <a:p>
            <a:r>
              <a:rPr lang="da-DK"/>
              <a:t>Det sætter lederne i et dilemma, hvor de skal tænke i årsagssammenhænge. Hvordan de beslutninger som de træffer kommer til at påvirke det psykiske arbejdsmiljø. Det er svært at se hvordan man kan indrette sig så det sker. Det er det som vi skal hjælpe med, så vi kan påpege de ordninger, strukturer og organiseringer som vi gerne vil have ændret, så vi kan gøre det psykiske arbejdsmiljø bedre.</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7</a:t>
            </a:fld>
            <a:endParaRPr lang="en-GB"/>
          </a:p>
        </p:txBody>
      </p:sp>
    </p:spTree>
    <p:extLst>
      <p:ext uri="{BB962C8B-B14F-4D97-AF65-F5344CB8AC3E}">
        <p14:creationId xmlns:p14="http://schemas.microsoft.com/office/powerpoint/2010/main" val="1283840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Undersøgelsen er lavet på baggrund af en anden undersøgelse – som </a:t>
            </a:r>
            <a:r>
              <a:rPr lang="da-DK" err="1"/>
              <a:t>Branchefællesskabet</a:t>
            </a:r>
            <a:r>
              <a:rPr lang="da-DK"/>
              <a:t> for Arbejdsmiljø bestilte i 2020, og som omfattede hele uddannelsessektoren. Der kom rigtig mange svar fra gymnasielærerne, som måtte skæres ned, så der var balance med de andre grupper i uddannelsessektoren.</a:t>
            </a:r>
          </a:p>
          <a:p>
            <a:endParaRPr lang="da-DK"/>
          </a:p>
          <a:p>
            <a:r>
              <a:rPr lang="da-DK"/>
              <a:t>Det blev aftalt med GL at genbesøge gymnasiesvarene, da de fortjente at få deres egen analyse med hele datasættet. Det er 702 svar fra gymnasielærere i hele Danmark. Det er blevet suppleret med et par fokusgrupper, hvor vi har diskuteret nogle af svarene med gymnasielærere. Nogle af de citater fra den diskussion indgår i både rapporten, præsentationen og dialogkortene.</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8</a:t>
            </a:fld>
            <a:endParaRPr lang="en-GB"/>
          </a:p>
        </p:txBody>
      </p:sp>
    </p:spTree>
    <p:extLst>
      <p:ext uri="{BB962C8B-B14F-4D97-AF65-F5344CB8AC3E}">
        <p14:creationId xmlns:p14="http://schemas.microsoft.com/office/powerpoint/2010/main" val="566660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Der er blevet stillet 6 åbne spørgsmål, og 5 spørgsmål til brug som baggrundsvariabler, som f.eks. køn og alder. Spørgsmål 2, 3 og 6 er de spørgsmål som blevet genbesøgt og som der gået i dybden med.</a:t>
            </a:r>
          </a:p>
        </p:txBody>
      </p:sp>
      <p:sp>
        <p:nvSpPr>
          <p:cNvPr id="4" name="Pladsholder til slidenummer 3"/>
          <p:cNvSpPr>
            <a:spLocks noGrp="1"/>
          </p:cNvSpPr>
          <p:nvPr>
            <p:ph type="sldNum" sz="quarter" idx="5"/>
          </p:nvPr>
        </p:nvSpPr>
        <p:spPr/>
        <p:txBody>
          <a:bodyPr/>
          <a:lstStyle/>
          <a:p>
            <a:fld id="{2336C548-B58F-4577-956A-A567C7589401}" type="slidenum">
              <a:rPr lang="en-GB" smtClean="0"/>
              <a:pPr/>
              <a:t>9</a:t>
            </a:fld>
            <a:endParaRPr lang="en-GB"/>
          </a:p>
        </p:txBody>
      </p:sp>
    </p:spTree>
    <p:extLst>
      <p:ext uri="{BB962C8B-B14F-4D97-AF65-F5344CB8AC3E}">
        <p14:creationId xmlns:p14="http://schemas.microsoft.com/office/powerpoint/2010/main" val="28310275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side 1">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a:extLs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4728" y="1974453"/>
            <a:ext cx="3334544" cy="119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sside 2-spaltet med billede">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8" name="Pladsholder til tekst 5"/>
          <p:cNvSpPr>
            <a:spLocks noGrp="1"/>
          </p:cNvSpPr>
          <p:nvPr>
            <p:ph type="body" sz="quarter" idx="12"/>
          </p:nvPr>
        </p:nvSpPr>
        <p:spPr>
          <a:xfrm>
            <a:off x="32842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p:cNvSpPr>
            <a:spLocks noGrp="1"/>
          </p:cNvSpPr>
          <p:nvPr>
            <p:ph type="pic" sz="quarter" idx="13"/>
          </p:nvPr>
        </p:nvSpPr>
        <p:spPr>
          <a:xfrm>
            <a:off x="6099175" y="0"/>
            <a:ext cx="3044825" cy="5143500"/>
          </a:xfrm>
          <a:prstGeom prst="rect">
            <a:avLst/>
          </a:prstGeom>
        </p:spPr>
        <p:txBody>
          <a:bodyPr/>
          <a:lstStyle/>
          <a:p>
            <a:endParaRPr lang="da-DK"/>
          </a:p>
        </p:txBody>
      </p:sp>
      <p:sp>
        <p:nvSpPr>
          <p:cNvPr id="10"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19. februar 2025</a:t>
            </a:fld>
            <a:endParaRPr lang="en-GB"/>
          </a:p>
        </p:txBody>
      </p:sp>
    </p:spTree>
    <p:extLst>
      <p:ext uri="{BB962C8B-B14F-4D97-AF65-F5344CB8AC3E}">
        <p14:creationId xmlns:p14="http://schemas.microsoft.com/office/powerpoint/2010/main" val="4143370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ndholdsside med billede venstre">
    <p:spTree>
      <p:nvGrpSpPr>
        <p:cNvPr id="1" name=""/>
        <p:cNvGrpSpPr/>
        <p:nvPr/>
      </p:nvGrpSpPr>
      <p:grpSpPr>
        <a:xfrm>
          <a:off x="0" y="0"/>
          <a:ext cx="0" cy="0"/>
          <a:chOff x="0" y="0"/>
          <a:chExt cx="0" cy="0"/>
        </a:xfrm>
      </p:grpSpPr>
      <p:sp>
        <p:nvSpPr>
          <p:cNvPr id="7" name="Pladsholder til billede 6"/>
          <p:cNvSpPr>
            <a:spLocks noGrp="1"/>
          </p:cNvSpPr>
          <p:nvPr>
            <p:ph type="pic" sz="quarter" idx="13"/>
          </p:nvPr>
        </p:nvSpPr>
        <p:spPr>
          <a:xfrm>
            <a:off x="0" y="0"/>
            <a:ext cx="4572000" cy="5143500"/>
          </a:xfrm>
          <a:prstGeom prst="rect">
            <a:avLst/>
          </a:prstGeom>
        </p:spPr>
        <p:txBody>
          <a:bodyPr/>
          <a:lstStyle/>
          <a:p>
            <a:endParaRPr lang="da-DK"/>
          </a:p>
        </p:txBody>
      </p:sp>
      <p:sp>
        <p:nvSpPr>
          <p:cNvPr id="9" name="Baggrund">
            <a:extLst>
              <a:ext uri="{C183D7F6-B498-43B3-948B-1728B52AA6E4}">
                <adec:decorative xmlns:adec="http://schemas.microsoft.com/office/drawing/2017/decorative" val="1"/>
              </a:ext>
            </a:extLst>
          </p:cNvPr>
          <p:cNvSpPr/>
          <p:nvPr userDrawn="1"/>
        </p:nvSpPr>
        <p:spPr>
          <a:xfrm>
            <a:off x="4578144" y="0"/>
            <a:ext cx="4565856" cy="2571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Pladsholder til tekst 5"/>
          <p:cNvSpPr>
            <a:spLocks noGrp="1"/>
          </p:cNvSpPr>
          <p:nvPr>
            <p:ph type="body" sz="quarter" idx="14"/>
          </p:nvPr>
        </p:nvSpPr>
        <p:spPr>
          <a:xfrm>
            <a:off x="5078874" y="421779"/>
            <a:ext cx="3564396" cy="1728192"/>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1" name="Pladsholder til tekst 5"/>
          <p:cNvSpPr>
            <a:spLocks noGrp="1"/>
          </p:cNvSpPr>
          <p:nvPr>
            <p:ph type="body" sz="quarter" idx="15"/>
          </p:nvPr>
        </p:nvSpPr>
        <p:spPr>
          <a:xfrm>
            <a:off x="5083916" y="3687874"/>
            <a:ext cx="2260392" cy="1116124"/>
          </a:xfrm>
          <a:prstGeom prst="rect">
            <a:avLst/>
          </a:prstGeom>
        </p:spPr>
        <p:txBody>
          <a:bodyPr lIns="0" tIns="0" rIns="0" bIns="0"/>
          <a:lstStyle>
            <a:lvl1pPr algn="l">
              <a:defRPr sz="1000">
                <a:solidFill>
                  <a:srgbClr val="000000"/>
                </a:solidFill>
                <a:latin typeface="Georgia" panose="02040502050405020303" pitchFamily="18" charset="0"/>
              </a:defRPr>
            </a:lvl1pPr>
            <a:lvl2pPr algn="l">
              <a:defRPr sz="1000">
                <a:solidFill>
                  <a:srgbClr val="000000"/>
                </a:solidFill>
                <a:latin typeface="Georgia" panose="02040502050405020303" pitchFamily="18" charset="0"/>
              </a:defRPr>
            </a:lvl2pPr>
            <a:lvl3pPr algn="l">
              <a:defRPr sz="1000">
                <a:solidFill>
                  <a:srgbClr val="000000"/>
                </a:solidFill>
                <a:latin typeface="Georgia" panose="02040502050405020303" pitchFamily="18" charset="0"/>
              </a:defRPr>
            </a:lvl3pPr>
            <a:lvl4pPr algn="l">
              <a:defRPr sz="1000">
                <a:solidFill>
                  <a:srgbClr val="000000"/>
                </a:solidFill>
                <a:latin typeface="Georgia" panose="02040502050405020303" pitchFamily="18" charset="0"/>
              </a:defRPr>
            </a:lvl4pPr>
            <a:lvl5pPr algn="l">
              <a:defRPr sz="1000">
                <a:solidFill>
                  <a:srgbClr val="000000"/>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2" name="Titel 1"/>
          <p:cNvSpPr>
            <a:spLocks noGrp="1"/>
          </p:cNvSpPr>
          <p:nvPr>
            <p:ph type="title"/>
          </p:nvPr>
        </p:nvSpPr>
        <p:spPr>
          <a:xfrm>
            <a:off x="5078874" y="3039802"/>
            <a:ext cx="2265434" cy="468052"/>
          </a:xfrm>
        </p:spPr>
        <p:txBody>
          <a:bodyPr/>
          <a:lstStyle>
            <a:lvl1pPr>
              <a:defRPr sz="1600">
                <a:solidFill>
                  <a:srgbClr val="000000"/>
                </a:solidFill>
              </a:defRPr>
            </a:lvl1pPr>
          </a:lstStyle>
          <a:p>
            <a:r>
              <a:rPr lang="da-DK"/>
              <a:t>Klik for at redigere i master</a:t>
            </a:r>
          </a:p>
        </p:txBody>
      </p:sp>
      <p:sp>
        <p:nvSpPr>
          <p:cNvPr id="8"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3"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471630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sside 2-spaltet - Spejling">
    <p:spTree>
      <p:nvGrpSpPr>
        <p:cNvPr id="1" name=""/>
        <p:cNvGrpSpPr/>
        <p:nvPr/>
      </p:nvGrpSpPr>
      <p:grpSpPr>
        <a:xfrm>
          <a:off x="0" y="0"/>
          <a:ext cx="0" cy="0"/>
          <a:chOff x="0" y="0"/>
          <a:chExt cx="0" cy="0"/>
        </a:xfrm>
      </p:grpSpPr>
      <p:sp>
        <p:nvSpPr>
          <p:cNvPr id="2" name="Titel 1"/>
          <p:cNvSpPr>
            <a:spLocks noGrp="1"/>
          </p:cNvSpPr>
          <p:nvPr>
            <p:ph type="title"/>
          </p:nvPr>
        </p:nvSpPr>
        <p:spPr>
          <a:xfrm>
            <a:off x="5184068" y="395103"/>
            <a:ext cx="3449133" cy="628475"/>
          </a:xfrm>
        </p:spPr>
        <p:txBody>
          <a:bodyPr/>
          <a:lstStyle>
            <a:lvl1pPr algn="ctr">
              <a:defRPr sz="2000">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5188133" y="1203598"/>
            <a:ext cx="3445068" cy="2592388"/>
          </a:xfrm>
          <a:prstGeom prst="rect">
            <a:avLst/>
          </a:prstGeom>
        </p:spPr>
        <p:txBody>
          <a:bodyPr lIns="0" tIns="0" rIns="0" bIns="0"/>
          <a:lstStyle>
            <a:lvl1pPr algn="ctr">
              <a:defRPr>
                <a:solidFill>
                  <a:srgbClr val="000000"/>
                </a:solidFill>
              </a:defRPr>
            </a:lvl1pPr>
            <a:lvl2pPr algn="ctr">
              <a:defRPr>
                <a:solidFill>
                  <a:srgbClr val="000000"/>
                </a:solidFill>
              </a:defRPr>
            </a:lvl2pPr>
            <a:lvl3pPr algn="ctr">
              <a:defRPr>
                <a:solidFill>
                  <a:srgbClr val="000000"/>
                </a:solidFill>
              </a:defRPr>
            </a:lvl3pPr>
            <a:lvl4pPr algn="ctr">
              <a:defRPr>
                <a:solidFill>
                  <a:srgbClr val="000000"/>
                </a:solidFill>
              </a:defRPr>
            </a:lvl4pPr>
            <a:lvl5pPr algn="ct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a:extLs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Pladsholder til tekst 5"/>
          <p:cNvSpPr>
            <a:spLocks noGrp="1"/>
          </p:cNvSpPr>
          <p:nvPr>
            <p:ph type="body" sz="quarter" idx="13"/>
          </p:nvPr>
        </p:nvSpPr>
        <p:spPr>
          <a:xfrm>
            <a:off x="719826" y="888194"/>
            <a:ext cx="3132348" cy="3367112"/>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256277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om_KP">
    <p:spTree>
      <p:nvGrpSpPr>
        <p:cNvPr id="1" name=""/>
        <p:cNvGrpSpPr/>
        <p:nvPr/>
      </p:nvGrpSpPr>
      <p:grpSpPr>
        <a:xfrm>
          <a:off x="0" y="0"/>
          <a:ext cx="0" cy="0"/>
          <a:chOff x="0" y="0"/>
          <a:chExt cx="0" cy="0"/>
        </a:xfrm>
      </p:grpSpPr>
      <p:sp>
        <p:nvSpPr>
          <p:cNvPr id="3"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4"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56640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614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ktionsside">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PresentationTitle2"/>
          <p:cNvSpPr>
            <a:spLocks noGrp="1"/>
          </p:cNvSpPr>
          <p:nvPr>
            <p:ph type="ctrTitle" hasCustomPrompt="1"/>
          </p:nvPr>
        </p:nvSpPr>
        <p:spPr>
          <a:xfrm>
            <a:off x="761858" y="663538"/>
            <a:ext cx="7410541" cy="1186291"/>
          </a:xfrm>
        </p:spPr>
        <p:txBody>
          <a:bodyPr/>
          <a:lstStyle>
            <a:lvl1pPr>
              <a:defRPr sz="4500">
                <a:solidFill>
                  <a:schemeClr val="bg1"/>
                </a:solidFill>
                <a:latin typeface="+mn-lt"/>
              </a:defRPr>
            </a:lvl1pPr>
          </a:lstStyle>
          <a:p>
            <a:r>
              <a:rPr lang="da-DK" noProof="0"/>
              <a:t>CLICK TO EDIT</a:t>
            </a:r>
            <a:br>
              <a:rPr lang="da-DK" noProof="0"/>
            </a:br>
            <a:r>
              <a:rPr lang="da-DK" noProof="0"/>
              <a:t>MASTER TITLE STYLE</a:t>
            </a:r>
          </a:p>
        </p:txBody>
      </p:sp>
      <p:sp>
        <p:nvSpPr>
          <p:cNvPr id="4"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a:p>
        </p:txBody>
      </p:sp>
      <p:sp>
        <p:nvSpPr>
          <p:cNvPr id="6"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3510119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631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roside 2">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7">
            <a:extLs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629954" y="1552435"/>
            <a:ext cx="3884092" cy="20386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a:extLs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63157" y="4528786"/>
            <a:ext cx="728851"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783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ide 3">
    <p:spTree>
      <p:nvGrpSpPr>
        <p:cNvPr id="1" name=""/>
        <p:cNvGrpSpPr/>
        <p:nvPr/>
      </p:nvGrpSpPr>
      <p:grpSpPr>
        <a:xfrm>
          <a:off x="0" y="0"/>
          <a:ext cx="0" cy="0"/>
          <a:chOff x="0" y="0"/>
          <a:chExt cx="0" cy="0"/>
        </a:xfrm>
      </p:grpSpPr>
      <p:sp>
        <p:nvSpPr>
          <p:cNvPr id="7" name="object 5">
            <a:extLst>
              <a:ext uri="{C183D7F6-B498-43B3-948B-1728B52AA6E4}">
                <adec:decorative xmlns:adec="http://schemas.microsoft.com/office/drawing/2017/decorative" val="1"/>
              </a:ext>
            </a:extLst>
          </p:cNvPr>
          <p:cNvSpPr/>
          <p:nvPr userDrawn="1"/>
        </p:nvSpPr>
        <p:spPr>
          <a:xfrm>
            <a:off x="0" y="0"/>
            <a:ext cx="4572000" cy="5143211"/>
          </a:xfrm>
          <a:custGeom>
            <a:avLst/>
            <a:gdLst/>
            <a:ahLst/>
            <a:cxnLst/>
            <a:rect l="l" t="t" r="r" b="b"/>
            <a:pathLst>
              <a:path w="10052050" h="11308715">
                <a:moveTo>
                  <a:pt x="0" y="11308556"/>
                </a:moveTo>
                <a:lnTo>
                  <a:pt x="10052049" y="11308556"/>
                </a:lnTo>
                <a:lnTo>
                  <a:pt x="10052049" y="0"/>
                </a:lnTo>
                <a:lnTo>
                  <a:pt x="0" y="0"/>
                </a:lnTo>
                <a:lnTo>
                  <a:pt x="0" y="11308556"/>
                </a:lnTo>
                <a:close/>
              </a:path>
            </a:pathLst>
          </a:custGeom>
          <a:solidFill>
            <a:schemeClr val="accent1"/>
          </a:solidFill>
        </p:spPr>
        <p:txBody>
          <a:bodyPr wrap="square" lIns="0" tIns="0" rIns="0" bIns="0" rtlCol="0"/>
          <a:lstStyle/>
          <a:p>
            <a:endParaRPr>
              <a:solidFill>
                <a:srgbClr val="FA3C3C"/>
              </a:solidFill>
              <a:latin typeface="Arial" panose="020B0604020202020204" pitchFamily="34" charset="0"/>
              <a:cs typeface="Arial" panose="020B0604020202020204" pitchFamily="34" charset="0"/>
            </a:endParaRPr>
          </a:p>
        </p:txBody>
      </p:sp>
      <p:pic>
        <p:nvPicPr>
          <p:cNvPr id="9" name="Picture 9">
            <a:extLst>
              <a:ext uri="{C183D7F6-B498-43B3-948B-1728B52AA6E4}">
                <adec:decorative xmlns:adec="http://schemas.microsoft.com/office/drawing/2017/decorative" val="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63132" y="4528786"/>
            <a:ext cx="728903"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339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side 1">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PresentationTitle2"/>
          <p:cNvSpPr>
            <a:spLocks noGrp="1"/>
          </p:cNvSpPr>
          <p:nvPr>
            <p:ph type="ctrTitle" hasCustomPrompt="1"/>
          </p:nvPr>
        </p:nvSpPr>
        <p:spPr>
          <a:xfrm>
            <a:off x="761858" y="663538"/>
            <a:ext cx="7410541" cy="1186291"/>
          </a:xfrm>
        </p:spPr>
        <p:txBody>
          <a:bodyPr/>
          <a:lstStyle>
            <a:lvl1pPr>
              <a:defRPr sz="4500" cap="all" baseline="0">
                <a:solidFill>
                  <a:schemeClr val="bg1"/>
                </a:solidFill>
                <a:latin typeface="+mn-lt"/>
              </a:defRPr>
            </a:lvl1pPr>
          </a:lstStyle>
          <a:p>
            <a:r>
              <a:rPr lang="da-DK" noProof="0"/>
              <a:t>CLICK TO EDIT</a:t>
            </a:r>
            <a:br>
              <a:rPr lang="da-DK" noProof="0"/>
            </a:br>
            <a:r>
              <a:rPr lang="da-DK" noProof="0"/>
              <a:t>MASTER TITLE STYLE</a:t>
            </a:r>
          </a:p>
        </p:txBody>
      </p:sp>
      <p:sp>
        <p:nvSpPr>
          <p:cNvPr id="3" name="Subtitle 2"/>
          <p:cNvSpPr>
            <a:spLocks noGrp="1"/>
          </p:cNvSpPr>
          <p:nvPr>
            <p:ph type="subTitle" idx="1"/>
          </p:nvPr>
        </p:nvSpPr>
        <p:spPr>
          <a:xfrm>
            <a:off x="761858" y="2139702"/>
            <a:ext cx="6569531" cy="594364"/>
          </a:xfrm>
          <a:prstGeom prst="rect">
            <a:avLst/>
          </a:prstGeom>
        </p:spPr>
        <p:txBody>
          <a:bodyPr lIns="0" tIns="0" rIns="0" bIns="0">
            <a:noAutofit/>
          </a:bodyPr>
          <a:lstStyle>
            <a:lvl1pPr marL="0" indent="0" algn="l">
              <a:lnSpc>
                <a:spcPts val="1900"/>
              </a:lnSpc>
              <a:buNone/>
              <a:defRPr sz="1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err="1"/>
              <a:t>Click</a:t>
            </a:r>
            <a:r>
              <a:rPr lang="da-DK" noProof="0"/>
              <a:t> to </a:t>
            </a:r>
            <a:r>
              <a:rPr lang="da-DK" noProof="0" err="1"/>
              <a:t>edit</a:t>
            </a:r>
            <a:r>
              <a:rPr lang="da-DK" noProof="0"/>
              <a:t> Master </a:t>
            </a:r>
            <a:r>
              <a:rPr lang="da-DK" noProof="0" err="1"/>
              <a:t>subtitle</a:t>
            </a:r>
            <a:r>
              <a:rPr lang="da-DK" noProof="0"/>
              <a:t> </a:t>
            </a:r>
            <a:r>
              <a:rPr lang="da-DK" noProof="0" err="1"/>
              <a:t>style</a:t>
            </a:r>
            <a:endParaRPr lang="da-DK" noProof="0"/>
          </a:p>
        </p:txBody>
      </p:sp>
      <p:pic>
        <p:nvPicPr>
          <p:cNvPr id="9" name="Picture 9">
            <a:extLst>
              <a:ext uri="{C183D7F6-B498-43B3-948B-1728B52AA6E4}">
                <adec:decorative xmlns:adec="http://schemas.microsoft.com/office/drawing/2017/decorative" val="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054192" y="4563442"/>
            <a:ext cx="728903"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222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side med billede">
    <p:spTree>
      <p:nvGrpSpPr>
        <p:cNvPr id="1" name=""/>
        <p:cNvGrpSpPr/>
        <p:nvPr/>
      </p:nvGrpSpPr>
      <p:grpSpPr>
        <a:xfrm>
          <a:off x="0" y="0"/>
          <a:ext cx="0" cy="0"/>
          <a:chOff x="0" y="0"/>
          <a:chExt cx="0" cy="0"/>
        </a:xfrm>
      </p:grpSpPr>
      <p:sp>
        <p:nvSpPr>
          <p:cNvPr id="14" name="PresentationTitle2"/>
          <p:cNvSpPr>
            <a:spLocks noGrp="1"/>
          </p:cNvSpPr>
          <p:nvPr>
            <p:ph type="ctrTitle" hasCustomPrompt="1"/>
          </p:nvPr>
        </p:nvSpPr>
        <p:spPr>
          <a:xfrm>
            <a:off x="761858" y="663538"/>
            <a:ext cx="7410541" cy="1186291"/>
          </a:xfrm>
        </p:spPr>
        <p:txBody>
          <a:bodyPr/>
          <a:lstStyle>
            <a:lvl1pPr>
              <a:defRPr sz="4500">
                <a:solidFill>
                  <a:schemeClr val="bg1"/>
                </a:solidFill>
                <a:latin typeface="+mn-lt"/>
              </a:defRPr>
            </a:lvl1pPr>
          </a:lstStyle>
          <a:p>
            <a:r>
              <a:rPr lang="da-DK" noProof="0"/>
              <a:t>CLICK TO EDIT</a:t>
            </a:r>
            <a:br>
              <a:rPr lang="da-DK" noProof="0"/>
            </a:br>
            <a:r>
              <a:rPr lang="da-DK" noProof="0"/>
              <a:t>MASTER TITLE STYLE</a:t>
            </a:r>
          </a:p>
        </p:txBody>
      </p:sp>
      <p:sp>
        <p:nvSpPr>
          <p:cNvPr id="15" name="Subtitle 2"/>
          <p:cNvSpPr>
            <a:spLocks noGrp="1"/>
          </p:cNvSpPr>
          <p:nvPr>
            <p:ph type="subTitle" idx="1"/>
          </p:nvPr>
        </p:nvSpPr>
        <p:spPr>
          <a:xfrm>
            <a:off x="761858" y="2139702"/>
            <a:ext cx="6569531" cy="594364"/>
          </a:xfrm>
          <a:prstGeom prst="rect">
            <a:avLst/>
          </a:prstGeom>
        </p:spPr>
        <p:txBody>
          <a:bodyPr>
            <a:noAutofit/>
          </a:bodyPr>
          <a:lstStyle>
            <a:lvl1pPr marL="0" indent="0" algn="l">
              <a:lnSpc>
                <a:spcPts val="1900"/>
              </a:lnSpc>
              <a:buNone/>
              <a:defRPr sz="1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err="1"/>
              <a:t>Click</a:t>
            </a:r>
            <a:r>
              <a:rPr lang="da-DK" noProof="0"/>
              <a:t> to </a:t>
            </a:r>
            <a:r>
              <a:rPr lang="da-DK" noProof="0" err="1"/>
              <a:t>edit</a:t>
            </a:r>
            <a:r>
              <a:rPr lang="da-DK" noProof="0"/>
              <a:t> Master </a:t>
            </a:r>
            <a:r>
              <a:rPr lang="da-DK" noProof="0" err="1"/>
              <a:t>subtitle</a:t>
            </a:r>
            <a:r>
              <a:rPr lang="da-DK" noProof="0"/>
              <a:t> </a:t>
            </a:r>
            <a:r>
              <a:rPr lang="da-DK" noProof="0" err="1"/>
              <a:t>style</a:t>
            </a:r>
            <a:endParaRPr lang="da-DK" noProof="0"/>
          </a:p>
        </p:txBody>
      </p:sp>
    </p:spTree>
    <p:extLst>
      <p:ext uri="{BB962C8B-B14F-4D97-AF65-F5344CB8AC3E}">
        <p14:creationId xmlns:p14="http://schemas.microsoft.com/office/powerpoint/2010/main" val="331511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sside 1-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a:t>Klik for at redigere i master</a:t>
            </a:r>
          </a:p>
        </p:txBody>
      </p:sp>
      <p:sp>
        <p:nvSpPr>
          <p:cNvPr id="6" name="Pladsholder til tekst 5"/>
          <p:cNvSpPr>
            <a:spLocks noGrp="1"/>
          </p:cNvSpPr>
          <p:nvPr>
            <p:ph type="body" sz="quarter" idx="11"/>
          </p:nvPr>
        </p:nvSpPr>
        <p:spPr>
          <a:xfrm>
            <a:off x="763588" y="1816100"/>
            <a:ext cx="7488237"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19. februar 2025</a:t>
            </a:fld>
            <a:endParaRPr lang="en-GB"/>
          </a:p>
        </p:txBody>
      </p:sp>
    </p:spTree>
    <p:extLst>
      <p:ext uri="{BB962C8B-B14F-4D97-AF65-F5344CB8AC3E}">
        <p14:creationId xmlns:p14="http://schemas.microsoft.com/office/powerpoint/2010/main" val="49682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sside 2-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3600000"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indhold 8"/>
          <p:cNvSpPr>
            <a:spLocks noGrp="1"/>
          </p:cNvSpPr>
          <p:nvPr>
            <p:ph sz="quarter" idx="12"/>
          </p:nvPr>
        </p:nvSpPr>
        <p:spPr>
          <a:xfrm>
            <a:off x="4679950" y="1816100"/>
            <a:ext cx="3572008" cy="2592388"/>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19. februar 2025</a:t>
            </a:fld>
            <a:endParaRPr lang="en-GB"/>
          </a:p>
        </p:txBody>
      </p:sp>
    </p:spTree>
    <p:extLst>
      <p:ext uri="{BB962C8B-B14F-4D97-AF65-F5344CB8AC3E}">
        <p14:creationId xmlns:p14="http://schemas.microsoft.com/office/powerpoint/2010/main" val="1216818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sside 3-spaltet - Højre">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a:extLst>
              <a:ext uri="{C183D7F6-B498-43B3-948B-1728B52AA6E4}">
                <adec:decorative xmlns:adec="http://schemas.microsoft.com/office/drawing/2017/decorative" val="1"/>
              </a:ext>
            </a:extLst>
          </p:cNvPr>
          <p:cNvSpPr/>
          <p:nvPr userDrawn="1"/>
        </p:nvSpPr>
        <p:spPr>
          <a:xfrm>
            <a:off x="6098400" y="0"/>
            <a:ext cx="30456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dsholder til tekst 5"/>
          <p:cNvSpPr>
            <a:spLocks noGrp="1"/>
          </p:cNvSpPr>
          <p:nvPr>
            <p:ph type="body" sz="quarter" idx="12"/>
          </p:nvPr>
        </p:nvSpPr>
        <p:spPr>
          <a:xfrm>
            <a:off x="32842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5"/>
          <p:cNvSpPr>
            <a:spLocks noGrp="1"/>
          </p:cNvSpPr>
          <p:nvPr>
            <p:ph type="body" sz="quarter" idx="13"/>
          </p:nvPr>
        </p:nvSpPr>
        <p:spPr>
          <a:xfrm>
            <a:off x="6480212" y="663538"/>
            <a:ext cx="2368253" cy="3763156"/>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0"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a:p>
        </p:txBody>
      </p:sp>
      <p:sp>
        <p:nvSpPr>
          <p:cNvPr id="11"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a:p>
        </p:txBody>
      </p:sp>
      <p:sp>
        <p:nvSpPr>
          <p:cNvPr id="12"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19. februar 2025</a:t>
            </a:fld>
            <a:endParaRPr lang="en-GB"/>
          </a:p>
        </p:txBody>
      </p:sp>
    </p:spTree>
    <p:extLst>
      <p:ext uri="{BB962C8B-B14F-4D97-AF65-F5344CB8AC3E}">
        <p14:creationId xmlns:p14="http://schemas.microsoft.com/office/powerpoint/2010/main" val="1171972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sside 3-spaltet - Venstre">
    <p:spTree>
      <p:nvGrpSpPr>
        <p:cNvPr id="1" name=""/>
        <p:cNvGrpSpPr/>
        <p:nvPr/>
      </p:nvGrpSpPr>
      <p:grpSpPr>
        <a:xfrm>
          <a:off x="0" y="0"/>
          <a:ext cx="0" cy="0"/>
          <a:chOff x="0" y="0"/>
          <a:chExt cx="0" cy="0"/>
        </a:xfrm>
      </p:grpSpPr>
      <p:sp>
        <p:nvSpPr>
          <p:cNvPr id="2" name="Titel 1"/>
          <p:cNvSpPr>
            <a:spLocks noGrp="1"/>
          </p:cNvSpPr>
          <p:nvPr>
            <p:ph type="title"/>
          </p:nvPr>
        </p:nvSpPr>
        <p:spPr>
          <a:xfrm>
            <a:off x="36719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36722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a:extLst>
              <a:ext uri="{C183D7F6-B498-43B3-948B-1728B52AA6E4}">
                <adec:decorative xmlns:adec="http://schemas.microsoft.com/office/drawing/2017/decorative" val="1"/>
              </a:ext>
            </a:extLst>
          </p:cNvPr>
          <p:cNvSpPr/>
          <p:nvPr userDrawn="1"/>
        </p:nvSpPr>
        <p:spPr>
          <a:xfrm>
            <a:off x="0" y="0"/>
            <a:ext cx="30456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dsholder til tekst 5"/>
          <p:cNvSpPr>
            <a:spLocks noGrp="1"/>
          </p:cNvSpPr>
          <p:nvPr>
            <p:ph type="body" sz="quarter" idx="12"/>
          </p:nvPr>
        </p:nvSpPr>
        <p:spPr>
          <a:xfrm>
            <a:off x="61929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5"/>
          <p:cNvSpPr>
            <a:spLocks noGrp="1"/>
          </p:cNvSpPr>
          <p:nvPr>
            <p:ph type="body" sz="quarter" idx="13"/>
          </p:nvPr>
        </p:nvSpPr>
        <p:spPr>
          <a:xfrm>
            <a:off x="381812" y="663538"/>
            <a:ext cx="2368253" cy="3763156"/>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7093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title"/>
          </p:nvPr>
        </p:nvSpPr>
        <p:spPr>
          <a:xfrm>
            <a:off x="763200" y="663538"/>
            <a:ext cx="7488758" cy="986182"/>
          </a:xfrm>
          <a:prstGeom prst="rect">
            <a:avLst/>
          </a:prstGeom>
        </p:spPr>
        <p:txBody>
          <a:bodyPr vert="horz" lIns="0" tIns="0" rIns="0" bIns="0" rtlCol="0" anchor="t" anchorCtr="0">
            <a:noAutofit/>
          </a:bodyPr>
          <a:lstStyle/>
          <a:p>
            <a:r>
              <a:rPr lang="da-DK" noProof="0" err="1"/>
              <a:t>Click</a:t>
            </a:r>
            <a:r>
              <a:rPr lang="da-DK" noProof="0"/>
              <a:t> to </a:t>
            </a:r>
            <a:r>
              <a:rPr lang="da-DK" noProof="0" err="1"/>
              <a:t>edit</a:t>
            </a:r>
            <a:r>
              <a:rPr lang="da-DK" noProof="0"/>
              <a:t> Master </a:t>
            </a:r>
            <a:r>
              <a:rPr lang="da-DK" noProof="0" err="1"/>
              <a:t>title</a:t>
            </a:r>
            <a:r>
              <a:rPr lang="da-DK" noProof="0"/>
              <a:t> </a:t>
            </a:r>
            <a:r>
              <a:rPr lang="da-DK" noProof="0" err="1"/>
              <a:t>style</a:t>
            </a:r>
            <a:endParaRPr lang="da-DK" noProof="0"/>
          </a:p>
        </p:txBody>
      </p:sp>
      <p:sp>
        <p:nvSpPr>
          <p:cNvPr id="5" name="Tekstboks 4"/>
          <p:cNvSpPr txBox="1"/>
          <p:nvPr userDrawn="1"/>
        </p:nvSpPr>
        <p:spPr>
          <a:xfrm>
            <a:off x="1259632" y="4782627"/>
            <a:ext cx="1900588" cy="138499"/>
          </a:xfrm>
          <a:prstGeom prst="rect">
            <a:avLst/>
          </a:prstGeom>
          <a:noFill/>
        </p:spPr>
        <p:txBody>
          <a:bodyPr wrap="square" lIns="0" tIns="0" rIns="0" bIns="0" rtlCol="0">
            <a:spAutoFit/>
          </a:bodyPr>
          <a:lstStyle/>
          <a:p>
            <a:r>
              <a:rPr lang="da-DK" sz="900" b="0" noProof="0">
                <a:solidFill>
                  <a:srgbClr val="000000"/>
                </a:solidFill>
                <a:latin typeface="Georgia" panose="02040502050405020303" pitchFamily="18" charset="0"/>
                <a:cs typeface="Arial Bold"/>
              </a:rPr>
              <a:t>Københavns Professionshøjskole</a:t>
            </a:r>
          </a:p>
        </p:txBody>
      </p:sp>
      <p:sp>
        <p:nvSpPr>
          <p:cNvPr id="13"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5"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
        <p:nvSpPr>
          <p:cNvPr id="6" name="Tekstfelt 5"/>
          <p:cNvSpPr txBox="1"/>
          <p:nvPr userDrawn="1"/>
        </p:nvSpPr>
        <p:spPr>
          <a:xfrm>
            <a:off x="763200" y="4782627"/>
            <a:ext cx="424424" cy="138499"/>
          </a:xfrm>
          <a:prstGeom prst="rect">
            <a:avLst/>
          </a:prstGeom>
          <a:noFill/>
        </p:spPr>
        <p:txBody>
          <a:bodyPr wrap="square" lIns="0" tIns="0" rIns="0" bIns="0" rtlCol="0">
            <a:spAutoFit/>
          </a:bodyPr>
          <a:lstStyle/>
          <a:p>
            <a:fld id="{5336F107-9AFD-4B73-BA88-5B99619BFCA3}" type="slidenum">
              <a:rPr lang="da-DK" sz="900" b="0" noProof="0" smtClean="0">
                <a:solidFill>
                  <a:schemeClr val="tx1"/>
                </a:solidFill>
                <a:latin typeface="Georgia" panose="02040502050405020303" pitchFamily="18" charset="0"/>
                <a:cs typeface="Arial Bold"/>
              </a:rPr>
              <a:t>‹nr.›</a:t>
            </a:fld>
            <a:endParaRPr lang="da-DK" sz="900" b="0" noProof="0">
              <a:solidFill>
                <a:schemeClr val="tx1"/>
              </a:solidFill>
              <a:latin typeface="Georgia" panose="02040502050405020303" pitchFamily="18" charset="0"/>
              <a:cs typeface="Arial Bold"/>
            </a:endParaRPr>
          </a:p>
        </p:txBody>
      </p:sp>
    </p:spTree>
  </p:cSld>
  <p:clrMap bg1="lt1" tx1="dk1" bg2="lt2" tx2="dk2" accent1="accent1" accent2="accent2" accent3="accent3" accent4="accent4" accent5="accent5" accent6="accent6" hlink="hlink" folHlink="folHlink"/>
  <p:sldLayoutIdLst>
    <p:sldLayoutId id="2147483654" r:id="rId1"/>
    <p:sldLayoutId id="2147483653" r:id="rId2"/>
    <p:sldLayoutId id="2147483661" r:id="rId3"/>
    <p:sldLayoutId id="2147483650" r:id="rId4"/>
    <p:sldLayoutId id="2147483662" r:id="rId5"/>
    <p:sldLayoutId id="2147483699" r:id="rId6"/>
    <p:sldLayoutId id="2147483700" r:id="rId7"/>
    <p:sldLayoutId id="2147483701" r:id="rId8"/>
    <p:sldLayoutId id="2147483702" r:id="rId9"/>
    <p:sldLayoutId id="2147483703" r:id="rId10"/>
    <p:sldLayoutId id="2147483704" r:id="rId11"/>
    <p:sldLayoutId id="2147483705" r:id="rId12"/>
    <p:sldLayoutId id="2147483707" r:id="rId13"/>
    <p:sldLayoutId id="2147483708" r:id="rId14"/>
    <p:sldLayoutId id="2147483706" r:id="rId15"/>
    <p:sldLayoutId id="2147483709" r:id="rId16"/>
  </p:sldLayoutIdLst>
  <p:hf hdr="0"/>
  <p:txStyles>
    <p:titleStyle>
      <a:lvl1pPr algn="l" defTabSz="457200" rtl="0" eaLnBrk="1" latinLnBrk="0" hangingPunct="1">
        <a:lnSpc>
          <a:spcPct val="90000"/>
        </a:lnSpc>
        <a:spcBef>
          <a:spcPct val="0"/>
        </a:spcBef>
        <a:buNone/>
        <a:defRPr sz="3000" b="1" kern="1200" cap="none" baseline="0">
          <a:solidFill>
            <a:schemeClr val="accent1"/>
          </a:solidFill>
          <a:latin typeface="+mn-lt"/>
          <a:ea typeface="+mj-ea"/>
          <a:cs typeface="Arial" pitchFamily="34" charset="0"/>
        </a:defRPr>
      </a:lvl1pPr>
    </p:titleStyle>
    <p:bodyStyle>
      <a:lvl1pPr marL="0" indent="0" algn="l" defTabSz="457200" rtl="0" eaLnBrk="1" latinLnBrk="0" hangingPunct="1">
        <a:spcBef>
          <a:spcPts val="0"/>
        </a:spcBef>
        <a:spcAft>
          <a:spcPts val="600"/>
        </a:spcAft>
        <a:buClr>
          <a:schemeClr val="tx1"/>
        </a:buClr>
        <a:buFont typeface="Arial" panose="020B0604020202020204" pitchFamily="34" charset="0"/>
        <a:buNone/>
        <a:defRPr sz="1600" kern="1200">
          <a:solidFill>
            <a:schemeClr val="tx1"/>
          </a:solidFill>
          <a:latin typeface="+mn-lt"/>
          <a:ea typeface="+mn-ea"/>
          <a:cs typeface="Arial" pitchFamily="34" charset="0"/>
        </a:defRPr>
      </a:lvl1pPr>
      <a:lvl2pPr marL="180975"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2pPr>
      <a:lvl3pPr marL="361950"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3pPr>
      <a:lvl4pPr marL="534988"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4pPr>
      <a:lvl5pPr marL="715963"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xml"/><Relationship Id="rId7" Type="http://schemas.microsoft.com/office/2007/relationships/hdphoto" Target="../media/hdphoto1.wdp"/><Relationship Id="rId2" Type="http://schemas.openxmlformats.org/officeDocument/2006/relationships/customXml" Target="../../customXml/item57.xml"/><Relationship Id="rId1" Type="http://schemas.openxmlformats.org/officeDocument/2006/relationships/customXml" Target="../../customXml/item46.xml"/><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3.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customXml" Target="../../customXml/item31.xml"/><Relationship Id="rId1" Type="http://schemas.openxmlformats.org/officeDocument/2006/relationships/customXml" Target="../../customXml/item65.xml"/><Relationship Id="rId5" Type="http://schemas.openxmlformats.org/officeDocument/2006/relationships/notesSlide" Target="../notesSlides/notesSlide10.xml"/><Relationship Id="rId4"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customXml" Target="../../customXml/item45.xml"/><Relationship Id="rId1" Type="http://schemas.openxmlformats.org/officeDocument/2006/relationships/customXml" Target="../../customXml/item7.xml"/><Relationship Id="rId5" Type="http://schemas.openxmlformats.org/officeDocument/2006/relationships/notesSlide" Target="../notesSlides/notesSlide11.xml"/><Relationship Id="rId4"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customXml" Target="../../customXml/item28.xml"/><Relationship Id="rId1" Type="http://schemas.openxmlformats.org/officeDocument/2006/relationships/customXml" Target="../../customXml/item51.xml"/><Relationship Id="rId5" Type="http://schemas.openxmlformats.org/officeDocument/2006/relationships/notesSlide" Target="../notesSlides/notesSlide12.xml"/><Relationship Id="rId4"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customXml" Target="../../customXml/item22.xml"/><Relationship Id="rId1" Type="http://schemas.openxmlformats.org/officeDocument/2006/relationships/customXml" Target="../../customXml/item6.xml"/><Relationship Id="rId5" Type="http://schemas.openxmlformats.org/officeDocument/2006/relationships/notesSlide" Target="../notesSlides/notesSlide13.xml"/><Relationship Id="rId4"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customXml" Target="../../customXml/item5.xml"/><Relationship Id="rId1" Type="http://schemas.openxmlformats.org/officeDocument/2006/relationships/customXml" Target="../../customXml/item58.xml"/><Relationship Id="rId5" Type="http://schemas.openxmlformats.org/officeDocument/2006/relationships/notesSlide" Target="../notesSlides/notesSlide14.xml"/><Relationship Id="rId4"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customXml" Target="../../customXml/item34.xml"/><Relationship Id="rId1" Type="http://schemas.openxmlformats.org/officeDocument/2006/relationships/customXml" Target="../../customXml/item4.xml"/><Relationship Id="rId5" Type="http://schemas.openxmlformats.org/officeDocument/2006/relationships/notesSlide" Target="../notesSlides/notesSlide15.xml"/><Relationship Id="rId4"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customXml" Target="../../customXml/item27.xml"/><Relationship Id="rId1" Type="http://schemas.openxmlformats.org/officeDocument/2006/relationships/customXml" Target="../../customXml/item15.xml"/><Relationship Id="rId5" Type="http://schemas.openxmlformats.org/officeDocument/2006/relationships/notesSlide" Target="../notesSlides/notesSlide16.xml"/><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customXml" Target="../../customXml/item56.xml"/><Relationship Id="rId1" Type="http://schemas.openxmlformats.org/officeDocument/2006/relationships/customXml" Target="../../customXml/item66.xml"/><Relationship Id="rId5" Type="http://schemas.openxmlformats.org/officeDocument/2006/relationships/notesSlide" Target="../notesSlides/notesSlide17.xml"/><Relationship Id="rId4"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customXml" Target="../../customXml/item25.xml"/><Relationship Id="rId1" Type="http://schemas.openxmlformats.org/officeDocument/2006/relationships/customXml" Target="../../customXml/item47.xml"/><Relationship Id="rId5" Type="http://schemas.openxmlformats.org/officeDocument/2006/relationships/notesSlide" Target="../notesSlides/notesSlide18.xml"/><Relationship Id="rId4"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xml"/><Relationship Id="rId7" Type="http://schemas.openxmlformats.org/officeDocument/2006/relationships/image" Target="../media/image9.svg"/><Relationship Id="rId2" Type="http://schemas.openxmlformats.org/officeDocument/2006/relationships/customXml" Target="../../customXml/item30.xml"/><Relationship Id="rId1" Type="http://schemas.openxmlformats.org/officeDocument/2006/relationships/customXml" Target="../../customXml/item52.xml"/><Relationship Id="rId6" Type="http://schemas.openxmlformats.org/officeDocument/2006/relationships/image" Target="../media/image8.png"/><Relationship Id="rId5" Type="http://schemas.openxmlformats.org/officeDocument/2006/relationships/notesSlide" Target="../notesSlides/notesSlide2.xml"/><Relationship Id="rId10" Type="http://schemas.openxmlformats.org/officeDocument/2006/relationships/image" Target="../media/image12.png"/><Relationship Id="rId4" Type="http://schemas.openxmlformats.org/officeDocument/2006/relationships/slideLayout" Target="../slideLayouts/slideLayout8.xml"/><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customXml" Target="../../customXml/item41.xml"/><Relationship Id="rId1" Type="http://schemas.openxmlformats.org/officeDocument/2006/relationships/customXml" Target="../../customXml/item48.xml"/><Relationship Id="rId5" Type="http://schemas.openxmlformats.org/officeDocument/2006/relationships/notesSlide" Target="../notesSlides/notesSlide20.xml"/><Relationship Id="rId4"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customXml" Target="../../customXml/item14.xml"/><Relationship Id="rId1" Type="http://schemas.openxmlformats.org/officeDocument/2006/relationships/customXml" Target="../../customXml/item53.xml"/><Relationship Id="rId5" Type="http://schemas.openxmlformats.org/officeDocument/2006/relationships/notesSlide" Target="../notesSlides/notesSlide21.xml"/><Relationship Id="rId4"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customXml" Target="../../customXml/item1.xml"/><Relationship Id="rId1" Type="http://schemas.openxmlformats.org/officeDocument/2006/relationships/customXml" Target="../../customXml/item60.xml"/><Relationship Id="rId5" Type="http://schemas.openxmlformats.org/officeDocument/2006/relationships/notesSlide" Target="../notesSlides/notesSlide22.xml"/><Relationship Id="rId4"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customXml" Target="../../customXml/item32.xml"/><Relationship Id="rId1" Type="http://schemas.openxmlformats.org/officeDocument/2006/relationships/customXml" Target="../../customXml/item40.xml"/><Relationship Id="rId5" Type="http://schemas.openxmlformats.org/officeDocument/2006/relationships/notesSlide" Target="../notesSlides/notesSlide23.xml"/><Relationship Id="rId4"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customXml" Target="../../customXml/item44.xml"/><Relationship Id="rId1" Type="http://schemas.openxmlformats.org/officeDocument/2006/relationships/customXml" Target="../../customXml/item39.xml"/><Relationship Id="rId5" Type="http://schemas.openxmlformats.org/officeDocument/2006/relationships/notesSlide" Target="../notesSlides/notesSlide24.xml"/><Relationship Id="rId4"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customXml" Target="../../customXml/item18.xml"/><Relationship Id="rId1" Type="http://schemas.openxmlformats.org/officeDocument/2006/relationships/customXml" Target="../../customXml/item49.xml"/><Relationship Id="rId5" Type="http://schemas.openxmlformats.org/officeDocument/2006/relationships/notesSlide" Target="../notesSlides/notesSlide25.xml"/><Relationship Id="rId4"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9.svg"/><Relationship Id="rId2" Type="http://schemas.openxmlformats.org/officeDocument/2006/relationships/customXml" Target="../../customXml/item38.xml"/><Relationship Id="rId1" Type="http://schemas.openxmlformats.org/officeDocument/2006/relationships/customXml" Target="../../customXml/item50.xml"/><Relationship Id="rId6" Type="http://schemas.openxmlformats.org/officeDocument/2006/relationships/image" Target="../media/image8.png"/><Relationship Id="rId5" Type="http://schemas.openxmlformats.org/officeDocument/2006/relationships/notesSlide" Target="../notesSlides/notesSlide26.xml"/><Relationship Id="rId4"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customXml" Target="../../customXml/item54.xml"/><Relationship Id="rId1" Type="http://schemas.openxmlformats.org/officeDocument/2006/relationships/customXml" Target="../../customXml/item10.xml"/><Relationship Id="rId5" Type="http://schemas.openxmlformats.org/officeDocument/2006/relationships/notesSlide" Target="../notesSlides/notesSlide27.xml"/><Relationship Id="rId4"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customXml" Target="../../customXml/item62.xml"/><Relationship Id="rId1" Type="http://schemas.openxmlformats.org/officeDocument/2006/relationships/customXml" Target="../../customXml/item55.xml"/><Relationship Id="rId5" Type="http://schemas.openxmlformats.org/officeDocument/2006/relationships/notesSlide" Target="../notesSlides/notesSlide28.xml"/><Relationship Id="rId4"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customXml" Target="../../customXml/item63.xml"/><Relationship Id="rId1" Type="http://schemas.openxmlformats.org/officeDocument/2006/relationships/customXml" Target="../../customXml/item8.xml"/><Relationship Id="rId5" Type="http://schemas.openxmlformats.org/officeDocument/2006/relationships/notesSlide" Target="../notesSlides/notesSlide29.xml"/><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tags" Target="../tags/tag3.xml"/><Relationship Id="rId7" Type="http://schemas.microsoft.com/office/2007/relationships/hdphoto" Target="../media/hdphoto2.wdp"/><Relationship Id="rId12" Type="http://schemas.openxmlformats.org/officeDocument/2006/relationships/image" Target="../media/image11.svg"/><Relationship Id="rId2" Type="http://schemas.openxmlformats.org/officeDocument/2006/relationships/customXml" Target="../../customXml/item11.xml"/><Relationship Id="rId1" Type="http://schemas.openxmlformats.org/officeDocument/2006/relationships/customXml" Target="../../customXml/item67.xml"/><Relationship Id="rId6" Type="http://schemas.openxmlformats.org/officeDocument/2006/relationships/image" Target="../media/image13.png"/><Relationship Id="rId11" Type="http://schemas.openxmlformats.org/officeDocument/2006/relationships/image" Target="../media/image10.png"/><Relationship Id="rId5" Type="http://schemas.openxmlformats.org/officeDocument/2006/relationships/notesSlide" Target="../notesSlides/notesSlide3.xml"/><Relationship Id="rId10" Type="http://schemas.openxmlformats.org/officeDocument/2006/relationships/image" Target="../media/image16.svg"/><Relationship Id="rId4" Type="http://schemas.openxmlformats.org/officeDocument/2006/relationships/slideLayout" Target="../slideLayouts/slideLayout9.xml"/><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customXml" Target="../../customXml/item24.xml"/><Relationship Id="rId1" Type="http://schemas.openxmlformats.org/officeDocument/2006/relationships/customXml" Target="../../customXml/item20.xml"/><Relationship Id="rId5" Type="http://schemas.openxmlformats.org/officeDocument/2006/relationships/notesSlide" Target="../notesSlides/notesSlide32.xml"/><Relationship Id="rId4"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customXml" Target="../../customXml/item36.xml"/><Relationship Id="rId1" Type="http://schemas.openxmlformats.org/officeDocument/2006/relationships/customXml" Target="../../customXml/item16.xml"/><Relationship Id="rId5" Type="http://schemas.openxmlformats.org/officeDocument/2006/relationships/notesSlide" Target="../notesSlides/notesSlide33.xml"/><Relationship Id="rId4"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customXml" Target="../../customXml/item23.xml"/><Relationship Id="rId1" Type="http://schemas.openxmlformats.org/officeDocument/2006/relationships/customXml" Target="../../customXml/item37.xml"/><Relationship Id="rId5" Type="http://schemas.openxmlformats.org/officeDocument/2006/relationships/notesSlide" Target="../notesSlides/notesSlide34.xml"/><Relationship Id="rId4"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customXml" Target="../../customXml/item43.xml"/><Relationship Id="rId1" Type="http://schemas.openxmlformats.org/officeDocument/2006/relationships/customXml" Target="../../customXml/item21.xml"/><Relationship Id="rId5" Type="http://schemas.openxmlformats.org/officeDocument/2006/relationships/notesSlide" Target="../notesSlides/notesSlide35.xml"/><Relationship Id="rId4"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customXml" Target="../../customXml/item59.xml"/><Relationship Id="rId1" Type="http://schemas.openxmlformats.org/officeDocument/2006/relationships/customXml" Target="../../customXml/item17.xml"/><Relationship Id="rId5" Type="http://schemas.openxmlformats.org/officeDocument/2006/relationships/notesSlide" Target="../notesSlides/notesSlide36.xml"/><Relationship Id="rId4"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11.svg"/><Relationship Id="rId3" Type="http://schemas.openxmlformats.org/officeDocument/2006/relationships/tags" Target="../tags/tag4.xml"/><Relationship Id="rId7" Type="http://schemas.microsoft.com/office/2007/relationships/hdphoto" Target="../media/hdphoto3.wdp"/><Relationship Id="rId12" Type="http://schemas.openxmlformats.org/officeDocument/2006/relationships/image" Target="../media/image10.png"/><Relationship Id="rId2" Type="http://schemas.openxmlformats.org/officeDocument/2006/relationships/customXml" Target="../../customXml/item68.xml"/><Relationship Id="rId1" Type="http://schemas.openxmlformats.org/officeDocument/2006/relationships/customXml" Target="../../customXml/item12.xml"/><Relationship Id="rId6" Type="http://schemas.openxmlformats.org/officeDocument/2006/relationships/image" Target="../media/image17.png"/><Relationship Id="rId11" Type="http://schemas.openxmlformats.org/officeDocument/2006/relationships/image" Target="../media/image9.svg"/><Relationship Id="rId5" Type="http://schemas.openxmlformats.org/officeDocument/2006/relationships/notesSlide" Target="../notesSlides/notesSlide4.xml"/><Relationship Id="rId10" Type="http://schemas.openxmlformats.org/officeDocument/2006/relationships/image" Target="../media/image8.png"/><Relationship Id="rId4" Type="http://schemas.openxmlformats.org/officeDocument/2006/relationships/slideLayout" Target="../slideLayouts/slideLayout8.xml"/><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5.xml"/><Relationship Id="rId7" Type="http://schemas.openxmlformats.org/officeDocument/2006/relationships/image" Target="../media/image21.jpeg"/><Relationship Id="rId2" Type="http://schemas.openxmlformats.org/officeDocument/2006/relationships/customXml" Target="../../customXml/item13.xml"/><Relationship Id="rId1" Type="http://schemas.openxmlformats.org/officeDocument/2006/relationships/customXml" Target="../../customXml/item3.xml"/><Relationship Id="rId6" Type="http://schemas.openxmlformats.org/officeDocument/2006/relationships/image" Target="../media/image20.jpeg"/><Relationship Id="rId5" Type="http://schemas.openxmlformats.org/officeDocument/2006/relationships/notesSlide" Target="../notesSlides/notesSlide5.xml"/><Relationship Id="rId4" Type="http://schemas.openxmlformats.org/officeDocument/2006/relationships/slideLayout" Target="../slideLayouts/slideLayout15.xml"/><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customXml" Target="../../customXml/item64.xml"/><Relationship Id="rId1" Type="http://schemas.openxmlformats.org/officeDocument/2006/relationships/customXml" Target="../../customXml/item61.xml"/><Relationship Id="rId5" Type="http://schemas.openxmlformats.org/officeDocument/2006/relationships/notesSlide" Target="../notesSlides/notesSlide6.xml"/><Relationship Id="rId4"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customXml" Target="../../customXml/item26.xml"/><Relationship Id="rId1" Type="http://schemas.openxmlformats.org/officeDocument/2006/relationships/customXml" Target="../../customXml/item19.xml"/><Relationship Id="rId6" Type="http://schemas.openxmlformats.org/officeDocument/2006/relationships/image" Target="../media/image24.jpeg"/><Relationship Id="rId5" Type="http://schemas.openxmlformats.org/officeDocument/2006/relationships/notesSlide" Target="../notesSlides/notesSlide7.xml"/><Relationship Id="rId4"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7.wdp"/><Relationship Id="rId3" Type="http://schemas.openxmlformats.org/officeDocument/2006/relationships/tags" Target="../tags/tag8.xml"/><Relationship Id="rId7" Type="http://schemas.microsoft.com/office/2007/relationships/hdphoto" Target="../media/hdphoto4.wdp"/><Relationship Id="rId12" Type="http://schemas.openxmlformats.org/officeDocument/2006/relationships/image" Target="../media/image28.png"/><Relationship Id="rId2" Type="http://schemas.openxmlformats.org/officeDocument/2006/relationships/customXml" Target="../../customXml/item42.xml"/><Relationship Id="rId16" Type="http://schemas.openxmlformats.org/officeDocument/2006/relationships/image" Target="../media/image11.svg"/><Relationship Id="rId1" Type="http://schemas.openxmlformats.org/officeDocument/2006/relationships/customXml" Target="../../customXml/item9.xml"/><Relationship Id="rId6" Type="http://schemas.openxmlformats.org/officeDocument/2006/relationships/image" Target="../media/image25.png"/><Relationship Id="rId11" Type="http://schemas.microsoft.com/office/2007/relationships/hdphoto" Target="../media/hdphoto6.wdp"/><Relationship Id="rId5" Type="http://schemas.openxmlformats.org/officeDocument/2006/relationships/notesSlide" Target="../notesSlides/notesSlide8.xml"/><Relationship Id="rId15" Type="http://schemas.openxmlformats.org/officeDocument/2006/relationships/image" Target="../media/image10.png"/><Relationship Id="rId10" Type="http://schemas.openxmlformats.org/officeDocument/2006/relationships/image" Target="../media/image27.png"/><Relationship Id="rId4" Type="http://schemas.openxmlformats.org/officeDocument/2006/relationships/slideLayout" Target="../slideLayouts/slideLayout9.xml"/><Relationship Id="rId9" Type="http://schemas.microsoft.com/office/2007/relationships/hdphoto" Target="../media/hdphoto5.wdp"/><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customXml" Target="../../customXml/item33.xml"/><Relationship Id="rId1" Type="http://schemas.openxmlformats.org/officeDocument/2006/relationships/customXml" Target="../../customXml/item35.xml"/><Relationship Id="rId5" Type="http://schemas.openxmlformats.org/officeDocument/2006/relationships/notesSlide" Target="../notesSlides/notesSlide9.xml"/><Relationship Id="rId4"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D47831A1-A3BE-896D-3494-B00A52B37B3A}"/>
              </a:ext>
            </a:extLst>
          </p:cNvPr>
          <p:cNvSpPr>
            <a:spLocks noGrp="1" noRot="1" noMove="1" noResize="1" noEditPoints="1" noAdjustHandles="1" noChangeArrowheads="1" noChangeShapeType="1"/>
          </p:cNvSpPr>
          <p:nvPr/>
        </p:nvSpPr>
        <p:spPr>
          <a:xfrm>
            <a:off x="4329594" y="-4378"/>
            <a:ext cx="836108" cy="51522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3">
            <a:extLst>
              <a:ext uri="{FF2B5EF4-FFF2-40B4-BE49-F238E27FC236}">
                <a16:creationId xmlns:a16="http://schemas.microsoft.com/office/drawing/2014/main" id="{64B035B3-000D-40CC-8CA1-04F927458EFA}"/>
              </a:ext>
              <a:ext uri="{C183D7F6-B498-43B3-948B-1728B52AA6E4}">
                <adec:decorative xmlns:adec="http://schemas.microsoft.com/office/drawing/2017/decorative" val="1"/>
              </a:ext>
            </a:extLst>
          </p:cNvPr>
          <p:cNvPicPr>
            <a:picLocks noChangeAspect="1"/>
          </p:cNvPicPr>
          <p:nvPr/>
        </p:nvPicPr>
        <p:blipFill>
          <a:blip r:embed="rId6">
            <a:alphaModFix/>
            <a:extLst>
              <a:ext uri="{BEBA8EAE-BF5A-486C-A8C5-ECC9F3942E4B}">
                <a14:imgProps xmlns:a14="http://schemas.microsoft.com/office/drawing/2010/main">
                  <a14:imgLayer r:embed="rId7">
                    <a14:imgEffect>
                      <a14:brightnessContrast bright="-20000"/>
                    </a14:imgEffect>
                  </a14:imgLayer>
                </a14:imgProps>
              </a:ext>
            </a:extLst>
          </a:blip>
          <a:srcRect l="9194" t="10449" r="14669" b="5176"/>
          <a:stretch/>
        </p:blipFill>
        <p:spPr>
          <a:xfrm>
            <a:off x="5287232" y="-4378"/>
            <a:ext cx="3870296" cy="5143500"/>
          </a:xfrm>
          <a:prstGeom prst="rect">
            <a:avLst/>
          </a:prstGeom>
        </p:spPr>
      </p:pic>
      <p:sp>
        <p:nvSpPr>
          <p:cNvPr id="2" name="Rektangel 1">
            <a:extLst>
              <a:ext uri="{FF2B5EF4-FFF2-40B4-BE49-F238E27FC236}">
                <a16:creationId xmlns:a16="http://schemas.microsoft.com/office/drawing/2014/main" id="{AD11C97D-6308-7B42-4B91-716DE7CA8519}"/>
              </a:ext>
            </a:extLst>
          </p:cNvPr>
          <p:cNvSpPr>
            <a:spLocks noGrp="1" noRot="1" noMove="1" noResize="1" noEditPoints="1" noAdjustHandles="1" noChangeArrowheads="1" noChangeShapeType="1"/>
          </p:cNvSpPr>
          <p:nvPr/>
        </p:nvSpPr>
        <p:spPr>
          <a:xfrm>
            <a:off x="1191817" y="-4378"/>
            <a:ext cx="3373981" cy="5147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Picture 2">
            <a:extLst>
              <a:ext uri="{FF2B5EF4-FFF2-40B4-BE49-F238E27FC236}">
                <a16:creationId xmlns:a16="http://schemas.microsoft.com/office/drawing/2014/main" id="{7DC78E2A-3F75-428B-A204-9621F822CB0F}"/>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39552" y="253950"/>
            <a:ext cx="1306135" cy="685546"/>
          </a:xfrm>
          <a:prstGeom prst="rect">
            <a:avLst/>
          </a:prstGeom>
          <a:noFill/>
          <a:extLst>
            <a:ext uri="{909E8E84-426E-40DD-AFC4-6F175D3DCCD1}">
              <a14:hiddenFill xmlns:a14="http://schemas.microsoft.com/office/drawing/2010/main">
                <a:solidFill>
                  <a:srgbClr val="FFFFFF"/>
                </a:solidFill>
              </a14:hiddenFill>
            </a:ext>
          </a:extLst>
        </p:spPr>
      </p:pic>
      <p:sp>
        <p:nvSpPr>
          <p:cNvPr id="16" name="Tekstfelt 15">
            <a:extLst>
              <a:ext uri="{FF2B5EF4-FFF2-40B4-BE49-F238E27FC236}">
                <a16:creationId xmlns:a16="http://schemas.microsoft.com/office/drawing/2014/main" id="{7179C57A-0C5E-934D-93BA-B6FB79265693}"/>
              </a:ext>
            </a:extLst>
          </p:cNvPr>
          <p:cNvSpPr txBox="1"/>
          <p:nvPr/>
        </p:nvSpPr>
        <p:spPr>
          <a:xfrm>
            <a:off x="1191817" y="1454084"/>
            <a:ext cx="5006457" cy="1126462"/>
          </a:xfrm>
          <a:prstGeom prst="rect">
            <a:avLst/>
          </a:prstGeom>
          <a:noFill/>
        </p:spPr>
        <p:txBody>
          <a:bodyPr wrap="square" rtlCol="0">
            <a:spAutoFit/>
          </a:bodyPr>
          <a:lstStyle/>
          <a:p>
            <a:pPr>
              <a:lnSpc>
                <a:spcPct val="80000"/>
              </a:lnSpc>
            </a:pPr>
            <a:r>
              <a:rPr lang="da-DK" sz="2800" dirty="0">
                <a:latin typeface="Georgia" panose="02040502050405020303" pitchFamily="18" charset="0"/>
              </a:rPr>
              <a:t>GYMNASIELÆRERES ARBEJDSLIV </a:t>
            </a:r>
          </a:p>
          <a:p>
            <a:pPr>
              <a:lnSpc>
                <a:spcPct val="80000"/>
              </a:lnSpc>
            </a:pPr>
            <a:r>
              <a:rPr lang="da-DK" sz="2800" dirty="0">
                <a:latin typeface="Georgia" panose="02040502050405020303" pitchFamily="18" charset="0"/>
              </a:rPr>
              <a:t>UNDER LUP</a:t>
            </a:r>
          </a:p>
        </p:txBody>
      </p:sp>
      <p:sp>
        <p:nvSpPr>
          <p:cNvPr id="18" name="Tekstfelt 17">
            <a:extLst>
              <a:ext uri="{FF2B5EF4-FFF2-40B4-BE49-F238E27FC236}">
                <a16:creationId xmlns:a16="http://schemas.microsoft.com/office/drawing/2014/main" id="{3B6FB5B0-DCD3-5833-B16D-02B19E607DFD}"/>
              </a:ext>
            </a:extLst>
          </p:cNvPr>
          <p:cNvSpPr txBox="1"/>
          <p:nvPr/>
        </p:nvSpPr>
        <p:spPr>
          <a:xfrm>
            <a:off x="1191817" y="2633184"/>
            <a:ext cx="4526829" cy="1126462"/>
          </a:xfrm>
          <a:prstGeom prst="rect">
            <a:avLst/>
          </a:prstGeom>
          <a:noFill/>
        </p:spPr>
        <p:txBody>
          <a:bodyPr wrap="square" rtlCol="0">
            <a:spAutoFit/>
          </a:bodyPr>
          <a:lstStyle/>
          <a:p>
            <a:pPr>
              <a:lnSpc>
                <a:spcPct val="80000"/>
              </a:lnSpc>
            </a:pPr>
            <a:r>
              <a:rPr lang="da-DK" sz="2800" b="1" dirty="0">
                <a:solidFill>
                  <a:srgbClr val="E79217"/>
                </a:solidFill>
                <a:latin typeface="Arial" panose="020B0604020202020204" pitchFamily="34" charset="0"/>
                <a:cs typeface="Arial" panose="020B0604020202020204" pitchFamily="34" charset="0"/>
              </a:rPr>
              <a:t>Arbejdsglæde, frustrationer &amp; fremtidsplaner</a:t>
            </a:r>
          </a:p>
        </p:txBody>
      </p:sp>
      <p:sp>
        <p:nvSpPr>
          <p:cNvPr id="23" name="Rektangel 22">
            <a:extLst>
              <a:ext uri="{FF2B5EF4-FFF2-40B4-BE49-F238E27FC236}">
                <a16:creationId xmlns:a16="http://schemas.microsoft.com/office/drawing/2014/main" id="{5D80DB35-E4D3-E175-126C-37E51A201271}"/>
              </a:ext>
            </a:extLst>
          </p:cNvPr>
          <p:cNvSpPr>
            <a:spLocks noGrp="1" noRot="1" noMove="1" noResize="1" noEditPoints="1" noAdjustHandles="1" noChangeArrowheads="1" noChangeShapeType="1"/>
          </p:cNvSpPr>
          <p:nvPr/>
        </p:nvSpPr>
        <p:spPr>
          <a:xfrm>
            <a:off x="305483" y="4277016"/>
            <a:ext cx="814326" cy="627789"/>
          </a:xfrm>
          <a:prstGeom prst="rect">
            <a:avLst/>
          </a:prstGeom>
          <a:solidFill>
            <a:srgbClr val="0054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6" name="Gruppe 25">
            <a:extLst>
              <a:ext uri="{FF2B5EF4-FFF2-40B4-BE49-F238E27FC236}">
                <a16:creationId xmlns:a16="http://schemas.microsoft.com/office/drawing/2014/main" id="{D3BB9C07-8D4C-0538-A2CD-3E3082D2952A}"/>
              </a:ext>
            </a:extLst>
          </p:cNvPr>
          <p:cNvGrpSpPr/>
          <p:nvPr/>
        </p:nvGrpSpPr>
        <p:grpSpPr>
          <a:xfrm>
            <a:off x="4640209" y="4072231"/>
            <a:ext cx="2560083" cy="835612"/>
            <a:chOff x="527557" y="4083918"/>
            <a:chExt cx="2560083" cy="835612"/>
          </a:xfrm>
        </p:grpSpPr>
        <p:sp>
          <p:nvSpPr>
            <p:cNvPr id="15" name="Rektangel 14">
              <a:extLst>
                <a:ext uri="{FF2B5EF4-FFF2-40B4-BE49-F238E27FC236}">
                  <a16:creationId xmlns:a16="http://schemas.microsoft.com/office/drawing/2014/main" id="{CFF02277-957F-C0E0-D52D-3867094B1C96}"/>
                </a:ext>
              </a:extLst>
            </p:cNvPr>
            <p:cNvSpPr/>
            <p:nvPr/>
          </p:nvSpPr>
          <p:spPr>
            <a:xfrm>
              <a:off x="527557" y="4083918"/>
              <a:ext cx="2407751" cy="835612"/>
            </a:xfrm>
            <a:prstGeom prst="rect">
              <a:avLst/>
            </a:prstGeom>
            <a:solidFill>
              <a:srgbClr val="E6EEED">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ekstfelt 18">
              <a:extLst>
                <a:ext uri="{FF2B5EF4-FFF2-40B4-BE49-F238E27FC236}">
                  <a16:creationId xmlns:a16="http://schemas.microsoft.com/office/drawing/2014/main" id="{7C51AFD3-73AA-FE98-D1E9-C92AA03A581E}"/>
                </a:ext>
              </a:extLst>
            </p:cNvPr>
            <p:cNvSpPr txBox="1"/>
            <p:nvPr/>
          </p:nvSpPr>
          <p:spPr>
            <a:xfrm>
              <a:off x="679889" y="4137125"/>
              <a:ext cx="2407751" cy="738664"/>
            </a:xfrm>
            <a:prstGeom prst="rect">
              <a:avLst/>
            </a:prstGeom>
            <a:noFill/>
          </p:spPr>
          <p:txBody>
            <a:bodyPr wrap="square" rtlCol="0">
              <a:spAutoFit/>
            </a:bodyPr>
            <a:lstStyle/>
            <a:p>
              <a:r>
                <a:rPr lang="da-DK" sz="1400" dirty="0">
                  <a:latin typeface="Arial" panose="020B0604020202020204" pitchFamily="34" charset="0"/>
                  <a:cs typeface="Arial" panose="020B0604020202020204" pitchFamily="34" charset="0"/>
                </a:rPr>
                <a:t>Nana Vaaben</a:t>
              </a:r>
            </a:p>
            <a:p>
              <a:r>
                <a:rPr lang="da-DK" sz="1400" dirty="0">
                  <a:latin typeface="Arial" panose="020B0604020202020204" pitchFamily="34" charset="0"/>
                  <a:cs typeface="Arial" panose="020B0604020202020204" pitchFamily="34" charset="0"/>
                </a:rPr>
                <a:t>Niels Borch Rasmussen Sofie Skovdal Mouritzen</a:t>
              </a:r>
              <a:endParaRPr lang="da-DK" sz="1400" noProof="0" dirty="0">
                <a:latin typeface="Arial" panose="020B0604020202020204" pitchFamily="34" charset="0"/>
                <a:cs typeface="Arial" panose="020B0604020202020204" pitchFamily="34" charset="0"/>
              </a:endParaRPr>
            </a:p>
          </p:txBody>
        </p:sp>
      </p:grpSp>
      <p:pic>
        <p:nvPicPr>
          <p:cNvPr id="25" name="Billede 24" descr="Et billede, der indeholder sort, mørke&#10;&#10;Automatisk genereret beskrivelse">
            <a:extLst>
              <a:ext uri="{FF2B5EF4-FFF2-40B4-BE49-F238E27FC236}">
                <a16:creationId xmlns:a16="http://schemas.microsoft.com/office/drawing/2014/main" id="{621B0E56-1398-C759-2132-2D77F2F6CB29}"/>
              </a:ext>
            </a:extLst>
          </p:cNvPr>
          <p:cNvPicPr>
            <a:picLocks noChangeAspect="1"/>
          </p:cNvPicPr>
          <p:nvPr/>
        </p:nvPicPr>
        <p:blipFill>
          <a:blip r:embed="rId9"/>
          <a:srcRect r="41632"/>
          <a:stretch/>
        </p:blipFill>
        <p:spPr>
          <a:xfrm>
            <a:off x="1835696" y="639077"/>
            <a:ext cx="855232" cy="300934"/>
          </a:xfrm>
          <a:prstGeom prst="rect">
            <a:avLst/>
          </a:prstGeom>
        </p:spPr>
      </p:pic>
    </p:spTree>
    <p:custDataLst>
      <p:custData r:id="rId1"/>
      <p:custData r:id="rId2"/>
      <p:tags r:id="rId3"/>
    </p:custDataLst>
    <p:extLst>
      <p:ext uri="{BB962C8B-B14F-4D97-AF65-F5344CB8AC3E}">
        <p14:creationId xmlns:p14="http://schemas.microsoft.com/office/powerpoint/2010/main" val="527701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ABE64B8-147B-46EC-88FE-15024FFF4751}"/>
              </a:ext>
            </a:extLst>
          </p:cNvPr>
          <p:cNvSpPr/>
          <p:nvPr/>
        </p:nvSpPr>
        <p:spPr>
          <a:xfrm>
            <a:off x="3328514" y="1312889"/>
            <a:ext cx="2447974" cy="327217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3" name="Rektangel 22">
            <a:extLst>
              <a:ext uri="{FF2B5EF4-FFF2-40B4-BE49-F238E27FC236}">
                <a16:creationId xmlns:a16="http://schemas.microsoft.com/office/drawing/2014/main" id="{5B440781-58B8-4FD6-945E-816017AAA094}"/>
              </a:ext>
            </a:extLst>
          </p:cNvPr>
          <p:cNvSpPr/>
          <p:nvPr/>
        </p:nvSpPr>
        <p:spPr>
          <a:xfrm>
            <a:off x="6235410" y="1315799"/>
            <a:ext cx="2447974" cy="32721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4" name="Rektangel 23">
            <a:extLst>
              <a:ext uri="{FF2B5EF4-FFF2-40B4-BE49-F238E27FC236}">
                <a16:creationId xmlns:a16="http://schemas.microsoft.com/office/drawing/2014/main" id="{83136C98-089D-4809-8DD0-0DFDB7A65342}"/>
              </a:ext>
            </a:extLst>
          </p:cNvPr>
          <p:cNvSpPr/>
          <p:nvPr/>
        </p:nvSpPr>
        <p:spPr>
          <a:xfrm>
            <a:off x="431540" y="1312890"/>
            <a:ext cx="2447974" cy="32721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4" name="bk object 16"/>
          <p:cNvSpPr/>
          <p:nvPr/>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5" name="bk object 17"/>
          <p:cNvSpPr/>
          <p:nvPr/>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
        <p:nvSpPr>
          <p:cNvPr id="4" name="Tekstfelt 3">
            <a:extLst>
              <a:ext uri="{FF2B5EF4-FFF2-40B4-BE49-F238E27FC236}">
                <a16:creationId xmlns:a16="http://schemas.microsoft.com/office/drawing/2014/main" id="{E2DFF20F-60C1-7DA3-146E-A4E44B42BD28}"/>
              </a:ext>
            </a:extLst>
          </p:cNvPr>
          <p:cNvSpPr txBox="1"/>
          <p:nvPr/>
        </p:nvSpPr>
        <p:spPr>
          <a:xfrm>
            <a:off x="683568" y="1425483"/>
            <a:ext cx="1944514" cy="3046988"/>
          </a:xfrm>
          <a:prstGeom prst="rect">
            <a:avLst/>
          </a:prstGeom>
          <a:noFill/>
        </p:spPr>
        <p:txBody>
          <a:bodyPr wrap="square" rtlCol="0">
            <a:spAutoFit/>
          </a:bodyPr>
          <a:lstStyle/>
          <a:p>
            <a:r>
              <a:rPr lang="da-DK" sz="1600" b="1" u="sng" dirty="0"/>
              <a:t>Arbejdsglæde</a:t>
            </a:r>
          </a:p>
          <a:p>
            <a:endParaRPr lang="da-DK" sz="1600" dirty="0"/>
          </a:p>
          <a:p>
            <a:r>
              <a:rPr lang="da-DK" sz="1600" dirty="0"/>
              <a:t>Samvær med elever &amp; kolleger</a:t>
            </a:r>
          </a:p>
          <a:p>
            <a:endParaRPr lang="da-DK" sz="1600" dirty="0"/>
          </a:p>
          <a:p>
            <a:r>
              <a:rPr lang="da-DK" sz="1600" dirty="0"/>
              <a:t>Faglighed &amp; undervisning</a:t>
            </a:r>
          </a:p>
          <a:p>
            <a:endParaRPr lang="da-DK" sz="1600" dirty="0"/>
          </a:p>
          <a:p>
            <a:r>
              <a:rPr lang="da-DK" sz="1600" dirty="0"/>
              <a:t>Engagerede elever</a:t>
            </a:r>
          </a:p>
          <a:p>
            <a:endParaRPr lang="da-DK" sz="1600" dirty="0"/>
          </a:p>
          <a:p>
            <a:r>
              <a:rPr lang="da-DK" sz="1600" dirty="0"/>
              <a:t>Tid til forberedelse &amp; udvikling</a:t>
            </a:r>
          </a:p>
        </p:txBody>
      </p:sp>
      <p:sp>
        <p:nvSpPr>
          <p:cNvPr id="6" name="Tekstfelt 5">
            <a:extLst>
              <a:ext uri="{FF2B5EF4-FFF2-40B4-BE49-F238E27FC236}">
                <a16:creationId xmlns:a16="http://schemas.microsoft.com/office/drawing/2014/main" id="{BED6353D-DC6F-2778-6AB4-4A6C0387F6C4}"/>
              </a:ext>
            </a:extLst>
          </p:cNvPr>
          <p:cNvSpPr txBox="1"/>
          <p:nvPr/>
        </p:nvSpPr>
        <p:spPr>
          <a:xfrm>
            <a:off x="312866" y="508190"/>
            <a:ext cx="6095338" cy="523220"/>
          </a:xfrm>
          <a:prstGeom prst="rect">
            <a:avLst/>
          </a:prstGeom>
          <a:noFill/>
        </p:spPr>
        <p:txBody>
          <a:bodyPr wrap="square" rtlCol="0">
            <a:spAutoFit/>
          </a:bodyPr>
          <a:lstStyle/>
          <a:p>
            <a:r>
              <a:rPr lang="da-DK" sz="2800">
                <a:latin typeface="Georgia" panose="02040502050405020303" pitchFamily="18" charset="0"/>
              </a:rPr>
              <a:t>DE HYPPIGSTE KODER</a:t>
            </a:r>
          </a:p>
        </p:txBody>
      </p:sp>
      <p:sp>
        <p:nvSpPr>
          <p:cNvPr id="7" name="Tekstfelt 6">
            <a:extLst>
              <a:ext uri="{FF2B5EF4-FFF2-40B4-BE49-F238E27FC236}">
                <a16:creationId xmlns:a16="http://schemas.microsoft.com/office/drawing/2014/main" id="{DAA7DEB2-E5DB-0B3B-6EA2-3132D03DD24C}"/>
              </a:ext>
            </a:extLst>
          </p:cNvPr>
          <p:cNvSpPr txBox="1"/>
          <p:nvPr/>
        </p:nvSpPr>
        <p:spPr>
          <a:xfrm>
            <a:off x="3599743" y="1425483"/>
            <a:ext cx="1944514" cy="3046988"/>
          </a:xfrm>
          <a:prstGeom prst="rect">
            <a:avLst/>
          </a:prstGeom>
          <a:noFill/>
        </p:spPr>
        <p:txBody>
          <a:bodyPr wrap="square" rtlCol="0">
            <a:spAutoFit/>
          </a:bodyPr>
          <a:lstStyle/>
          <a:p>
            <a:r>
              <a:rPr lang="da-DK" sz="1600" b="1" u="sng" dirty="0">
                <a:solidFill>
                  <a:schemeClr val="bg1"/>
                </a:solidFill>
              </a:rPr>
              <a:t>Frustrationer</a:t>
            </a:r>
          </a:p>
          <a:p>
            <a:endParaRPr lang="da-DK" sz="1600" dirty="0">
              <a:solidFill>
                <a:schemeClr val="bg1"/>
              </a:solidFill>
            </a:endParaRPr>
          </a:p>
          <a:p>
            <a:r>
              <a:rPr lang="da-DK" sz="1600" dirty="0">
                <a:solidFill>
                  <a:schemeClr val="bg1"/>
                </a:solidFill>
              </a:rPr>
              <a:t>Arbejdspres</a:t>
            </a:r>
          </a:p>
          <a:p>
            <a:endParaRPr lang="da-DK" sz="1600" dirty="0">
              <a:solidFill>
                <a:schemeClr val="bg1"/>
              </a:solidFill>
            </a:endParaRPr>
          </a:p>
          <a:p>
            <a:r>
              <a:rPr lang="da-DK" sz="1600" dirty="0">
                <a:solidFill>
                  <a:schemeClr val="bg1"/>
                </a:solidFill>
              </a:rPr>
              <a:t>Planlægning &amp; ressourcer</a:t>
            </a:r>
          </a:p>
          <a:p>
            <a:endParaRPr lang="da-DK" sz="1600" dirty="0">
              <a:solidFill>
                <a:schemeClr val="bg1"/>
              </a:solidFill>
            </a:endParaRPr>
          </a:p>
          <a:p>
            <a:r>
              <a:rPr lang="da-DK" sz="1600" dirty="0">
                <a:solidFill>
                  <a:schemeClr val="bg1"/>
                </a:solidFill>
              </a:rPr>
              <a:t>Ledelsen</a:t>
            </a:r>
          </a:p>
          <a:p>
            <a:endParaRPr lang="da-DK" sz="1600" dirty="0">
              <a:solidFill>
                <a:schemeClr val="bg1"/>
              </a:solidFill>
            </a:endParaRPr>
          </a:p>
          <a:p>
            <a:r>
              <a:rPr lang="da-DK" sz="1600" dirty="0">
                <a:solidFill>
                  <a:schemeClr val="bg1"/>
                </a:solidFill>
              </a:rPr>
              <a:t>Umotiverede elever</a:t>
            </a:r>
          </a:p>
          <a:p>
            <a:endParaRPr lang="da-DK" sz="1600" dirty="0">
              <a:solidFill>
                <a:schemeClr val="bg1"/>
              </a:solidFill>
            </a:endParaRPr>
          </a:p>
          <a:p>
            <a:r>
              <a:rPr lang="da-DK" sz="1600" dirty="0">
                <a:solidFill>
                  <a:schemeClr val="bg1"/>
                </a:solidFill>
              </a:rPr>
              <a:t>Bureaukrati</a:t>
            </a:r>
          </a:p>
        </p:txBody>
      </p:sp>
      <p:sp>
        <p:nvSpPr>
          <p:cNvPr id="8" name="Tekstfelt 7">
            <a:extLst>
              <a:ext uri="{FF2B5EF4-FFF2-40B4-BE49-F238E27FC236}">
                <a16:creationId xmlns:a16="http://schemas.microsoft.com/office/drawing/2014/main" id="{67F35D4F-E0D9-101E-E87A-04F3DD1EE9A7}"/>
              </a:ext>
            </a:extLst>
          </p:cNvPr>
          <p:cNvSpPr txBox="1"/>
          <p:nvPr/>
        </p:nvSpPr>
        <p:spPr>
          <a:xfrm>
            <a:off x="6562384" y="1425483"/>
            <a:ext cx="1794025" cy="2308324"/>
          </a:xfrm>
          <a:prstGeom prst="rect">
            <a:avLst/>
          </a:prstGeom>
          <a:noFill/>
        </p:spPr>
        <p:txBody>
          <a:bodyPr wrap="square" rtlCol="0">
            <a:spAutoFit/>
          </a:bodyPr>
          <a:lstStyle/>
          <a:p>
            <a:r>
              <a:rPr lang="da-DK" sz="1600" b="1" u="sng" dirty="0">
                <a:solidFill>
                  <a:schemeClr val="bg1"/>
                </a:solidFill>
              </a:rPr>
              <a:t>Fremtidsplaner</a:t>
            </a:r>
          </a:p>
          <a:p>
            <a:endParaRPr lang="da-DK" sz="1600" dirty="0">
              <a:solidFill>
                <a:schemeClr val="bg1"/>
              </a:solidFill>
            </a:endParaRPr>
          </a:p>
          <a:p>
            <a:r>
              <a:rPr lang="da-DK" sz="1600" dirty="0">
                <a:solidFill>
                  <a:schemeClr val="bg1"/>
                </a:solidFill>
              </a:rPr>
              <a:t>Vil gerne skifte job eller branche</a:t>
            </a:r>
          </a:p>
          <a:p>
            <a:endParaRPr lang="da-DK" sz="1600" dirty="0">
              <a:solidFill>
                <a:schemeClr val="bg1"/>
              </a:solidFill>
            </a:endParaRPr>
          </a:p>
          <a:p>
            <a:r>
              <a:rPr lang="da-DK" sz="1600" dirty="0">
                <a:solidFill>
                  <a:schemeClr val="bg1"/>
                </a:solidFill>
              </a:rPr>
              <a:t>Ønsker at fortsætte</a:t>
            </a:r>
          </a:p>
          <a:p>
            <a:endParaRPr lang="da-DK" sz="1600" dirty="0">
              <a:solidFill>
                <a:schemeClr val="bg1"/>
              </a:solidFill>
            </a:endParaRPr>
          </a:p>
          <a:p>
            <a:r>
              <a:rPr lang="da-DK" sz="1600" dirty="0">
                <a:solidFill>
                  <a:schemeClr val="bg1"/>
                </a:solidFill>
              </a:rPr>
              <a:t>Ønsker nedsat tid</a:t>
            </a:r>
          </a:p>
        </p:txBody>
      </p:sp>
    </p:spTree>
    <p:custDataLst>
      <p:custData r:id="rId1"/>
      <p:custData r:id="rId2"/>
      <p:tags r:id="rId3"/>
    </p:custDataLst>
    <p:extLst>
      <p:ext uri="{BB962C8B-B14F-4D97-AF65-F5344CB8AC3E}">
        <p14:creationId xmlns:p14="http://schemas.microsoft.com/office/powerpoint/2010/main" val="217942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C36C12FB-434F-AC5A-2574-7EF4B0C68513}"/>
              </a:ext>
            </a:extLst>
          </p:cNvPr>
          <p:cNvSpPr/>
          <p:nvPr/>
        </p:nvSpPr>
        <p:spPr>
          <a:xfrm>
            <a:off x="416110" y="1734966"/>
            <a:ext cx="8278934" cy="2626090"/>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600" i="1" dirty="0">
                <a:solidFill>
                  <a:schemeClr val="tx1"/>
                </a:solidFill>
              </a:rPr>
              <a:t>Jeg har nogle fantastiske kollegaer og elever. Det er fedt at være i klasselokalet sammen med de unge mennesker. </a:t>
            </a:r>
          </a:p>
          <a:p>
            <a:r>
              <a:rPr lang="da-DK" sz="1600" i="1" dirty="0">
                <a:solidFill>
                  <a:schemeClr val="tx1"/>
                </a:solidFill>
              </a:rPr>
              <a:t>(ID 90, mand, 35-39 år)</a:t>
            </a:r>
          </a:p>
          <a:p>
            <a:endParaRPr lang="da-DK" sz="1600" i="1" dirty="0">
              <a:solidFill>
                <a:schemeClr val="tx1"/>
              </a:solidFill>
            </a:endParaRPr>
          </a:p>
          <a:p>
            <a:r>
              <a:rPr lang="da-DK" sz="1600" i="1" dirty="0">
                <a:solidFill>
                  <a:schemeClr val="tx1"/>
                </a:solidFill>
              </a:rPr>
              <a:t>I de perioder af året, hvor der er god tid til fordybelse og grundig forberedelse af min undervisning. I samtaler med gode fagkolleger om faglighed, didaktik og pædagogik - gerne i relation til en konkret klasse. I de undervisningssammenhænge, hvor man oplever den perfekte balance med eleverne mellem faglig alvor og menneskelig humor. </a:t>
            </a:r>
          </a:p>
          <a:p>
            <a:r>
              <a:rPr lang="da-DK" sz="1600" i="1" dirty="0">
                <a:solidFill>
                  <a:schemeClr val="tx1"/>
                </a:solidFill>
              </a:rPr>
              <a:t>(ID 24, kvinde, 55-59 år)</a:t>
            </a:r>
          </a:p>
        </p:txBody>
      </p:sp>
      <p:sp>
        <p:nvSpPr>
          <p:cNvPr id="13" name="Tekstfelt 12">
            <a:extLst>
              <a:ext uri="{FF2B5EF4-FFF2-40B4-BE49-F238E27FC236}">
                <a16:creationId xmlns:a16="http://schemas.microsoft.com/office/drawing/2014/main" id="{8A759C48-D9D4-C820-57CC-ED05D3E29C97}"/>
              </a:ext>
            </a:extLst>
          </p:cNvPr>
          <p:cNvSpPr txBox="1"/>
          <p:nvPr/>
        </p:nvSpPr>
        <p:spPr>
          <a:xfrm>
            <a:off x="312866" y="508190"/>
            <a:ext cx="8088720" cy="954107"/>
          </a:xfrm>
          <a:prstGeom prst="rect">
            <a:avLst/>
          </a:prstGeom>
          <a:noFill/>
        </p:spPr>
        <p:txBody>
          <a:bodyPr wrap="square" rtlCol="0">
            <a:spAutoFit/>
          </a:bodyPr>
          <a:lstStyle/>
          <a:p>
            <a:r>
              <a:rPr lang="da-DK" sz="2800">
                <a:latin typeface="Georgia" panose="02040502050405020303" pitchFamily="18" charset="0"/>
              </a:rPr>
              <a:t>HVORNÅR ER DIT ARBEJDE KILDE TIL ARBEJDSGLÆDE?</a:t>
            </a:r>
          </a:p>
        </p:txBody>
      </p:sp>
      <p:sp>
        <p:nvSpPr>
          <p:cNvPr id="15" name="Tekstfelt 14">
            <a:extLst>
              <a:ext uri="{FF2B5EF4-FFF2-40B4-BE49-F238E27FC236}">
                <a16:creationId xmlns:a16="http://schemas.microsoft.com/office/drawing/2014/main" id="{E7555D38-4F13-0B8A-B019-D79177531369}"/>
              </a:ext>
            </a:extLst>
          </p:cNvPr>
          <p:cNvSpPr txBox="1"/>
          <p:nvPr/>
        </p:nvSpPr>
        <p:spPr>
          <a:xfrm>
            <a:off x="312866" y="1380556"/>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
        <p:nvSpPr>
          <p:cNvPr id="16" name="Tekstfelt 15">
            <a:extLst>
              <a:ext uri="{FF2B5EF4-FFF2-40B4-BE49-F238E27FC236}">
                <a16:creationId xmlns:a16="http://schemas.microsoft.com/office/drawing/2014/main" id="{D0386017-5D14-679D-4C6D-3BC18070C3D0}"/>
              </a:ext>
            </a:extLst>
          </p:cNvPr>
          <p:cNvSpPr txBox="1"/>
          <p:nvPr/>
        </p:nvSpPr>
        <p:spPr>
          <a:xfrm>
            <a:off x="8309647" y="4047914"/>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3527793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1EB0E144-9C95-B652-A981-FDF7C6116E07}"/>
              </a:ext>
            </a:extLst>
          </p:cNvPr>
          <p:cNvSpPr/>
          <p:nvPr/>
        </p:nvSpPr>
        <p:spPr>
          <a:xfrm>
            <a:off x="433526" y="1645577"/>
            <a:ext cx="8278934" cy="2294325"/>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a:extLst>
              <a:ext uri="{FF2B5EF4-FFF2-40B4-BE49-F238E27FC236}">
                <a16:creationId xmlns:a16="http://schemas.microsoft.com/office/drawing/2014/main" id="{645B292F-1A73-9E4D-9396-8B24791A9F7A}"/>
              </a:ext>
            </a:extLst>
          </p:cNvPr>
          <p:cNvSpPr txBox="1"/>
          <p:nvPr/>
        </p:nvSpPr>
        <p:spPr>
          <a:xfrm>
            <a:off x="312866" y="508190"/>
            <a:ext cx="8088720" cy="523220"/>
          </a:xfrm>
          <a:prstGeom prst="rect">
            <a:avLst/>
          </a:prstGeom>
          <a:noFill/>
        </p:spPr>
        <p:txBody>
          <a:bodyPr wrap="square" rtlCol="0">
            <a:spAutoFit/>
          </a:bodyPr>
          <a:lstStyle/>
          <a:p>
            <a:r>
              <a:rPr lang="da-DK" sz="2800">
                <a:latin typeface="Georgia" panose="02040502050405020303" pitchFamily="18" charset="0"/>
              </a:rPr>
              <a:t>AT RYKKE EN ELEV</a:t>
            </a:r>
          </a:p>
        </p:txBody>
      </p:sp>
      <p:sp>
        <p:nvSpPr>
          <p:cNvPr id="14" name="Tekstfelt 13">
            <a:extLst>
              <a:ext uri="{FF2B5EF4-FFF2-40B4-BE49-F238E27FC236}">
                <a16:creationId xmlns:a16="http://schemas.microsoft.com/office/drawing/2014/main" id="{B6F0C0A8-C7CB-2D14-FA60-577780109280}"/>
              </a:ext>
            </a:extLst>
          </p:cNvPr>
          <p:cNvSpPr txBox="1"/>
          <p:nvPr/>
        </p:nvSpPr>
        <p:spPr>
          <a:xfrm>
            <a:off x="601381" y="1843489"/>
            <a:ext cx="7643027" cy="1815882"/>
          </a:xfrm>
          <a:prstGeom prst="rect">
            <a:avLst/>
          </a:prstGeom>
          <a:noFill/>
        </p:spPr>
        <p:txBody>
          <a:bodyPr wrap="square">
            <a:spAutoFit/>
          </a:bodyPr>
          <a:lstStyle/>
          <a:p>
            <a:r>
              <a:rPr lang="da-DK" sz="1600" i="1"/>
              <a:t>Når jeg kan hjælpe nogle elever med at rykke sig. Jeg havde f.eks. en elev, som havde rigtig meget fravær, og var ved at blive smidt ud. Jeg tog en snak med ham, og fik lavet nogle aftaler med ham, så han kunne indhente det, han manglede.   Det gav ham mod på skolen igen, og han har indhentet meget af det forsømte. Han mangler kun to fag for at være færdig med sin HF, så han skal lige holdes til ilden her til sidst. Det er så fedt, når man kan hjælpe på den måde. </a:t>
            </a:r>
          </a:p>
          <a:p>
            <a:r>
              <a:rPr lang="da-DK" sz="1600" i="1"/>
              <a:t>(ID 691, kvinde, 35-39 år)</a:t>
            </a:r>
          </a:p>
        </p:txBody>
      </p:sp>
      <p:sp>
        <p:nvSpPr>
          <p:cNvPr id="15" name="Tekstfelt 14">
            <a:extLst>
              <a:ext uri="{FF2B5EF4-FFF2-40B4-BE49-F238E27FC236}">
                <a16:creationId xmlns:a16="http://schemas.microsoft.com/office/drawing/2014/main" id="{E0DDEBCC-6635-16AC-41C2-B9358F315F3F}"/>
              </a:ext>
            </a:extLst>
          </p:cNvPr>
          <p:cNvSpPr txBox="1"/>
          <p:nvPr/>
        </p:nvSpPr>
        <p:spPr>
          <a:xfrm>
            <a:off x="290507" y="1318651"/>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
        <p:nvSpPr>
          <p:cNvPr id="16" name="Tekstfelt 15">
            <a:extLst>
              <a:ext uri="{FF2B5EF4-FFF2-40B4-BE49-F238E27FC236}">
                <a16:creationId xmlns:a16="http://schemas.microsoft.com/office/drawing/2014/main" id="{FEF838F5-5E0E-EADE-76E9-1E9A521546C4}"/>
              </a:ext>
            </a:extLst>
          </p:cNvPr>
          <p:cNvSpPr txBox="1"/>
          <p:nvPr/>
        </p:nvSpPr>
        <p:spPr>
          <a:xfrm>
            <a:off x="8364303" y="3651870"/>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3929855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C36C12FB-434F-AC5A-2574-7EF4B0C68513}"/>
              </a:ext>
            </a:extLst>
          </p:cNvPr>
          <p:cNvSpPr/>
          <p:nvPr/>
        </p:nvSpPr>
        <p:spPr>
          <a:xfrm>
            <a:off x="433526" y="1264555"/>
            <a:ext cx="8278934" cy="3143679"/>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a:extLst>
              <a:ext uri="{FF2B5EF4-FFF2-40B4-BE49-F238E27FC236}">
                <a16:creationId xmlns:a16="http://schemas.microsoft.com/office/drawing/2014/main" id="{8A759C48-D9D4-C820-57CC-ED05D3E29C97}"/>
              </a:ext>
            </a:extLst>
          </p:cNvPr>
          <p:cNvSpPr txBox="1"/>
          <p:nvPr/>
        </p:nvSpPr>
        <p:spPr>
          <a:xfrm>
            <a:off x="312866" y="508190"/>
            <a:ext cx="8088720" cy="523220"/>
          </a:xfrm>
          <a:prstGeom prst="rect">
            <a:avLst/>
          </a:prstGeom>
          <a:noFill/>
        </p:spPr>
        <p:txBody>
          <a:bodyPr wrap="square" rtlCol="0">
            <a:spAutoFit/>
          </a:bodyPr>
          <a:lstStyle/>
          <a:p>
            <a:r>
              <a:rPr lang="da-DK" sz="2800">
                <a:latin typeface="Georgia" panose="02040502050405020303" pitchFamily="18" charset="0"/>
              </a:rPr>
              <a:t>NÅR DET SPILLER I FAGENE</a:t>
            </a:r>
          </a:p>
        </p:txBody>
      </p:sp>
      <p:sp>
        <p:nvSpPr>
          <p:cNvPr id="14" name="Tekstfelt 13">
            <a:extLst>
              <a:ext uri="{FF2B5EF4-FFF2-40B4-BE49-F238E27FC236}">
                <a16:creationId xmlns:a16="http://schemas.microsoft.com/office/drawing/2014/main" id="{98DEB7CE-2B36-22F1-98F1-CE72E8D0C050}"/>
              </a:ext>
            </a:extLst>
          </p:cNvPr>
          <p:cNvSpPr txBox="1"/>
          <p:nvPr/>
        </p:nvSpPr>
        <p:spPr>
          <a:xfrm>
            <a:off x="781401" y="1419616"/>
            <a:ext cx="7643027" cy="2800767"/>
          </a:xfrm>
          <a:prstGeom prst="rect">
            <a:avLst/>
          </a:prstGeom>
          <a:noFill/>
        </p:spPr>
        <p:txBody>
          <a:bodyPr wrap="square">
            <a:spAutoFit/>
          </a:bodyPr>
          <a:lstStyle/>
          <a:p>
            <a:r>
              <a:rPr lang="da-DK" sz="1600" i="1"/>
              <a:t>Når mine elever "ser lyset”  </a:t>
            </a:r>
          </a:p>
          <a:p>
            <a:r>
              <a:rPr lang="da-DK" sz="1600" i="1"/>
              <a:t>Når vi griner  </a:t>
            </a:r>
          </a:p>
          <a:p>
            <a:r>
              <a:rPr lang="da-DK" sz="1600" i="1"/>
              <a:t>Når de arbejder ihærdigt med dagens opgaver  </a:t>
            </a:r>
          </a:p>
          <a:p>
            <a:r>
              <a:rPr lang="da-DK" sz="1600" i="1"/>
              <a:t>Når det virkeligt spiller i mit ene fag (musik)  </a:t>
            </a:r>
          </a:p>
          <a:p>
            <a:r>
              <a:rPr lang="da-DK" sz="1600" i="1"/>
              <a:t>Når det spiller i mit andet fag, fordi de kan koble parametre  </a:t>
            </a:r>
          </a:p>
          <a:p>
            <a:r>
              <a:rPr lang="da-DK" sz="1600" i="1"/>
              <a:t>Når vi er ude at se teater eller opleve koncerter sammen  </a:t>
            </a:r>
          </a:p>
          <a:p>
            <a:r>
              <a:rPr lang="da-DK" sz="1600" i="1"/>
              <a:t>Når eleverne bliver studenter  </a:t>
            </a:r>
          </a:p>
          <a:p>
            <a:r>
              <a:rPr lang="da-DK" sz="1600" i="1"/>
              <a:t>Når vi rejser på studieture  </a:t>
            </a:r>
          </a:p>
          <a:p>
            <a:r>
              <a:rPr lang="da-DK" sz="1600" i="1"/>
              <a:t>Når vi udveksler  </a:t>
            </a:r>
          </a:p>
          <a:p>
            <a:r>
              <a:rPr lang="da-DK" sz="1600" i="1"/>
              <a:t>Når lærerne forbereder sig fælles og vi løfter til nye højder</a:t>
            </a:r>
          </a:p>
          <a:p>
            <a:r>
              <a:rPr lang="da-DK" sz="1600" i="1"/>
              <a:t>(ID 36, kvinde, 45-49 år)</a:t>
            </a:r>
          </a:p>
        </p:txBody>
      </p:sp>
      <p:sp>
        <p:nvSpPr>
          <p:cNvPr id="15" name="Tekstfelt 14">
            <a:extLst>
              <a:ext uri="{FF2B5EF4-FFF2-40B4-BE49-F238E27FC236}">
                <a16:creationId xmlns:a16="http://schemas.microsoft.com/office/drawing/2014/main" id="{E7555D38-4F13-0B8A-B019-D79177531369}"/>
              </a:ext>
            </a:extLst>
          </p:cNvPr>
          <p:cNvSpPr txBox="1"/>
          <p:nvPr/>
        </p:nvSpPr>
        <p:spPr>
          <a:xfrm>
            <a:off x="290507" y="944019"/>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
        <p:nvSpPr>
          <p:cNvPr id="16" name="Tekstfelt 15">
            <a:extLst>
              <a:ext uri="{FF2B5EF4-FFF2-40B4-BE49-F238E27FC236}">
                <a16:creationId xmlns:a16="http://schemas.microsoft.com/office/drawing/2014/main" id="{D0386017-5D14-679D-4C6D-3BC18070C3D0}"/>
              </a:ext>
            </a:extLst>
          </p:cNvPr>
          <p:cNvSpPr txBox="1"/>
          <p:nvPr/>
        </p:nvSpPr>
        <p:spPr>
          <a:xfrm>
            <a:off x="8364303" y="4112371"/>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2481347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9DFCF006-3875-87D3-EC24-C235FCED5F08}"/>
              </a:ext>
            </a:extLst>
          </p:cNvPr>
          <p:cNvSpPr/>
          <p:nvPr/>
        </p:nvSpPr>
        <p:spPr>
          <a:xfrm>
            <a:off x="433526" y="1624595"/>
            <a:ext cx="8278934" cy="2387315"/>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a:extLst>
              <a:ext uri="{FF2B5EF4-FFF2-40B4-BE49-F238E27FC236}">
                <a16:creationId xmlns:a16="http://schemas.microsoft.com/office/drawing/2014/main" id="{4D21C029-D032-D5E8-B5CD-3EF5B3CADCA0}"/>
              </a:ext>
            </a:extLst>
          </p:cNvPr>
          <p:cNvSpPr txBox="1"/>
          <p:nvPr/>
        </p:nvSpPr>
        <p:spPr>
          <a:xfrm>
            <a:off x="312866" y="508190"/>
            <a:ext cx="8088720" cy="523220"/>
          </a:xfrm>
          <a:prstGeom prst="rect">
            <a:avLst/>
          </a:prstGeom>
          <a:noFill/>
        </p:spPr>
        <p:txBody>
          <a:bodyPr wrap="square" rtlCol="0">
            <a:spAutoFit/>
          </a:bodyPr>
          <a:lstStyle/>
          <a:p>
            <a:r>
              <a:rPr lang="da-DK" sz="2800">
                <a:latin typeface="Georgia" panose="02040502050405020303" pitchFamily="18" charset="0"/>
              </a:rPr>
              <a:t>EN STILLE SNIGENDE FORSKEL</a:t>
            </a:r>
          </a:p>
        </p:txBody>
      </p:sp>
      <p:sp>
        <p:nvSpPr>
          <p:cNvPr id="14" name="Tekstfelt 13">
            <a:extLst>
              <a:ext uri="{FF2B5EF4-FFF2-40B4-BE49-F238E27FC236}">
                <a16:creationId xmlns:a16="http://schemas.microsoft.com/office/drawing/2014/main" id="{5AE069F5-B251-D970-3ABE-4EE0B43D92C4}"/>
              </a:ext>
            </a:extLst>
          </p:cNvPr>
          <p:cNvSpPr txBox="1"/>
          <p:nvPr/>
        </p:nvSpPr>
        <p:spPr>
          <a:xfrm>
            <a:off x="781401" y="1907996"/>
            <a:ext cx="7643027" cy="1815882"/>
          </a:xfrm>
          <a:prstGeom prst="rect">
            <a:avLst/>
          </a:prstGeom>
          <a:noFill/>
        </p:spPr>
        <p:txBody>
          <a:bodyPr wrap="square">
            <a:spAutoFit/>
          </a:bodyPr>
          <a:lstStyle/>
          <a:p>
            <a:r>
              <a:rPr lang="da-DK" sz="1600" i="1"/>
              <a:t>Samværet med eleverne giver mig stor glæde, fordi jeg oplever, at jeg giver dem noget. Dansk og fagligt: at de oplever en forbindelse fra deres SoMe FoMo til Seeberg, Hansen, Blixen og Kierkegaard. Og den oplevelse er ikke en aha, men en stille snigende. Spansk, fagligt og pædagogisk: at den skæve dreng oplever, at han kan lære et andet fremmedsprog end engelsk. Dertil glæder kollegaerne mig også dagligt. Small talk om sprog, samfund og fodbold. </a:t>
            </a:r>
          </a:p>
          <a:p>
            <a:r>
              <a:rPr lang="da-DK" sz="1600" i="1"/>
              <a:t>(ID 10, mand, 55-59 år)</a:t>
            </a:r>
          </a:p>
        </p:txBody>
      </p:sp>
      <p:sp>
        <p:nvSpPr>
          <p:cNvPr id="15" name="Tekstfelt 14">
            <a:extLst>
              <a:ext uri="{FF2B5EF4-FFF2-40B4-BE49-F238E27FC236}">
                <a16:creationId xmlns:a16="http://schemas.microsoft.com/office/drawing/2014/main" id="{2C007994-970F-CB77-B210-E92AA248438F}"/>
              </a:ext>
            </a:extLst>
          </p:cNvPr>
          <p:cNvSpPr txBox="1"/>
          <p:nvPr/>
        </p:nvSpPr>
        <p:spPr>
          <a:xfrm>
            <a:off x="-1045676" y="1312452"/>
            <a:ext cx="1845431" cy="1015663"/>
          </a:xfrm>
          <a:prstGeom prst="rect">
            <a:avLst/>
          </a:prstGeom>
          <a:noFill/>
        </p:spPr>
        <p:txBody>
          <a:bodyPr wrap="square" rtlCol="0">
            <a:spAutoFit/>
          </a:bodyPr>
          <a:lstStyle/>
          <a:p>
            <a:pPr algn="r"/>
            <a:r>
              <a:rPr lang="da-DK" sz="6000">
                <a:solidFill>
                  <a:srgbClr val="EC8C11"/>
                </a:solidFill>
                <a:latin typeface="Georgia" panose="02040502050405020303" pitchFamily="18" charset="0"/>
              </a:rPr>
              <a:t>“</a:t>
            </a:r>
          </a:p>
        </p:txBody>
      </p:sp>
      <p:sp>
        <p:nvSpPr>
          <p:cNvPr id="16" name="Tekstfelt 15">
            <a:extLst>
              <a:ext uri="{FF2B5EF4-FFF2-40B4-BE49-F238E27FC236}">
                <a16:creationId xmlns:a16="http://schemas.microsoft.com/office/drawing/2014/main" id="{E3DB8DBC-F0FD-AD2E-3370-371FC3075B6D}"/>
              </a:ext>
            </a:extLst>
          </p:cNvPr>
          <p:cNvSpPr txBox="1"/>
          <p:nvPr/>
        </p:nvSpPr>
        <p:spPr>
          <a:xfrm>
            <a:off x="8364303" y="3716327"/>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852084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8A03CA97-2164-58B3-DB7B-076D3A3A0606}"/>
              </a:ext>
            </a:extLst>
          </p:cNvPr>
          <p:cNvSpPr/>
          <p:nvPr/>
        </p:nvSpPr>
        <p:spPr>
          <a:xfrm>
            <a:off x="433526" y="1624595"/>
            <a:ext cx="8278934" cy="2387315"/>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a:extLst>
              <a:ext uri="{FF2B5EF4-FFF2-40B4-BE49-F238E27FC236}">
                <a16:creationId xmlns:a16="http://schemas.microsoft.com/office/drawing/2014/main" id="{DEC667DC-279F-1DDB-1525-3C1ACF75AEED}"/>
              </a:ext>
            </a:extLst>
          </p:cNvPr>
          <p:cNvSpPr txBox="1"/>
          <p:nvPr/>
        </p:nvSpPr>
        <p:spPr>
          <a:xfrm>
            <a:off x="312866" y="508190"/>
            <a:ext cx="8088720" cy="523220"/>
          </a:xfrm>
          <a:prstGeom prst="rect">
            <a:avLst/>
          </a:prstGeom>
          <a:noFill/>
        </p:spPr>
        <p:txBody>
          <a:bodyPr wrap="square" rtlCol="0">
            <a:spAutoFit/>
          </a:bodyPr>
          <a:lstStyle/>
          <a:p>
            <a:r>
              <a:rPr lang="da-DK" sz="2800">
                <a:latin typeface="Georgia" panose="02040502050405020303" pitchFamily="18" charset="0"/>
              </a:rPr>
              <a:t>DYNAMIKKEN I KLASSEN</a:t>
            </a:r>
          </a:p>
        </p:txBody>
      </p:sp>
      <p:sp>
        <p:nvSpPr>
          <p:cNvPr id="14" name="Tekstfelt 13">
            <a:extLst>
              <a:ext uri="{FF2B5EF4-FFF2-40B4-BE49-F238E27FC236}">
                <a16:creationId xmlns:a16="http://schemas.microsoft.com/office/drawing/2014/main" id="{2132EF6C-8638-8564-0EA0-6AC295C8A553}"/>
              </a:ext>
            </a:extLst>
          </p:cNvPr>
          <p:cNvSpPr txBox="1"/>
          <p:nvPr/>
        </p:nvSpPr>
        <p:spPr>
          <a:xfrm>
            <a:off x="781401" y="1907996"/>
            <a:ext cx="7643027" cy="1815882"/>
          </a:xfrm>
          <a:prstGeom prst="rect">
            <a:avLst/>
          </a:prstGeom>
          <a:noFill/>
        </p:spPr>
        <p:txBody>
          <a:bodyPr wrap="square">
            <a:spAutoFit/>
          </a:bodyPr>
          <a:lstStyle/>
          <a:p>
            <a:r>
              <a:rPr lang="da-DK" sz="1600" i="1"/>
              <a:t>Når eleverne er engagerede. Det kræver som regel, at der er en god håndfuld toneangivende elever, der er interesserede. Det smitter af på resten, så man får en god spiral. Så er eleverne velforberedte, giver modspil og udfordrer, så læringen når nye højder. Det er fantastisk. At være med til at udvikle undervisningsforløb og udvekslingsprogrammer med tværfagligt samarbejde. Projektarbejder med elever - enkeltvis eller i smågrupper - hvor de har engagement og projektstyring. </a:t>
            </a:r>
          </a:p>
          <a:p>
            <a:r>
              <a:rPr lang="da-DK" sz="1600" i="1"/>
              <a:t>(ID 107, mand, 50-54 år)</a:t>
            </a:r>
          </a:p>
        </p:txBody>
      </p:sp>
      <p:sp>
        <p:nvSpPr>
          <p:cNvPr id="15" name="Tekstfelt 14">
            <a:extLst>
              <a:ext uri="{FF2B5EF4-FFF2-40B4-BE49-F238E27FC236}">
                <a16:creationId xmlns:a16="http://schemas.microsoft.com/office/drawing/2014/main" id="{86DF60AD-4CAC-DDE7-5709-916E5214940A}"/>
              </a:ext>
            </a:extLst>
          </p:cNvPr>
          <p:cNvSpPr txBox="1"/>
          <p:nvPr/>
        </p:nvSpPr>
        <p:spPr>
          <a:xfrm>
            <a:off x="-1045676" y="1312452"/>
            <a:ext cx="1845431" cy="1015663"/>
          </a:xfrm>
          <a:prstGeom prst="rect">
            <a:avLst/>
          </a:prstGeom>
          <a:noFill/>
        </p:spPr>
        <p:txBody>
          <a:bodyPr wrap="square" rtlCol="0">
            <a:spAutoFit/>
          </a:bodyPr>
          <a:lstStyle/>
          <a:p>
            <a:pPr algn="r"/>
            <a:r>
              <a:rPr lang="da-DK" sz="6000">
                <a:solidFill>
                  <a:srgbClr val="EC8C11"/>
                </a:solidFill>
                <a:latin typeface="Georgia" panose="02040502050405020303" pitchFamily="18" charset="0"/>
              </a:rPr>
              <a:t>“</a:t>
            </a:r>
          </a:p>
        </p:txBody>
      </p:sp>
      <p:sp>
        <p:nvSpPr>
          <p:cNvPr id="16" name="Tekstfelt 15">
            <a:extLst>
              <a:ext uri="{FF2B5EF4-FFF2-40B4-BE49-F238E27FC236}">
                <a16:creationId xmlns:a16="http://schemas.microsoft.com/office/drawing/2014/main" id="{5903A775-E4A0-2938-22CF-AB96558D18FB}"/>
              </a:ext>
            </a:extLst>
          </p:cNvPr>
          <p:cNvSpPr txBox="1"/>
          <p:nvPr/>
        </p:nvSpPr>
        <p:spPr>
          <a:xfrm>
            <a:off x="8364303" y="3716327"/>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2178485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8A03CA97-2164-58B3-DB7B-076D3A3A0606}"/>
              </a:ext>
            </a:extLst>
          </p:cNvPr>
          <p:cNvSpPr/>
          <p:nvPr/>
        </p:nvSpPr>
        <p:spPr>
          <a:xfrm>
            <a:off x="433526" y="1518081"/>
            <a:ext cx="8278934" cy="2886409"/>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a:extLst>
              <a:ext uri="{FF2B5EF4-FFF2-40B4-BE49-F238E27FC236}">
                <a16:creationId xmlns:a16="http://schemas.microsoft.com/office/drawing/2014/main" id="{DEC667DC-279F-1DDB-1525-3C1ACF75AEED}"/>
              </a:ext>
            </a:extLst>
          </p:cNvPr>
          <p:cNvSpPr txBox="1"/>
          <p:nvPr/>
        </p:nvSpPr>
        <p:spPr>
          <a:xfrm>
            <a:off x="312866" y="508190"/>
            <a:ext cx="8088720" cy="523220"/>
          </a:xfrm>
          <a:prstGeom prst="rect">
            <a:avLst/>
          </a:prstGeom>
          <a:noFill/>
        </p:spPr>
        <p:txBody>
          <a:bodyPr wrap="square" rtlCol="0">
            <a:spAutoFit/>
          </a:bodyPr>
          <a:lstStyle/>
          <a:p>
            <a:r>
              <a:rPr lang="da-DK" sz="2800">
                <a:latin typeface="Georgia" panose="02040502050405020303" pitchFamily="18" charset="0"/>
              </a:rPr>
              <a:t>DET KRÆVENDE RELATIONSARBEJDE</a:t>
            </a:r>
          </a:p>
        </p:txBody>
      </p:sp>
      <p:sp>
        <p:nvSpPr>
          <p:cNvPr id="14" name="Tekstfelt 13">
            <a:extLst>
              <a:ext uri="{FF2B5EF4-FFF2-40B4-BE49-F238E27FC236}">
                <a16:creationId xmlns:a16="http://schemas.microsoft.com/office/drawing/2014/main" id="{2132EF6C-8638-8564-0EA0-6AC295C8A553}"/>
              </a:ext>
            </a:extLst>
          </p:cNvPr>
          <p:cNvSpPr txBox="1"/>
          <p:nvPr/>
        </p:nvSpPr>
        <p:spPr>
          <a:xfrm>
            <a:off x="781401" y="1677176"/>
            <a:ext cx="7643027" cy="2616101"/>
          </a:xfrm>
          <a:prstGeom prst="rect">
            <a:avLst/>
          </a:prstGeom>
          <a:noFill/>
        </p:spPr>
        <p:txBody>
          <a:bodyPr wrap="square">
            <a:spAutoFit/>
          </a:bodyPr>
          <a:lstStyle/>
          <a:p>
            <a:pPr marR="594360">
              <a:spcBef>
                <a:spcPts val="1000"/>
              </a:spcBef>
              <a:spcAft>
                <a:spcPts val="1400"/>
              </a:spcAft>
              <a:tabLst>
                <a:tab pos="140335" algn="l"/>
              </a:tabLst>
            </a:pPr>
            <a:r>
              <a:rPr lang="da-DK" sz="1600" i="1" dirty="0">
                <a:effectLst/>
                <a:ea typeface="Arial" panose="020B0604020202020204" pitchFamily="34" charset="0"/>
                <a:cs typeface="Times New Roman" panose="02020603050405020304" pitchFamily="18" charset="0"/>
              </a:rPr>
              <a:t>Hvert år at skulle starte nye klasser/hold/grundforløbshold. Det er SÅ relationskrævende! Nye mennesker, navne, problemer, krav, forældre, møder...  </a:t>
            </a:r>
            <a:r>
              <a:rPr lang="da-DK" sz="1600" i="1" dirty="0">
                <a:ea typeface="Arial" panose="020B0604020202020204" pitchFamily="34" charset="0"/>
                <a:cs typeface="Times New Roman" panose="02020603050405020304" pitchFamily="18" charset="0"/>
              </a:rPr>
              <a:t>                                                                                                                                                 </a:t>
            </a:r>
            <a:r>
              <a:rPr lang="da-DK" sz="1600" i="1" dirty="0">
                <a:effectLst/>
                <a:ea typeface="Arial" panose="020B0604020202020204" pitchFamily="34" charset="0"/>
                <a:cs typeface="Times New Roman" panose="02020603050405020304" pitchFamily="18" charset="0"/>
              </a:rPr>
              <a:t>(ID 109, mand, 55-59 år)</a:t>
            </a:r>
          </a:p>
          <a:p>
            <a:pPr marR="594360">
              <a:spcBef>
                <a:spcPts val="1000"/>
              </a:spcBef>
              <a:spcAft>
                <a:spcPts val="1400"/>
              </a:spcAft>
              <a:tabLst>
                <a:tab pos="140335" algn="l"/>
              </a:tabLst>
            </a:pPr>
            <a:r>
              <a:rPr lang="da-DK" sz="1600" i="1" dirty="0">
                <a:effectLst/>
                <a:ea typeface="Arial" panose="020B0604020202020204" pitchFamily="34" charset="0"/>
                <a:cs typeface="Times New Roman" panose="02020603050405020304" pitchFamily="18" charset="0"/>
              </a:rPr>
              <a:t>At have 1.g-grundforløbsklasser, der bare skal køres igennem som en pølsefabrik, og som man kun har i kort tid, og det derved </a:t>
            </a:r>
            <a:r>
              <a:rPr lang="da-DK" sz="1600" i="1" dirty="0">
                <a:solidFill>
                  <a:srgbClr val="E79217"/>
                </a:solidFill>
                <a:effectLst/>
                <a:ea typeface="Arial" panose="020B0604020202020204" pitchFamily="34" charset="0"/>
                <a:cs typeface="Times New Roman" panose="02020603050405020304" pitchFamily="18" charset="0"/>
              </a:rPr>
              <a:t>ikke helt kan betale sig </a:t>
            </a:r>
            <a:r>
              <a:rPr lang="da-DK" sz="1600" i="1" dirty="0">
                <a:effectLst/>
                <a:ea typeface="Arial" panose="020B0604020202020204" pitchFamily="34" charset="0"/>
                <a:cs typeface="Times New Roman" panose="02020603050405020304" pitchFamily="18" charset="0"/>
              </a:rPr>
              <a:t>at engagere sig i dem. […] Når der i en klasse er en dårlig klassedynamisk, der får nærmest alt til at falde til jorden.</a:t>
            </a:r>
            <a:r>
              <a:rPr lang="da-DK" sz="1600" i="1" dirty="0">
                <a:ea typeface="Arial" panose="020B0604020202020204" pitchFamily="34" charset="0"/>
                <a:cs typeface="Times New Roman" panose="02020603050405020304" pitchFamily="18" charset="0"/>
              </a:rPr>
              <a:t>                                     </a:t>
            </a:r>
            <a:r>
              <a:rPr lang="da-DK" sz="1600" i="1" dirty="0">
                <a:effectLst/>
                <a:ea typeface="Arial" panose="020B0604020202020204" pitchFamily="34" charset="0"/>
                <a:cs typeface="Times New Roman" panose="02020603050405020304" pitchFamily="18" charset="0"/>
              </a:rPr>
              <a:t>(ID 622, kvinde, 45-49 år)</a:t>
            </a:r>
          </a:p>
        </p:txBody>
      </p:sp>
      <p:sp>
        <p:nvSpPr>
          <p:cNvPr id="15" name="Tekstfelt 14">
            <a:extLst>
              <a:ext uri="{FF2B5EF4-FFF2-40B4-BE49-F238E27FC236}">
                <a16:creationId xmlns:a16="http://schemas.microsoft.com/office/drawing/2014/main" id="{86DF60AD-4CAC-DDE7-5709-916E5214940A}"/>
              </a:ext>
            </a:extLst>
          </p:cNvPr>
          <p:cNvSpPr txBox="1"/>
          <p:nvPr/>
        </p:nvSpPr>
        <p:spPr>
          <a:xfrm>
            <a:off x="-1045676" y="1188168"/>
            <a:ext cx="1845431" cy="1015663"/>
          </a:xfrm>
          <a:prstGeom prst="rect">
            <a:avLst/>
          </a:prstGeom>
          <a:noFill/>
        </p:spPr>
        <p:txBody>
          <a:bodyPr wrap="square" rtlCol="0">
            <a:spAutoFit/>
          </a:bodyPr>
          <a:lstStyle/>
          <a:p>
            <a:pPr algn="r"/>
            <a:r>
              <a:rPr lang="da-DK" sz="6000">
                <a:solidFill>
                  <a:srgbClr val="EC8C11"/>
                </a:solidFill>
                <a:latin typeface="Georgia" panose="02040502050405020303" pitchFamily="18" charset="0"/>
              </a:rPr>
              <a:t>“</a:t>
            </a:r>
          </a:p>
        </p:txBody>
      </p:sp>
      <p:sp>
        <p:nvSpPr>
          <p:cNvPr id="16" name="Tekstfelt 15">
            <a:extLst>
              <a:ext uri="{FF2B5EF4-FFF2-40B4-BE49-F238E27FC236}">
                <a16:creationId xmlns:a16="http://schemas.microsoft.com/office/drawing/2014/main" id="{5903A775-E4A0-2938-22CF-AB96558D18FB}"/>
              </a:ext>
            </a:extLst>
          </p:cNvPr>
          <p:cNvSpPr txBox="1"/>
          <p:nvPr/>
        </p:nvSpPr>
        <p:spPr>
          <a:xfrm>
            <a:off x="8364303" y="4094618"/>
            <a:ext cx="1845431" cy="1015663"/>
          </a:xfrm>
          <a:prstGeom prst="rect">
            <a:avLst/>
          </a:prstGeom>
          <a:noFill/>
        </p:spPr>
        <p:txBody>
          <a:bodyPr wrap="square" rtlCol="0">
            <a:spAutoFit/>
          </a:bodyPr>
          <a:lstStyle/>
          <a:p>
            <a:r>
              <a:rPr lang="da-DK" sz="6000" dirty="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1751820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67AA2403-A925-671F-7247-4A2B11A9C4AB}"/>
              </a:ext>
            </a:extLst>
          </p:cNvPr>
          <p:cNvSpPr/>
          <p:nvPr/>
        </p:nvSpPr>
        <p:spPr>
          <a:xfrm>
            <a:off x="433526" y="1624595"/>
            <a:ext cx="8278934" cy="2639343"/>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a:extLst>
              <a:ext uri="{FF2B5EF4-FFF2-40B4-BE49-F238E27FC236}">
                <a16:creationId xmlns:a16="http://schemas.microsoft.com/office/drawing/2014/main" id="{4CBD83FF-3611-59D4-CECB-ADF42F7399CF}"/>
              </a:ext>
            </a:extLst>
          </p:cNvPr>
          <p:cNvSpPr txBox="1"/>
          <p:nvPr/>
        </p:nvSpPr>
        <p:spPr>
          <a:xfrm>
            <a:off x="312866" y="508190"/>
            <a:ext cx="8088720" cy="523220"/>
          </a:xfrm>
          <a:prstGeom prst="rect">
            <a:avLst/>
          </a:prstGeom>
          <a:noFill/>
        </p:spPr>
        <p:txBody>
          <a:bodyPr wrap="square" rtlCol="0">
            <a:spAutoFit/>
          </a:bodyPr>
          <a:lstStyle/>
          <a:p>
            <a:r>
              <a:rPr lang="da-DK" sz="2800">
                <a:latin typeface="Georgia" panose="02040502050405020303" pitchFamily="18" charset="0"/>
              </a:rPr>
              <a:t>LANGE RELATIONER</a:t>
            </a:r>
          </a:p>
        </p:txBody>
      </p:sp>
      <p:sp>
        <p:nvSpPr>
          <p:cNvPr id="14" name="Tekstfelt 13">
            <a:extLst>
              <a:ext uri="{FF2B5EF4-FFF2-40B4-BE49-F238E27FC236}">
                <a16:creationId xmlns:a16="http://schemas.microsoft.com/office/drawing/2014/main" id="{C7BA836E-41E1-717F-2FFF-750AF80954F2}"/>
              </a:ext>
            </a:extLst>
          </p:cNvPr>
          <p:cNvSpPr txBox="1"/>
          <p:nvPr/>
        </p:nvSpPr>
        <p:spPr>
          <a:xfrm>
            <a:off x="781401" y="1907996"/>
            <a:ext cx="7643027" cy="2062103"/>
          </a:xfrm>
          <a:prstGeom prst="rect">
            <a:avLst/>
          </a:prstGeom>
          <a:noFill/>
        </p:spPr>
        <p:txBody>
          <a:bodyPr wrap="square">
            <a:spAutoFit/>
          </a:bodyPr>
          <a:lstStyle/>
          <a:p>
            <a:r>
              <a:rPr lang="da-DK" sz="1600" i="1"/>
              <a:t>Tre år med de samme elever vil i den sidste ende give den største glæde. Have fælles oplevelser. Lære hinanden at kende. Måske endda have været på studietur sammen - det giver glæde. Jeg bliver stadigvæk inviteret til julefrokost med gamle elever/klasser jeg har haft i tre år. Selv mere end 10 år efter! At lykkes med noget er stærkt motiverende. At få "nørklet" en svær SRP-opgave på plads og finde en vej gennem den sammen med eleven.  At hjælpe en elev, der har det svært, til at komme igennem til en studentereksamen. Det gør godt!  </a:t>
            </a:r>
          </a:p>
          <a:p>
            <a:r>
              <a:rPr lang="da-DK" sz="1600" i="1"/>
              <a:t>(ID 109, mand, 55-59 år)</a:t>
            </a:r>
          </a:p>
        </p:txBody>
      </p:sp>
      <p:sp>
        <p:nvSpPr>
          <p:cNvPr id="15" name="Tekstfelt 14">
            <a:extLst>
              <a:ext uri="{FF2B5EF4-FFF2-40B4-BE49-F238E27FC236}">
                <a16:creationId xmlns:a16="http://schemas.microsoft.com/office/drawing/2014/main" id="{2CAE4ABF-8838-629E-5FB8-46C26157EC97}"/>
              </a:ext>
            </a:extLst>
          </p:cNvPr>
          <p:cNvSpPr txBox="1"/>
          <p:nvPr/>
        </p:nvSpPr>
        <p:spPr>
          <a:xfrm>
            <a:off x="-1045676" y="1312452"/>
            <a:ext cx="1845431" cy="1015663"/>
          </a:xfrm>
          <a:prstGeom prst="rect">
            <a:avLst/>
          </a:prstGeom>
          <a:noFill/>
        </p:spPr>
        <p:txBody>
          <a:bodyPr wrap="square" rtlCol="0">
            <a:spAutoFit/>
          </a:bodyPr>
          <a:lstStyle/>
          <a:p>
            <a:pPr algn="r"/>
            <a:r>
              <a:rPr lang="da-DK" sz="6000">
                <a:solidFill>
                  <a:srgbClr val="EC8C11"/>
                </a:solidFill>
                <a:latin typeface="Georgia" panose="02040502050405020303" pitchFamily="18" charset="0"/>
              </a:rPr>
              <a:t>“</a:t>
            </a:r>
          </a:p>
        </p:txBody>
      </p:sp>
      <p:sp>
        <p:nvSpPr>
          <p:cNvPr id="16" name="Tekstfelt 15">
            <a:extLst>
              <a:ext uri="{FF2B5EF4-FFF2-40B4-BE49-F238E27FC236}">
                <a16:creationId xmlns:a16="http://schemas.microsoft.com/office/drawing/2014/main" id="{3B7FF9F0-B44A-5BA7-8F68-DC8606104515}"/>
              </a:ext>
            </a:extLst>
          </p:cNvPr>
          <p:cNvSpPr txBox="1"/>
          <p:nvPr/>
        </p:nvSpPr>
        <p:spPr>
          <a:xfrm>
            <a:off x="8364303" y="3968355"/>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146689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464B1698-EE1C-8B20-ADAD-17ED4AD74DE5}"/>
              </a:ext>
            </a:extLst>
          </p:cNvPr>
          <p:cNvSpPr txBox="1"/>
          <p:nvPr/>
        </p:nvSpPr>
        <p:spPr>
          <a:xfrm>
            <a:off x="312866" y="508190"/>
            <a:ext cx="8088720" cy="523220"/>
          </a:xfrm>
          <a:prstGeom prst="rect">
            <a:avLst/>
          </a:prstGeom>
          <a:noFill/>
        </p:spPr>
        <p:txBody>
          <a:bodyPr wrap="square" rtlCol="0">
            <a:spAutoFit/>
          </a:bodyPr>
          <a:lstStyle/>
          <a:p>
            <a:r>
              <a:rPr lang="da-DK" sz="2800">
                <a:latin typeface="Georgia" panose="02040502050405020303" pitchFamily="18" charset="0"/>
              </a:rPr>
              <a:t>ELEVERNE ER VIGTIGST</a:t>
            </a:r>
          </a:p>
        </p:txBody>
      </p:sp>
      <p:sp>
        <p:nvSpPr>
          <p:cNvPr id="2" name="Rektangel 1">
            <a:extLst>
              <a:ext uri="{FF2B5EF4-FFF2-40B4-BE49-F238E27FC236}">
                <a16:creationId xmlns:a16="http://schemas.microsoft.com/office/drawing/2014/main" id="{3AF99241-D8AE-50A5-B4C7-0B82CBBE6F53}"/>
              </a:ext>
            </a:extLst>
          </p:cNvPr>
          <p:cNvSpPr/>
          <p:nvPr/>
        </p:nvSpPr>
        <p:spPr>
          <a:xfrm>
            <a:off x="846836" y="1692557"/>
            <a:ext cx="7020780" cy="1980220"/>
          </a:xfrm>
          <a:prstGeom prst="rect">
            <a:avLst/>
          </a:prstGeom>
          <a:solidFill>
            <a:srgbClr val="F5D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a:extLst>
              <a:ext uri="{FF2B5EF4-FFF2-40B4-BE49-F238E27FC236}">
                <a16:creationId xmlns:a16="http://schemas.microsoft.com/office/drawing/2014/main" id="{08A16B2F-6E33-6824-8E33-02CAF2E260D0}"/>
              </a:ext>
            </a:extLst>
          </p:cNvPr>
          <p:cNvSpPr txBox="1"/>
          <p:nvPr/>
        </p:nvSpPr>
        <p:spPr>
          <a:xfrm>
            <a:off x="1632335" y="2267168"/>
            <a:ext cx="5879314" cy="584775"/>
          </a:xfrm>
          <a:prstGeom prst="rect">
            <a:avLst/>
          </a:prstGeom>
          <a:noFill/>
        </p:spPr>
        <p:txBody>
          <a:bodyPr wrap="square">
            <a:spAutoFit/>
          </a:bodyPr>
          <a:lstStyle/>
          <a:p>
            <a:r>
              <a:rPr lang="da-DK" sz="1600" noProof="0" dirty="0">
                <a:latin typeface="+mn-lt"/>
                <a:cs typeface="Arial Bold"/>
              </a:rPr>
              <a:t>Eleverne dukker både op i de svar, der handler om arbejdsglæde og i de svar der handler om frustrationer.</a:t>
            </a:r>
          </a:p>
        </p:txBody>
      </p:sp>
    </p:spTree>
    <p:custDataLst>
      <p:custData r:id="rId1"/>
      <p:custData r:id="rId2"/>
      <p:tags r:id="rId3"/>
    </p:custDataLst>
    <p:extLst>
      <p:ext uri="{BB962C8B-B14F-4D97-AF65-F5344CB8AC3E}">
        <p14:creationId xmlns:p14="http://schemas.microsoft.com/office/powerpoint/2010/main" val="2121936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3C02E-ED43-6584-0D52-E65F7E0E79C5}"/>
            </a:ext>
          </a:extLst>
        </p:cNvPr>
        <p:cNvGrpSpPr/>
        <p:nvPr/>
      </p:nvGrpSpPr>
      <p:grpSpPr>
        <a:xfrm>
          <a:off x="0" y="0"/>
          <a:ext cx="0" cy="0"/>
          <a:chOff x="0" y="0"/>
          <a:chExt cx="0" cy="0"/>
        </a:xfrm>
      </p:grpSpPr>
      <p:sp>
        <p:nvSpPr>
          <p:cNvPr id="2" name="Tekstfelt 1">
            <a:extLst>
              <a:ext uri="{FF2B5EF4-FFF2-40B4-BE49-F238E27FC236}">
                <a16:creationId xmlns:a16="http://schemas.microsoft.com/office/drawing/2014/main" id="{16983ABE-5DC9-0DA8-9B12-E59EA591BF05}"/>
              </a:ext>
            </a:extLst>
          </p:cNvPr>
          <p:cNvSpPr txBox="1"/>
          <p:nvPr/>
        </p:nvSpPr>
        <p:spPr>
          <a:xfrm>
            <a:off x="755650" y="520308"/>
            <a:ext cx="7632700" cy="430887"/>
          </a:xfrm>
          <a:prstGeom prst="rect">
            <a:avLst/>
          </a:prstGeom>
          <a:noFill/>
        </p:spPr>
        <p:txBody>
          <a:bodyPr wrap="square" lIns="0" tIns="0" rIns="0" bIns="0" rtlCol="0">
            <a:spAutoFit/>
          </a:bodyPr>
          <a:lstStyle/>
          <a:p>
            <a:r>
              <a:rPr lang="da-DK" sz="2800">
                <a:solidFill>
                  <a:schemeClr val="accent1"/>
                </a:solidFill>
                <a:latin typeface="Georgia" panose="02040502050405020303" pitchFamily="18" charset="0"/>
              </a:rPr>
              <a:t>HVORDAN KAN MAN BRUGE RAPPORTEN?</a:t>
            </a:r>
          </a:p>
        </p:txBody>
      </p:sp>
      <p:sp>
        <p:nvSpPr>
          <p:cNvPr id="3" name="Rektangel 2">
            <a:extLst>
              <a:ext uri="{FF2B5EF4-FFF2-40B4-BE49-F238E27FC236}">
                <a16:creationId xmlns:a16="http://schemas.microsoft.com/office/drawing/2014/main" id="{83A80FD3-62B4-6FFC-F438-5E2CE855FCD0}"/>
              </a:ext>
            </a:extLst>
          </p:cNvPr>
          <p:cNvSpPr/>
          <p:nvPr/>
        </p:nvSpPr>
        <p:spPr>
          <a:xfrm>
            <a:off x="755650" y="1311275"/>
            <a:ext cx="3708338" cy="108012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rtlCol="0" anchor="ctr"/>
          <a:lstStyle/>
          <a:p>
            <a:r>
              <a:rPr lang="da-DK">
                <a:solidFill>
                  <a:schemeClr val="tx1"/>
                </a:solidFill>
              </a:rPr>
              <a:t>GL arbejder selvfølgelig politisk med rapportens fund! </a:t>
            </a:r>
          </a:p>
        </p:txBody>
      </p:sp>
      <p:sp>
        <p:nvSpPr>
          <p:cNvPr id="4" name="Rektangel 3">
            <a:extLst>
              <a:ext uri="{FF2B5EF4-FFF2-40B4-BE49-F238E27FC236}">
                <a16:creationId xmlns:a16="http://schemas.microsoft.com/office/drawing/2014/main" id="{CC676114-76CB-5F9F-58BC-4D8DEA4543AB}"/>
              </a:ext>
            </a:extLst>
          </p:cNvPr>
          <p:cNvSpPr>
            <a:spLocks/>
          </p:cNvSpPr>
          <p:nvPr/>
        </p:nvSpPr>
        <p:spPr>
          <a:xfrm>
            <a:off x="4788024" y="1311650"/>
            <a:ext cx="360000" cy="360000"/>
          </a:xfrm>
          <a:prstGeom prst="rect">
            <a:avLst/>
          </a:prstGeom>
          <a:solidFill>
            <a:srgbClr val="7BC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87B1677B-13DD-5726-803C-4E2D870B06EB}"/>
              </a:ext>
            </a:extLst>
          </p:cNvPr>
          <p:cNvSpPr>
            <a:spLocks/>
          </p:cNvSpPr>
          <p:nvPr/>
        </p:nvSpPr>
        <p:spPr>
          <a:xfrm>
            <a:off x="4788024" y="3416744"/>
            <a:ext cx="360000" cy="360000"/>
          </a:xfrm>
          <a:prstGeom prst="rect">
            <a:avLst/>
          </a:prstGeom>
          <a:solidFill>
            <a:srgbClr val="E7C1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5F3B4B58-ECF0-05A5-31EF-AAF1D6EC541A}"/>
              </a:ext>
            </a:extLst>
          </p:cNvPr>
          <p:cNvSpPr>
            <a:spLocks/>
          </p:cNvSpPr>
          <p:nvPr/>
        </p:nvSpPr>
        <p:spPr>
          <a:xfrm>
            <a:off x="4788024" y="2031730"/>
            <a:ext cx="360000" cy="360000"/>
          </a:xfrm>
          <a:prstGeom prst="rect">
            <a:avLst/>
          </a:prstGeom>
          <a:solidFill>
            <a:srgbClr val="0047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C78CB008-7365-170C-1441-0045A1926CE6}"/>
              </a:ext>
            </a:extLst>
          </p:cNvPr>
          <p:cNvSpPr>
            <a:spLocks/>
          </p:cNvSpPr>
          <p:nvPr/>
        </p:nvSpPr>
        <p:spPr>
          <a:xfrm>
            <a:off x="4788024" y="2715046"/>
            <a:ext cx="360000" cy="360000"/>
          </a:xfrm>
          <a:prstGeom prst="rect">
            <a:avLst/>
          </a:prstGeom>
          <a:solidFill>
            <a:srgbClr val="DC3E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6253FEE1-9524-7970-1692-1328FA173534}"/>
              </a:ext>
            </a:extLst>
          </p:cNvPr>
          <p:cNvSpPr>
            <a:spLocks/>
          </p:cNvSpPr>
          <p:nvPr/>
        </p:nvSpPr>
        <p:spPr>
          <a:xfrm>
            <a:off x="4788024" y="4119962"/>
            <a:ext cx="360000" cy="360000"/>
          </a:xfrm>
          <a:prstGeom prst="rect">
            <a:avLst/>
          </a:prstGeom>
          <a:solidFill>
            <a:srgbClr val="FFF1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kstfelt 8">
            <a:extLst>
              <a:ext uri="{FF2B5EF4-FFF2-40B4-BE49-F238E27FC236}">
                <a16:creationId xmlns:a16="http://schemas.microsoft.com/office/drawing/2014/main" id="{07847684-60CF-54ED-9C62-52A0E6F5D7C3}"/>
              </a:ext>
            </a:extLst>
          </p:cNvPr>
          <p:cNvSpPr txBox="1"/>
          <p:nvPr/>
        </p:nvSpPr>
        <p:spPr>
          <a:xfrm>
            <a:off x="5278372" y="1382136"/>
            <a:ext cx="1496404" cy="246221"/>
          </a:xfrm>
          <a:prstGeom prst="rect">
            <a:avLst/>
          </a:prstGeom>
          <a:noFill/>
        </p:spPr>
        <p:txBody>
          <a:bodyPr wrap="square" lIns="0" tIns="0" rIns="0" bIns="0" rtlCol="0">
            <a:spAutoFit/>
          </a:bodyPr>
          <a:lstStyle/>
          <a:p>
            <a:r>
              <a:rPr lang="da-DK" sz="1600">
                <a:latin typeface="Arial" panose="020B0604020202020204" pitchFamily="34" charset="0"/>
                <a:cs typeface="Arial" panose="020B0604020202020204" pitchFamily="34" charset="0"/>
              </a:rPr>
              <a:t>Arbejdsglæde</a:t>
            </a:r>
          </a:p>
        </p:txBody>
      </p:sp>
      <p:sp>
        <p:nvSpPr>
          <p:cNvPr id="10" name="Tekstfelt 9">
            <a:extLst>
              <a:ext uri="{FF2B5EF4-FFF2-40B4-BE49-F238E27FC236}">
                <a16:creationId xmlns:a16="http://schemas.microsoft.com/office/drawing/2014/main" id="{A9CE0FD3-72DC-83F0-D81B-2AFF3F007CDC}"/>
              </a:ext>
            </a:extLst>
          </p:cNvPr>
          <p:cNvSpPr txBox="1"/>
          <p:nvPr/>
        </p:nvSpPr>
        <p:spPr>
          <a:xfrm>
            <a:off x="5278372" y="4178593"/>
            <a:ext cx="2045078" cy="246221"/>
          </a:xfrm>
          <a:prstGeom prst="rect">
            <a:avLst/>
          </a:prstGeom>
          <a:noFill/>
        </p:spPr>
        <p:txBody>
          <a:bodyPr wrap="square" lIns="0" tIns="0" rIns="0" bIns="0" rtlCol="0">
            <a:spAutoFit/>
          </a:bodyPr>
          <a:lstStyle/>
          <a:p>
            <a:r>
              <a:rPr lang="da-DK" sz="1600">
                <a:latin typeface="Arial" panose="020B0604020202020204" pitchFamily="34" charset="0"/>
                <a:cs typeface="Arial" panose="020B0604020202020204" pitchFamily="34" charset="0"/>
              </a:rPr>
              <a:t>Tanker om fremtiden</a:t>
            </a:r>
          </a:p>
        </p:txBody>
      </p:sp>
      <p:sp>
        <p:nvSpPr>
          <p:cNvPr id="11" name="Tekstfelt 10">
            <a:extLst>
              <a:ext uri="{FF2B5EF4-FFF2-40B4-BE49-F238E27FC236}">
                <a16:creationId xmlns:a16="http://schemas.microsoft.com/office/drawing/2014/main" id="{16B16EB9-812A-1581-A2ED-9726241F4B45}"/>
              </a:ext>
            </a:extLst>
          </p:cNvPr>
          <p:cNvSpPr txBox="1"/>
          <p:nvPr/>
        </p:nvSpPr>
        <p:spPr>
          <a:xfrm>
            <a:off x="5292439" y="2765386"/>
            <a:ext cx="1665169" cy="246221"/>
          </a:xfrm>
          <a:prstGeom prst="rect">
            <a:avLst/>
          </a:prstGeom>
          <a:noFill/>
        </p:spPr>
        <p:txBody>
          <a:bodyPr wrap="square" lIns="0" tIns="0" rIns="0" bIns="0" rtlCol="0">
            <a:spAutoFit/>
          </a:bodyPr>
          <a:lstStyle/>
          <a:p>
            <a:r>
              <a:rPr lang="da-DK" sz="1600">
                <a:latin typeface="Arial" panose="020B0604020202020204" pitchFamily="34" charset="0"/>
                <a:cs typeface="Arial" panose="020B0604020202020204" pitchFamily="34" charset="0"/>
              </a:rPr>
              <a:t>Krav og krydspres</a:t>
            </a:r>
          </a:p>
        </p:txBody>
      </p:sp>
      <p:sp>
        <p:nvSpPr>
          <p:cNvPr id="12" name="Tekstfelt 11">
            <a:extLst>
              <a:ext uri="{FF2B5EF4-FFF2-40B4-BE49-F238E27FC236}">
                <a16:creationId xmlns:a16="http://schemas.microsoft.com/office/drawing/2014/main" id="{C18085E9-3F36-56E3-C6AC-0182D72298F1}"/>
              </a:ext>
            </a:extLst>
          </p:cNvPr>
          <p:cNvSpPr txBox="1"/>
          <p:nvPr/>
        </p:nvSpPr>
        <p:spPr>
          <a:xfrm>
            <a:off x="5278372" y="3338256"/>
            <a:ext cx="1955208" cy="492443"/>
          </a:xfrm>
          <a:prstGeom prst="rect">
            <a:avLst/>
          </a:prstGeom>
          <a:noFill/>
        </p:spPr>
        <p:txBody>
          <a:bodyPr wrap="square" lIns="0" tIns="0" rIns="0" bIns="0" rtlCol="0">
            <a:spAutoFit/>
          </a:bodyPr>
          <a:lstStyle/>
          <a:p>
            <a:r>
              <a:rPr lang="da-DK" sz="1600">
                <a:latin typeface="Arial" panose="020B0604020202020204" pitchFamily="34" charset="0"/>
                <a:cs typeface="Arial" panose="020B0604020202020204" pitchFamily="34" charset="0"/>
              </a:rPr>
              <a:t>Frem i lyset med </a:t>
            </a:r>
          </a:p>
          <a:p>
            <a:r>
              <a:rPr lang="da-DK" sz="1600">
                <a:latin typeface="Arial" panose="020B0604020202020204" pitchFamily="34" charset="0"/>
                <a:cs typeface="Arial" panose="020B0604020202020204" pitchFamily="34" charset="0"/>
              </a:rPr>
              <a:t>det usynlige arbejde</a:t>
            </a:r>
          </a:p>
        </p:txBody>
      </p:sp>
      <p:sp>
        <p:nvSpPr>
          <p:cNvPr id="13" name="Tekstfelt 12">
            <a:extLst>
              <a:ext uri="{FF2B5EF4-FFF2-40B4-BE49-F238E27FC236}">
                <a16:creationId xmlns:a16="http://schemas.microsoft.com/office/drawing/2014/main" id="{43E0B184-3A9F-7B40-CBB1-FC1544B71298}"/>
              </a:ext>
            </a:extLst>
          </p:cNvPr>
          <p:cNvSpPr txBox="1"/>
          <p:nvPr/>
        </p:nvSpPr>
        <p:spPr>
          <a:xfrm>
            <a:off x="5278372" y="2109545"/>
            <a:ext cx="1637091" cy="246221"/>
          </a:xfrm>
          <a:prstGeom prst="rect">
            <a:avLst/>
          </a:prstGeom>
          <a:noFill/>
        </p:spPr>
        <p:txBody>
          <a:bodyPr wrap="square" lIns="0" tIns="0" rIns="0" bIns="0" rtlCol="0">
            <a:spAutoFit/>
          </a:bodyPr>
          <a:lstStyle/>
          <a:p>
            <a:r>
              <a:rPr lang="da-DK" sz="1600" err="1">
                <a:latin typeface="Arial" panose="020B0604020202020204" pitchFamily="34" charset="0"/>
                <a:cs typeface="Arial" panose="020B0604020202020204" pitchFamily="34" charset="0"/>
              </a:rPr>
              <a:t>Coping</a:t>
            </a:r>
            <a:r>
              <a:rPr lang="da-DK" sz="1600">
                <a:latin typeface="Arial" panose="020B0604020202020204" pitchFamily="34" charset="0"/>
                <a:cs typeface="Arial" panose="020B0604020202020204" pitchFamily="34" charset="0"/>
              </a:rPr>
              <a:t>–strategier</a:t>
            </a:r>
          </a:p>
        </p:txBody>
      </p:sp>
      <p:sp>
        <p:nvSpPr>
          <p:cNvPr id="14" name="Rektangel 13">
            <a:extLst>
              <a:ext uri="{FF2B5EF4-FFF2-40B4-BE49-F238E27FC236}">
                <a16:creationId xmlns:a16="http://schemas.microsoft.com/office/drawing/2014/main" id="{B0A48A81-C24D-D5D8-7688-E0DE8B99BAE9}"/>
              </a:ext>
            </a:extLst>
          </p:cNvPr>
          <p:cNvSpPr/>
          <p:nvPr/>
        </p:nvSpPr>
        <p:spPr>
          <a:xfrm>
            <a:off x="755651" y="2570738"/>
            <a:ext cx="3708338" cy="1909187"/>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288000" rtlCol="0" anchor="ctr"/>
          <a:lstStyle/>
          <a:p>
            <a:r>
              <a:rPr lang="da-DK" dirty="0">
                <a:solidFill>
                  <a:schemeClr val="tx1"/>
                </a:solidFill>
              </a:rPr>
              <a:t>Samtidig er der også nogle forhold, det kan give mening at tage op ude på de enkelte gymnasier. Vi har lavet et emneinddelt materiale, man frit kan downloade og bruge.</a:t>
            </a:r>
          </a:p>
        </p:txBody>
      </p:sp>
      <p:grpSp>
        <p:nvGrpSpPr>
          <p:cNvPr id="35" name="Gruppe 34">
            <a:extLst>
              <a:ext uri="{FF2B5EF4-FFF2-40B4-BE49-F238E27FC236}">
                <a16:creationId xmlns:a16="http://schemas.microsoft.com/office/drawing/2014/main" id="{5899AE32-8DD2-FA53-5C73-729CED06524D}"/>
              </a:ext>
            </a:extLst>
          </p:cNvPr>
          <p:cNvGrpSpPr/>
          <p:nvPr/>
        </p:nvGrpSpPr>
        <p:grpSpPr>
          <a:xfrm>
            <a:off x="6954267" y="1158624"/>
            <a:ext cx="1678017" cy="642270"/>
            <a:chOff x="6972754" y="1161214"/>
            <a:chExt cx="1678017" cy="642270"/>
          </a:xfrm>
        </p:grpSpPr>
        <p:cxnSp>
          <p:nvCxnSpPr>
            <p:cNvPr id="16" name="Lige pilforbindelse 15">
              <a:extLst>
                <a:ext uri="{FF2B5EF4-FFF2-40B4-BE49-F238E27FC236}">
                  <a16:creationId xmlns:a16="http://schemas.microsoft.com/office/drawing/2014/main" id="{BB7BAFC6-CC67-14E9-7362-E6DFDD00F15E}"/>
                </a:ext>
              </a:extLst>
            </p:cNvPr>
            <p:cNvCxnSpPr/>
            <p:nvPr/>
          </p:nvCxnSpPr>
          <p:spPr>
            <a:xfrm>
              <a:off x="6972754" y="1330491"/>
              <a:ext cx="4947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Lige pilforbindelse 16">
              <a:extLst>
                <a:ext uri="{FF2B5EF4-FFF2-40B4-BE49-F238E27FC236}">
                  <a16:creationId xmlns:a16="http://schemas.microsoft.com/office/drawing/2014/main" id="{790969A3-F3A6-F48D-C782-4C8478B3CD52}"/>
                </a:ext>
              </a:extLst>
            </p:cNvPr>
            <p:cNvCxnSpPr/>
            <p:nvPr/>
          </p:nvCxnSpPr>
          <p:spPr>
            <a:xfrm>
              <a:off x="6972754" y="1640410"/>
              <a:ext cx="4947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kstfelt 17">
              <a:extLst>
                <a:ext uri="{FF2B5EF4-FFF2-40B4-BE49-F238E27FC236}">
                  <a16:creationId xmlns:a16="http://schemas.microsoft.com/office/drawing/2014/main" id="{A987C082-147B-0B3D-9285-B4B7F9581E3C}"/>
                </a:ext>
              </a:extLst>
            </p:cNvPr>
            <p:cNvSpPr txBox="1"/>
            <p:nvPr/>
          </p:nvSpPr>
          <p:spPr>
            <a:xfrm>
              <a:off x="7534228" y="1161214"/>
              <a:ext cx="1116124" cy="338554"/>
            </a:xfrm>
            <a:prstGeom prst="rect">
              <a:avLst/>
            </a:prstGeom>
            <a:noFill/>
          </p:spPr>
          <p:txBody>
            <a:bodyPr wrap="square" rtlCol="0">
              <a:spAutoFit/>
            </a:bodyPr>
            <a:lstStyle/>
            <a:p>
              <a:pPr algn="l"/>
              <a:r>
                <a:rPr lang="da-DK" sz="1600" noProof="0">
                  <a:solidFill>
                    <a:schemeClr val="tx1"/>
                  </a:solidFill>
                  <a:latin typeface="+mn-lt"/>
                  <a:cs typeface="Arial Bold"/>
                </a:rPr>
                <a:t>dialogkort</a:t>
              </a:r>
            </a:p>
          </p:txBody>
        </p:sp>
        <p:sp>
          <p:nvSpPr>
            <p:cNvPr id="19" name="Tekstfelt 18">
              <a:extLst>
                <a:ext uri="{FF2B5EF4-FFF2-40B4-BE49-F238E27FC236}">
                  <a16:creationId xmlns:a16="http://schemas.microsoft.com/office/drawing/2014/main" id="{B4BEBEDE-FF7A-6F14-DC27-4D361871BF30}"/>
                </a:ext>
              </a:extLst>
            </p:cNvPr>
            <p:cNvSpPr txBox="1"/>
            <p:nvPr/>
          </p:nvSpPr>
          <p:spPr>
            <a:xfrm>
              <a:off x="7534647" y="1464930"/>
              <a:ext cx="1116124" cy="338554"/>
            </a:xfrm>
            <a:prstGeom prst="rect">
              <a:avLst/>
            </a:prstGeom>
            <a:noFill/>
          </p:spPr>
          <p:txBody>
            <a:bodyPr wrap="square" rtlCol="0">
              <a:spAutoFit/>
            </a:bodyPr>
            <a:lstStyle/>
            <a:p>
              <a:pPr algn="l"/>
              <a:r>
                <a:rPr lang="da-DK" sz="1600">
                  <a:cs typeface="Arial Bold"/>
                </a:rPr>
                <a:t>øvelse</a:t>
              </a:r>
              <a:endParaRPr lang="da-DK" sz="1600" noProof="0">
                <a:solidFill>
                  <a:schemeClr val="tx1"/>
                </a:solidFill>
                <a:latin typeface="+mn-lt"/>
                <a:cs typeface="Arial Bold"/>
              </a:endParaRPr>
            </a:p>
          </p:txBody>
        </p:sp>
      </p:grpSp>
      <p:sp>
        <p:nvSpPr>
          <p:cNvPr id="20" name="Rektangel 19">
            <a:extLst>
              <a:ext uri="{FF2B5EF4-FFF2-40B4-BE49-F238E27FC236}">
                <a16:creationId xmlns:a16="http://schemas.microsoft.com/office/drawing/2014/main" id="{597BB632-8C00-0AF3-D93A-BFFDB48DB34A}"/>
              </a:ext>
            </a:extLst>
          </p:cNvPr>
          <p:cNvSpPr/>
          <p:nvPr/>
        </p:nvSpPr>
        <p:spPr>
          <a:xfrm>
            <a:off x="4581900" y="1095586"/>
            <a:ext cx="4068452" cy="810422"/>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err="1"/>
          </a:p>
        </p:txBody>
      </p:sp>
    </p:spTree>
    <p:extLst>
      <p:ext uri="{BB962C8B-B14F-4D97-AF65-F5344CB8AC3E}">
        <p14:creationId xmlns:p14="http://schemas.microsoft.com/office/powerpoint/2010/main" val="1528769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p:cNvSpPr>
            <a:spLocks noGrp="1"/>
          </p:cNvSpPr>
          <p:nvPr>
            <p:ph type="body" sz="quarter" idx="13"/>
          </p:nvPr>
        </p:nvSpPr>
        <p:spPr>
          <a:xfrm>
            <a:off x="6768245" y="1023578"/>
            <a:ext cx="2368253" cy="2761891"/>
          </a:xfrm>
        </p:spPr>
        <p:txBody>
          <a:bodyPr/>
          <a:lstStyle/>
          <a:p>
            <a:endParaRPr lang="da-DK" sz="1800" dirty="0"/>
          </a:p>
          <a:p>
            <a:pPr algn="l">
              <a:lnSpc>
                <a:spcPct val="150000"/>
              </a:lnSpc>
            </a:pPr>
            <a:r>
              <a:rPr lang="da-DK" dirty="0">
                <a:latin typeface="+mn-lt"/>
              </a:rPr>
              <a:t>Mere for mindre</a:t>
            </a:r>
          </a:p>
          <a:p>
            <a:pPr algn="l">
              <a:lnSpc>
                <a:spcPct val="150000"/>
              </a:lnSpc>
            </a:pPr>
            <a:endParaRPr lang="da-DK" dirty="0">
              <a:latin typeface="+mn-lt"/>
            </a:endParaRPr>
          </a:p>
          <a:p>
            <a:pPr algn="l">
              <a:lnSpc>
                <a:spcPct val="150000"/>
              </a:lnSpc>
            </a:pPr>
            <a:r>
              <a:rPr lang="da-DK" dirty="0">
                <a:latin typeface="+mn-lt"/>
              </a:rPr>
              <a:t>Input versus output</a:t>
            </a:r>
          </a:p>
          <a:p>
            <a:pPr algn="l">
              <a:lnSpc>
                <a:spcPct val="150000"/>
              </a:lnSpc>
            </a:pPr>
            <a:endParaRPr lang="da-DK" dirty="0">
              <a:latin typeface="+mn-lt"/>
            </a:endParaRPr>
          </a:p>
          <a:p>
            <a:pPr algn="l">
              <a:lnSpc>
                <a:spcPct val="150000"/>
              </a:lnSpc>
            </a:pPr>
            <a:r>
              <a:rPr lang="da-DK" dirty="0">
                <a:latin typeface="+mn-lt"/>
              </a:rPr>
              <a:t>Hurtigere, hurtigere, </a:t>
            </a:r>
          </a:p>
        </p:txBody>
      </p:sp>
      <p:sp>
        <p:nvSpPr>
          <p:cNvPr id="3" name="Pladsholder til dato 2"/>
          <p:cNvSpPr>
            <a:spLocks noGrp="1"/>
          </p:cNvSpPr>
          <p:nvPr>
            <p:ph type="dt" sz="half" idx="2"/>
          </p:nvPr>
        </p:nvSpPr>
        <p:spPr/>
        <p:txBody>
          <a:bodyPr/>
          <a:lstStyle/>
          <a:p>
            <a:fld id="{4255902C-8C1A-4DAD-A8E7-D33067E00D87}" type="datetime2">
              <a:rPr lang="da-DK" smtClean="0"/>
              <a:t>19. februar 2025</a:t>
            </a:fld>
            <a:endParaRPr lang="en-GB"/>
          </a:p>
        </p:txBody>
      </p:sp>
      <p:sp>
        <p:nvSpPr>
          <p:cNvPr id="12" name="Tekstfelt 11">
            <a:extLst>
              <a:ext uri="{FF2B5EF4-FFF2-40B4-BE49-F238E27FC236}">
                <a16:creationId xmlns:a16="http://schemas.microsoft.com/office/drawing/2014/main" id="{7811461A-97CE-A0CA-A40D-A9C81B265846}"/>
              </a:ext>
            </a:extLst>
          </p:cNvPr>
          <p:cNvSpPr txBox="1"/>
          <p:nvPr/>
        </p:nvSpPr>
        <p:spPr>
          <a:xfrm>
            <a:off x="683568" y="516692"/>
            <a:ext cx="5184576" cy="523220"/>
          </a:xfrm>
          <a:prstGeom prst="rect">
            <a:avLst/>
          </a:prstGeom>
          <a:noFill/>
        </p:spPr>
        <p:txBody>
          <a:bodyPr wrap="square" rtlCol="0">
            <a:spAutoFit/>
          </a:bodyPr>
          <a:lstStyle/>
          <a:p>
            <a:r>
              <a:rPr lang="da-DK" sz="2800">
                <a:latin typeface="Georgia" panose="02040502050405020303" pitchFamily="18" charset="0"/>
              </a:rPr>
              <a:t>OECD &amp; PRODUKTIVITETEN</a:t>
            </a:r>
          </a:p>
        </p:txBody>
      </p:sp>
      <p:sp>
        <p:nvSpPr>
          <p:cNvPr id="13" name="Pladsholder til tekst 5">
            <a:extLst>
              <a:ext uri="{FF2B5EF4-FFF2-40B4-BE49-F238E27FC236}">
                <a16:creationId xmlns:a16="http://schemas.microsoft.com/office/drawing/2014/main" id="{C963F71D-2386-9C55-4FDD-07C5FDC0E0AC}"/>
              </a:ext>
            </a:extLst>
          </p:cNvPr>
          <p:cNvSpPr txBox="1">
            <a:spLocks/>
          </p:cNvSpPr>
          <p:nvPr/>
        </p:nvSpPr>
        <p:spPr>
          <a:xfrm>
            <a:off x="6768244" y="3363838"/>
            <a:ext cx="2368253" cy="468052"/>
          </a:xfrm>
          <a:prstGeom prst="rect">
            <a:avLst/>
          </a:prstGeom>
        </p:spPr>
        <p:txBody>
          <a:bodyPr lIns="0" tIns="0" rIns="0" bIns="0"/>
          <a:lstStyle>
            <a:lvl1pPr marL="0" indent="0" algn="ctr" defTabSz="457200" rtl="0" eaLnBrk="1" latinLnBrk="0" hangingPunct="1">
              <a:spcBef>
                <a:spcPts val="0"/>
              </a:spcBef>
              <a:spcAft>
                <a:spcPts val="600"/>
              </a:spcAft>
              <a:buClr>
                <a:schemeClr val="tx1"/>
              </a:buClr>
              <a:buFont typeface="Arial" panose="020B0604020202020204" pitchFamily="34" charset="0"/>
              <a:buNone/>
              <a:defRPr sz="1600" kern="1200">
                <a:solidFill>
                  <a:schemeClr val="bg1"/>
                </a:solidFill>
                <a:latin typeface="Georgia" panose="02040502050405020303" pitchFamily="18" charset="0"/>
                <a:ea typeface="+mn-ea"/>
                <a:cs typeface="Arial" pitchFamily="34" charset="0"/>
              </a:defRPr>
            </a:lvl1pPr>
            <a:lvl2pPr marL="180975" indent="0" algn="ctr" defTabSz="457200" rtl="0" eaLnBrk="1" latinLnBrk="0" hangingPunct="1">
              <a:spcBef>
                <a:spcPts val="0"/>
              </a:spcBef>
              <a:spcAft>
                <a:spcPts val="600"/>
              </a:spcAft>
              <a:buClr>
                <a:schemeClr val="tx1"/>
              </a:buClr>
              <a:buFont typeface="Wingdings" pitchFamily="2" charset="2"/>
              <a:buNone/>
              <a:defRPr sz="1600" kern="1200">
                <a:solidFill>
                  <a:schemeClr val="bg1"/>
                </a:solidFill>
                <a:latin typeface="Georgia" panose="02040502050405020303" pitchFamily="18" charset="0"/>
                <a:ea typeface="+mn-ea"/>
                <a:cs typeface="Arial" pitchFamily="34" charset="0"/>
              </a:defRPr>
            </a:lvl2pPr>
            <a:lvl3pPr marL="361950" indent="0" algn="ctr" defTabSz="457200" rtl="0" eaLnBrk="1" latinLnBrk="0" hangingPunct="1">
              <a:spcBef>
                <a:spcPts val="0"/>
              </a:spcBef>
              <a:spcAft>
                <a:spcPts val="600"/>
              </a:spcAft>
              <a:buClr>
                <a:schemeClr val="tx1"/>
              </a:buClr>
              <a:buFont typeface="Wingdings" pitchFamily="2" charset="2"/>
              <a:buNone/>
              <a:defRPr sz="1600" kern="1200">
                <a:solidFill>
                  <a:schemeClr val="bg1"/>
                </a:solidFill>
                <a:latin typeface="Georgia" panose="02040502050405020303" pitchFamily="18" charset="0"/>
                <a:ea typeface="+mn-ea"/>
                <a:cs typeface="Arial" pitchFamily="34" charset="0"/>
              </a:defRPr>
            </a:lvl3pPr>
            <a:lvl4pPr marL="534988" indent="0" algn="ctr" defTabSz="457200" rtl="0" eaLnBrk="1" latinLnBrk="0" hangingPunct="1">
              <a:spcBef>
                <a:spcPts val="0"/>
              </a:spcBef>
              <a:spcAft>
                <a:spcPts val="600"/>
              </a:spcAft>
              <a:buClr>
                <a:schemeClr val="tx1"/>
              </a:buClr>
              <a:buFont typeface="Wingdings" pitchFamily="2" charset="2"/>
              <a:buNone/>
              <a:defRPr sz="1600" kern="1200">
                <a:solidFill>
                  <a:schemeClr val="bg1"/>
                </a:solidFill>
                <a:latin typeface="Georgia" panose="02040502050405020303" pitchFamily="18" charset="0"/>
                <a:ea typeface="+mn-ea"/>
                <a:cs typeface="Arial" pitchFamily="34" charset="0"/>
              </a:defRPr>
            </a:lvl4pPr>
            <a:lvl5pPr marL="715963" indent="0" algn="ctr" defTabSz="457200" rtl="0" eaLnBrk="1" latinLnBrk="0" hangingPunct="1">
              <a:spcBef>
                <a:spcPts val="0"/>
              </a:spcBef>
              <a:spcAft>
                <a:spcPts val="600"/>
              </a:spcAft>
              <a:buClr>
                <a:schemeClr val="tx1"/>
              </a:buClr>
              <a:buFont typeface="Wingdings" pitchFamily="2" charset="2"/>
              <a:buNone/>
              <a:defRPr sz="1600" kern="1200">
                <a:solidFill>
                  <a:schemeClr val="bg1"/>
                </a:solidFill>
                <a:latin typeface="Georgia" panose="02040502050405020303" pitchFamily="18"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lnSpc>
                <a:spcPct val="150000"/>
              </a:lnSpc>
            </a:pPr>
            <a:r>
              <a:rPr lang="da-DK">
                <a:latin typeface="+mn-lt"/>
              </a:rPr>
              <a:t>hurtigere</a:t>
            </a:r>
          </a:p>
          <a:p>
            <a:pPr>
              <a:buClr>
                <a:schemeClr val="bg1"/>
              </a:buClr>
            </a:pPr>
            <a:endParaRPr lang="da-DK"/>
          </a:p>
        </p:txBody>
      </p:sp>
      <p:grpSp>
        <p:nvGrpSpPr>
          <p:cNvPr id="24" name="Gruppe 23">
            <a:extLst>
              <a:ext uri="{FF2B5EF4-FFF2-40B4-BE49-F238E27FC236}">
                <a16:creationId xmlns:a16="http://schemas.microsoft.com/office/drawing/2014/main" id="{EDC06744-9BE9-D1E8-4121-5D25312B5393}"/>
              </a:ext>
            </a:extLst>
          </p:cNvPr>
          <p:cNvGrpSpPr/>
          <p:nvPr/>
        </p:nvGrpSpPr>
        <p:grpSpPr>
          <a:xfrm>
            <a:off x="6552220" y="1491630"/>
            <a:ext cx="150507" cy="2035773"/>
            <a:chOff x="6624228" y="1887674"/>
            <a:chExt cx="150507" cy="2035773"/>
          </a:xfrm>
          <a:solidFill>
            <a:srgbClr val="E79217"/>
          </a:solidFill>
        </p:grpSpPr>
        <p:pic>
          <p:nvPicPr>
            <p:cNvPr id="15" name="Grafik 14" descr="Ruder kontur">
              <a:extLst>
                <a:ext uri="{FF2B5EF4-FFF2-40B4-BE49-F238E27FC236}">
                  <a16:creationId xmlns:a16="http://schemas.microsoft.com/office/drawing/2014/main" id="{FC4C1E4E-DA76-4F8B-CAB6-87E236EB9C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24228" y="1887674"/>
              <a:ext cx="150507" cy="150506"/>
            </a:xfrm>
            <a:prstGeom prst="rect">
              <a:avLst/>
            </a:prstGeom>
          </p:spPr>
        </p:pic>
        <p:sp>
          <p:nvSpPr>
            <p:cNvPr id="22" name="Grafik 20" descr="Ruder kontur">
              <a:extLst>
                <a:ext uri="{FF2B5EF4-FFF2-40B4-BE49-F238E27FC236}">
                  <a16:creationId xmlns:a16="http://schemas.microsoft.com/office/drawing/2014/main" id="{001975B0-6387-2EBA-6965-2EDE71A3B6E8}"/>
                </a:ext>
              </a:extLst>
            </p:cNvPr>
            <p:cNvSpPr/>
            <p:nvPr/>
          </p:nvSpPr>
          <p:spPr>
            <a:xfrm>
              <a:off x="6647222" y="3805857"/>
              <a:ext cx="104533" cy="117590"/>
            </a:xfrm>
            <a:custGeom>
              <a:avLst/>
              <a:gdLst>
                <a:gd name="connsiteX0" fmla="*/ 52267 w 104533"/>
                <a:gd name="connsiteY0" fmla="*/ 117591 h 117590"/>
                <a:gd name="connsiteX1" fmla="*/ 0 w 104533"/>
                <a:gd name="connsiteY1" fmla="*/ 58791 h 117590"/>
                <a:gd name="connsiteX2" fmla="*/ 52267 w 104533"/>
                <a:gd name="connsiteY2" fmla="*/ 0 h 117590"/>
                <a:gd name="connsiteX3" fmla="*/ 104533 w 104533"/>
                <a:gd name="connsiteY3" fmla="*/ 58791 h 117590"/>
                <a:gd name="connsiteX4" fmla="*/ 4195 w 104533"/>
                <a:gd name="connsiteY4" fmla="*/ 58791 h 117590"/>
                <a:gd name="connsiteX5" fmla="*/ 52267 w 104533"/>
                <a:gd name="connsiteY5" fmla="*/ 112880 h 117590"/>
                <a:gd name="connsiteX6" fmla="*/ 100338 w 104533"/>
                <a:gd name="connsiteY6" fmla="*/ 58791 h 117590"/>
                <a:gd name="connsiteX7" fmla="*/ 52267 w 104533"/>
                <a:gd name="connsiteY7" fmla="*/ 4711 h 1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3" h="117590">
                  <a:moveTo>
                    <a:pt x="52267" y="117591"/>
                  </a:moveTo>
                  <a:lnTo>
                    <a:pt x="0" y="58791"/>
                  </a:lnTo>
                  <a:lnTo>
                    <a:pt x="52267" y="0"/>
                  </a:lnTo>
                  <a:lnTo>
                    <a:pt x="104533" y="58791"/>
                  </a:lnTo>
                  <a:close/>
                  <a:moveTo>
                    <a:pt x="4195" y="58791"/>
                  </a:moveTo>
                  <a:lnTo>
                    <a:pt x="52267" y="112880"/>
                  </a:lnTo>
                  <a:lnTo>
                    <a:pt x="100338" y="58791"/>
                  </a:lnTo>
                  <a:lnTo>
                    <a:pt x="52267" y="4711"/>
                  </a:lnTo>
                  <a:close/>
                </a:path>
              </a:pathLst>
            </a:custGeom>
            <a:grpFill/>
            <a:ln w="1489" cap="flat">
              <a:noFill/>
              <a:prstDash val="solid"/>
              <a:miter/>
            </a:ln>
          </p:spPr>
          <p:txBody>
            <a:bodyPr rtlCol="0" anchor="ctr"/>
            <a:lstStyle/>
            <a:p>
              <a:endParaRPr lang="da-DK" b="1"/>
            </a:p>
          </p:txBody>
        </p:sp>
        <p:sp>
          <p:nvSpPr>
            <p:cNvPr id="23" name="Grafik 19" descr="Ruder kontur">
              <a:extLst>
                <a:ext uri="{FF2B5EF4-FFF2-40B4-BE49-F238E27FC236}">
                  <a16:creationId xmlns:a16="http://schemas.microsoft.com/office/drawing/2014/main" id="{B2B7D442-3B14-F78E-65BB-A5A4946AACB6}"/>
                </a:ext>
              </a:extLst>
            </p:cNvPr>
            <p:cNvSpPr/>
            <p:nvPr/>
          </p:nvSpPr>
          <p:spPr>
            <a:xfrm>
              <a:off x="6647223" y="2797745"/>
              <a:ext cx="104533" cy="117590"/>
            </a:xfrm>
            <a:custGeom>
              <a:avLst/>
              <a:gdLst>
                <a:gd name="connsiteX0" fmla="*/ 52267 w 104533"/>
                <a:gd name="connsiteY0" fmla="*/ 117591 h 117590"/>
                <a:gd name="connsiteX1" fmla="*/ 0 w 104533"/>
                <a:gd name="connsiteY1" fmla="*/ 58791 h 117590"/>
                <a:gd name="connsiteX2" fmla="*/ 52267 w 104533"/>
                <a:gd name="connsiteY2" fmla="*/ 0 h 117590"/>
                <a:gd name="connsiteX3" fmla="*/ 104533 w 104533"/>
                <a:gd name="connsiteY3" fmla="*/ 58791 h 117590"/>
                <a:gd name="connsiteX4" fmla="*/ 4195 w 104533"/>
                <a:gd name="connsiteY4" fmla="*/ 58791 h 117590"/>
                <a:gd name="connsiteX5" fmla="*/ 52267 w 104533"/>
                <a:gd name="connsiteY5" fmla="*/ 112880 h 117590"/>
                <a:gd name="connsiteX6" fmla="*/ 100338 w 104533"/>
                <a:gd name="connsiteY6" fmla="*/ 58791 h 117590"/>
                <a:gd name="connsiteX7" fmla="*/ 52267 w 104533"/>
                <a:gd name="connsiteY7" fmla="*/ 4711 h 1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3" h="117590">
                  <a:moveTo>
                    <a:pt x="52267" y="117591"/>
                  </a:moveTo>
                  <a:lnTo>
                    <a:pt x="0" y="58791"/>
                  </a:lnTo>
                  <a:lnTo>
                    <a:pt x="52267" y="0"/>
                  </a:lnTo>
                  <a:lnTo>
                    <a:pt x="104533" y="58791"/>
                  </a:lnTo>
                  <a:close/>
                  <a:moveTo>
                    <a:pt x="4195" y="58791"/>
                  </a:moveTo>
                  <a:lnTo>
                    <a:pt x="52267" y="112880"/>
                  </a:lnTo>
                  <a:lnTo>
                    <a:pt x="100338" y="58791"/>
                  </a:lnTo>
                  <a:lnTo>
                    <a:pt x="52267" y="4711"/>
                  </a:lnTo>
                  <a:close/>
                </a:path>
              </a:pathLst>
            </a:custGeom>
            <a:grpFill/>
            <a:ln w="1489" cap="flat">
              <a:noFill/>
              <a:prstDash val="solid"/>
              <a:miter/>
            </a:ln>
          </p:spPr>
          <p:txBody>
            <a:bodyPr rtlCol="0" anchor="ctr"/>
            <a:lstStyle/>
            <a:p>
              <a:endParaRPr lang="da-DK" b="1"/>
            </a:p>
          </p:txBody>
        </p:sp>
      </p:grpSp>
      <p:sp>
        <p:nvSpPr>
          <p:cNvPr id="25" name="Rektangel 24">
            <a:extLst>
              <a:ext uri="{FF2B5EF4-FFF2-40B4-BE49-F238E27FC236}">
                <a16:creationId xmlns:a16="http://schemas.microsoft.com/office/drawing/2014/main" id="{3AD82008-4EFB-EFB8-76A2-9689AF5F7305}"/>
              </a:ext>
            </a:extLst>
          </p:cNvPr>
          <p:cNvSpPr>
            <a:spLocks noGrp="1" noRot="1" noMove="1" noResize="1" noEditPoints="1" noAdjustHandles="1" noChangeArrowheads="1" noChangeShapeType="1"/>
          </p:cNvSpPr>
          <p:nvPr/>
        </p:nvSpPr>
        <p:spPr>
          <a:xfrm>
            <a:off x="519175" y="4515711"/>
            <a:ext cx="432048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0" name="Grafik 29" descr="Højre pil kontur">
            <a:extLst>
              <a:ext uri="{FF2B5EF4-FFF2-40B4-BE49-F238E27FC236}">
                <a16:creationId xmlns:a16="http://schemas.microsoft.com/office/drawing/2014/main" id="{CBA973F0-7E72-C901-8B4F-EC91AD7235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79415" y="4313984"/>
            <a:ext cx="494478" cy="494478"/>
          </a:xfrm>
          <a:prstGeom prst="rect">
            <a:avLst/>
          </a:prstGeom>
        </p:spPr>
      </p:pic>
      <p:grpSp>
        <p:nvGrpSpPr>
          <p:cNvPr id="5" name="Gruppe 4">
            <a:extLst>
              <a:ext uri="{FF2B5EF4-FFF2-40B4-BE49-F238E27FC236}">
                <a16:creationId xmlns:a16="http://schemas.microsoft.com/office/drawing/2014/main" id="{EF78B100-95F7-343F-4F4D-A68124B6A709}"/>
              </a:ext>
            </a:extLst>
          </p:cNvPr>
          <p:cNvGrpSpPr/>
          <p:nvPr/>
        </p:nvGrpSpPr>
        <p:grpSpPr>
          <a:xfrm>
            <a:off x="749645" y="1419622"/>
            <a:ext cx="4902475" cy="2761891"/>
            <a:chOff x="749645" y="1419622"/>
            <a:chExt cx="4902475" cy="2761891"/>
          </a:xfrm>
        </p:grpSpPr>
        <p:pic>
          <p:nvPicPr>
            <p:cNvPr id="11" name="Billede 10">
              <a:extLst>
                <a:ext uri="{FF2B5EF4-FFF2-40B4-BE49-F238E27FC236}">
                  <a16:creationId xmlns:a16="http://schemas.microsoft.com/office/drawing/2014/main" id="{DCC7D29C-3CA6-BD2F-285D-30880F3E132D}"/>
                </a:ext>
              </a:extLst>
            </p:cNvPr>
            <p:cNvPicPr>
              <a:picLocks noChangeAspect="1"/>
            </p:cNvPicPr>
            <p:nvPr/>
          </p:nvPicPr>
          <p:blipFill>
            <a:blip r:embed="rId10"/>
            <a:stretch>
              <a:fillRect/>
            </a:stretch>
          </p:blipFill>
          <p:spPr>
            <a:xfrm>
              <a:off x="762827" y="1419622"/>
              <a:ext cx="4889293" cy="2761891"/>
            </a:xfrm>
            <a:prstGeom prst="rect">
              <a:avLst/>
            </a:prstGeom>
          </p:spPr>
        </p:pic>
        <p:sp>
          <p:nvSpPr>
            <p:cNvPr id="2" name="Rektangel 1">
              <a:extLst>
                <a:ext uri="{FF2B5EF4-FFF2-40B4-BE49-F238E27FC236}">
                  <a16:creationId xmlns:a16="http://schemas.microsoft.com/office/drawing/2014/main" id="{74C6BC7F-00AC-16E5-C32F-D6B491A54BA3}"/>
                </a:ext>
              </a:extLst>
            </p:cNvPr>
            <p:cNvSpPr/>
            <p:nvPr/>
          </p:nvSpPr>
          <p:spPr>
            <a:xfrm>
              <a:off x="815163" y="1492337"/>
              <a:ext cx="4777563" cy="141589"/>
            </a:xfrm>
            <a:prstGeom prst="rect">
              <a:avLst/>
            </a:prstGeom>
            <a:solidFill>
              <a:srgbClr val="0054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err="1"/>
            </a:p>
          </p:txBody>
        </p:sp>
        <p:sp>
          <p:nvSpPr>
            <p:cNvPr id="4" name="Tekstfelt 3">
              <a:extLst>
                <a:ext uri="{FF2B5EF4-FFF2-40B4-BE49-F238E27FC236}">
                  <a16:creationId xmlns:a16="http://schemas.microsoft.com/office/drawing/2014/main" id="{7875A6D9-9D65-8D98-527B-A3CDF4601CB5}"/>
                </a:ext>
              </a:extLst>
            </p:cNvPr>
            <p:cNvSpPr txBox="1"/>
            <p:nvPr/>
          </p:nvSpPr>
          <p:spPr>
            <a:xfrm>
              <a:off x="749645" y="1456992"/>
              <a:ext cx="4572000" cy="215444"/>
            </a:xfrm>
            <a:prstGeom prst="rect">
              <a:avLst/>
            </a:prstGeom>
            <a:noFill/>
          </p:spPr>
          <p:txBody>
            <a:bodyPr wrap="square">
              <a:spAutoFit/>
            </a:bodyPr>
            <a:lstStyle/>
            <a:p>
              <a:r>
                <a:rPr lang="da-DK" sz="800" b="1" dirty="0">
                  <a:solidFill>
                    <a:schemeClr val="bg1"/>
                  </a:solidFill>
                </a:rPr>
                <a:t>TIMEPRODUKTIVITET</a:t>
              </a:r>
            </a:p>
          </p:txBody>
        </p:sp>
      </p:grpSp>
    </p:spTree>
    <p:custDataLst>
      <p:custData r:id="rId1"/>
      <p:custData r:id="rId2"/>
      <p:tags r:id="rId3"/>
    </p:custDataLst>
    <p:extLst>
      <p:ext uri="{BB962C8B-B14F-4D97-AF65-F5344CB8AC3E}">
        <p14:creationId xmlns:p14="http://schemas.microsoft.com/office/powerpoint/2010/main" val="2419285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C36C12FB-434F-AC5A-2574-7EF4B0C68513}"/>
              </a:ext>
            </a:extLst>
          </p:cNvPr>
          <p:cNvSpPr/>
          <p:nvPr/>
        </p:nvSpPr>
        <p:spPr>
          <a:xfrm>
            <a:off x="433526" y="1693293"/>
            <a:ext cx="8278934" cy="2196524"/>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600" i="1">
                <a:solidFill>
                  <a:schemeClr val="tx1"/>
                </a:solidFill>
                <a:effectLst/>
                <a:ea typeface="Arial" panose="020B0604020202020204" pitchFamily="34" charset="0"/>
                <a:cs typeface="Times New Roman" panose="02020603050405020304" pitchFamily="18" charset="0"/>
              </a:rPr>
              <a:t>Når hoben af retteopgaver bare bliver større og større, når new normal er, at vi alle bare skal have et hold mere, end vi skulle for 3-4 år siden, uden at det er til diskussion, eller udløser overtid. Når ens skema bare forandres, timer flyttes, nye ting lægges ind, uden at man bliver særskilt spurgt, eller i det mindste orienteret. Når ledelsen har sine egne regneark med akkorder, uden at det er offentligt tilgængeligt. Så bliver man én der passivt leverer en vare i en pølsefabrik. </a:t>
            </a:r>
          </a:p>
          <a:p>
            <a:r>
              <a:rPr lang="da-DK" sz="1600" i="1">
                <a:solidFill>
                  <a:schemeClr val="tx1"/>
                </a:solidFill>
                <a:effectLst/>
                <a:ea typeface="Arial" panose="020B0604020202020204" pitchFamily="34" charset="0"/>
                <a:cs typeface="Times New Roman" panose="02020603050405020304" pitchFamily="18" charset="0"/>
              </a:rPr>
              <a:t>(ID 211, kvinde, 55-59 år) </a:t>
            </a:r>
          </a:p>
        </p:txBody>
      </p:sp>
      <p:sp>
        <p:nvSpPr>
          <p:cNvPr id="13" name="Tekstfelt 12">
            <a:extLst>
              <a:ext uri="{FF2B5EF4-FFF2-40B4-BE49-F238E27FC236}">
                <a16:creationId xmlns:a16="http://schemas.microsoft.com/office/drawing/2014/main" id="{8A759C48-D9D4-C820-57CC-ED05D3E29C97}"/>
              </a:ext>
            </a:extLst>
          </p:cNvPr>
          <p:cNvSpPr txBox="1"/>
          <p:nvPr/>
        </p:nvSpPr>
        <p:spPr>
          <a:xfrm>
            <a:off x="312866" y="508190"/>
            <a:ext cx="8088720" cy="523220"/>
          </a:xfrm>
          <a:prstGeom prst="rect">
            <a:avLst/>
          </a:prstGeom>
          <a:noFill/>
        </p:spPr>
        <p:txBody>
          <a:bodyPr wrap="square" rtlCol="0">
            <a:spAutoFit/>
          </a:bodyPr>
          <a:lstStyle/>
          <a:p>
            <a:r>
              <a:rPr lang="da-DK" sz="2800">
                <a:latin typeface="Georgia" panose="02040502050405020303" pitchFamily="18" charset="0"/>
              </a:rPr>
              <a:t>ARBEJDSPRES</a:t>
            </a:r>
          </a:p>
        </p:txBody>
      </p:sp>
      <p:sp>
        <p:nvSpPr>
          <p:cNvPr id="15" name="Tekstfelt 14">
            <a:extLst>
              <a:ext uri="{FF2B5EF4-FFF2-40B4-BE49-F238E27FC236}">
                <a16:creationId xmlns:a16="http://schemas.microsoft.com/office/drawing/2014/main" id="{E7555D38-4F13-0B8A-B019-D79177531369}"/>
              </a:ext>
            </a:extLst>
          </p:cNvPr>
          <p:cNvSpPr txBox="1"/>
          <p:nvPr/>
        </p:nvSpPr>
        <p:spPr>
          <a:xfrm>
            <a:off x="290507" y="1340063"/>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
        <p:nvSpPr>
          <p:cNvPr id="16" name="Tekstfelt 15">
            <a:extLst>
              <a:ext uri="{FF2B5EF4-FFF2-40B4-BE49-F238E27FC236}">
                <a16:creationId xmlns:a16="http://schemas.microsoft.com/office/drawing/2014/main" id="{D0386017-5D14-679D-4C6D-3BC18070C3D0}"/>
              </a:ext>
            </a:extLst>
          </p:cNvPr>
          <p:cNvSpPr txBox="1"/>
          <p:nvPr/>
        </p:nvSpPr>
        <p:spPr>
          <a:xfrm>
            <a:off x="8343193" y="3572311"/>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1571031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C36C12FB-434F-AC5A-2574-7EF4B0C68513}"/>
              </a:ext>
            </a:extLst>
          </p:cNvPr>
          <p:cNvSpPr/>
          <p:nvPr/>
        </p:nvSpPr>
        <p:spPr>
          <a:xfrm>
            <a:off x="433526" y="1693293"/>
            <a:ext cx="8278934" cy="2196524"/>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da-DK" sz="1600" i="1">
              <a:solidFill>
                <a:schemeClr val="tx1"/>
              </a:solidFill>
              <a:effectLst/>
              <a:ea typeface="Arial" panose="020B0604020202020204" pitchFamily="34" charset="0"/>
              <a:cs typeface="Times New Roman" panose="02020603050405020304" pitchFamily="18" charset="0"/>
            </a:endParaRPr>
          </a:p>
          <a:p>
            <a:r>
              <a:rPr lang="da-DK" sz="1600" i="1">
                <a:solidFill>
                  <a:schemeClr val="tx1"/>
                </a:solidFill>
                <a:effectLst/>
                <a:ea typeface="Arial" panose="020B0604020202020204" pitchFamily="34" charset="0"/>
                <a:cs typeface="Times New Roman" panose="02020603050405020304" pitchFamily="18" charset="0"/>
              </a:rPr>
              <a:t>Når der er for mange arbejdsopgaver, så man mister overblikket og kører nødundervisning på lutter gamle forløb. [...] Når man ikke har tid til at rette opgaver - det er virkelig stressende at vide, at man mangler at rette mange sæt. </a:t>
            </a:r>
          </a:p>
          <a:p>
            <a:r>
              <a:rPr lang="da-DK" sz="1600" i="1">
                <a:solidFill>
                  <a:schemeClr val="tx1"/>
                </a:solidFill>
                <a:effectLst/>
                <a:ea typeface="Arial" panose="020B0604020202020204" pitchFamily="34" charset="0"/>
                <a:cs typeface="Times New Roman" panose="02020603050405020304" pitchFamily="18" charset="0"/>
              </a:rPr>
              <a:t>(ID 12, kvinde, 45-49 år)</a:t>
            </a:r>
            <a:endParaRPr lang="da-DK" sz="1600" i="1">
              <a:solidFill>
                <a:schemeClr val="tx1"/>
              </a:solidFill>
              <a:ea typeface="Arial" panose="020B0604020202020204" pitchFamily="34" charset="0"/>
              <a:cs typeface="Times New Roman" panose="02020603050405020304" pitchFamily="18" charset="0"/>
            </a:endParaRPr>
          </a:p>
          <a:p>
            <a:endParaRPr lang="da-DK" sz="1600" i="1">
              <a:solidFill>
                <a:schemeClr val="tx1"/>
              </a:solidFill>
              <a:ea typeface="Arial" panose="020B0604020202020204" pitchFamily="34" charset="0"/>
              <a:cs typeface="Times New Roman" panose="02020603050405020304" pitchFamily="18" charset="0"/>
            </a:endParaRPr>
          </a:p>
          <a:p>
            <a:r>
              <a:rPr lang="da-DK" sz="1600" i="1">
                <a:solidFill>
                  <a:schemeClr val="tx1"/>
                </a:solidFill>
                <a:effectLst/>
                <a:ea typeface="Arial" panose="020B0604020202020204" pitchFamily="34" charset="0"/>
                <a:cs typeface="Times New Roman" panose="02020603050405020304" pitchFamily="18" charset="0"/>
              </a:rPr>
              <a:t>Når jeg ikke kan huske mine elevers navne og ikke har tid til at danne personlige relationer til dem, (fordi holdstørrelserne er gået op, og jeg har flere hold). </a:t>
            </a:r>
          </a:p>
          <a:p>
            <a:r>
              <a:rPr lang="da-DK" sz="1600" i="1">
                <a:solidFill>
                  <a:schemeClr val="tx1"/>
                </a:solidFill>
                <a:effectLst/>
                <a:ea typeface="Arial" panose="020B0604020202020204" pitchFamily="34" charset="0"/>
                <a:cs typeface="Times New Roman" panose="02020603050405020304" pitchFamily="18" charset="0"/>
              </a:rPr>
              <a:t>(ID 591, kvinde, 45-49 år)</a:t>
            </a:r>
          </a:p>
          <a:p>
            <a:endParaRPr lang="da-DK" sz="1600" i="1">
              <a:solidFill>
                <a:schemeClr val="tx1"/>
              </a:solidFill>
              <a:effectLst/>
              <a:ea typeface="Arial" panose="020B0604020202020204" pitchFamily="34" charset="0"/>
              <a:cs typeface="Times New Roman" panose="02020603050405020304" pitchFamily="18" charset="0"/>
            </a:endParaRPr>
          </a:p>
        </p:txBody>
      </p:sp>
      <p:sp>
        <p:nvSpPr>
          <p:cNvPr id="13" name="Tekstfelt 12">
            <a:extLst>
              <a:ext uri="{FF2B5EF4-FFF2-40B4-BE49-F238E27FC236}">
                <a16:creationId xmlns:a16="http://schemas.microsoft.com/office/drawing/2014/main" id="{8A759C48-D9D4-C820-57CC-ED05D3E29C97}"/>
              </a:ext>
            </a:extLst>
          </p:cNvPr>
          <p:cNvSpPr txBox="1"/>
          <p:nvPr/>
        </p:nvSpPr>
        <p:spPr>
          <a:xfrm>
            <a:off x="312866" y="508190"/>
            <a:ext cx="8088720" cy="523220"/>
          </a:xfrm>
          <a:prstGeom prst="rect">
            <a:avLst/>
          </a:prstGeom>
          <a:noFill/>
        </p:spPr>
        <p:txBody>
          <a:bodyPr wrap="square" rtlCol="0">
            <a:spAutoFit/>
          </a:bodyPr>
          <a:lstStyle/>
          <a:p>
            <a:r>
              <a:rPr lang="da-DK" sz="2800">
                <a:latin typeface="Georgia" panose="02040502050405020303" pitchFamily="18" charset="0"/>
              </a:rPr>
              <a:t>STORE </a:t>
            </a:r>
            <a:r>
              <a:rPr lang="da-DK" sz="2800">
                <a:solidFill>
                  <a:srgbClr val="E79217"/>
                </a:solidFill>
                <a:latin typeface="Georgia" panose="02040502050405020303" pitchFamily="18" charset="0"/>
              </a:rPr>
              <a:t>MÆNGDER</a:t>
            </a:r>
            <a:r>
              <a:rPr lang="da-DK" sz="2800">
                <a:latin typeface="Georgia" panose="02040502050405020303" pitchFamily="18" charset="0"/>
              </a:rPr>
              <a:t> OPGAVER… OG ELEVER</a:t>
            </a:r>
          </a:p>
        </p:txBody>
      </p:sp>
      <p:sp>
        <p:nvSpPr>
          <p:cNvPr id="15" name="Tekstfelt 14">
            <a:extLst>
              <a:ext uri="{FF2B5EF4-FFF2-40B4-BE49-F238E27FC236}">
                <a16:creationId xmlns:a16="http://schemas.microsoft.com/office/drawing/2014/main" id="{E7555D38-4F13-0B8A-B019-D79177531369}"/>
              </a:ext>
            </a:extLst>
          </p:cNvPr>
          <p:cNvSpPr txBox="1"/>
          <p:nvPr/>
        </p:nvSpPr>
        <p:spPr>
          <a:xfrm>
            <a:off x="290507" y="1340063"/>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
        <p:nvSpPr>
          <p:cNvPr id="16" name="Tekstfelt 15">
            <a:extLst>
              <a:ext uri="{FF2B5EF4-FFF2-40B4-BE49-F238E27FC236}">
                <a16:creationId xmlns:a16="http://schemas.microsoft.com/office/drawing/2014/main" id="{D0386017-5D14-679D-4C6D-3BC18070C3D0}"/>
              </a:ext>
            </a:extLst>
          </p:cNvPr>
          <p:cNvSpPr txBox="1"/>
          <p:nvPr/>
        </p:nvSpPr>
        <p:spPr>
          <a:xfrm>
            <a:off x="8343193" y="3572311"/>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1508469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C36C12FB-434F-AC5A-2574-7EF4B0C68513}"/>
              </a:ext>
            </a:extLst>
          </p:cNvPr>
          <p:cNvSpPr/>
          <p:nvPr/>
        </p:nvSpPr>
        <p:spPr>
          <a:xfrm>
            <a:off x="433525" y="1693292"/>
            <a:ext cx="8419967" cy="2426629"/>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da-DK" sz="1600" i="1" dirty="0">
              <a:solidFill>
                <a:schemeClr val="tx1"/>
              </a:solidFill>
              <a:effectLst/>
              <a:ea typeface="Arial" panose="020B0604020202020204" pitchFamily="34" charset="0"/>
              <a:cs typeface="Times New Roman" panose="02020603050405020304" pitchFamily="18" charset="0"/>
            </a:endParaRPr>
          </a:p>
          <a:p>
            <a:r>
              <a:rPr lang="da-DK" sz="1600" i="1" dirty="0">
                <a:solidFill>
                  <a:schemeClr val="tx1"/>
                </a:solidFill>
                <a:effectLst/>
                <a:ea typeface="Arial" panose="020B0604020202020204" pitchFamily="34" charset="0"/>
                <a:cs typeface="Times New Roman" panose="02020603050405020304" pitchFamily="18" charset="0"/>
              </a:rPr>
              <a:t>Når moduler flyttes/aflyses/fryses løbende af kontoret, så usikkerheden hersker og man bliver frataget selvstændigheden i tilrettelæggelse af arbejdet. </a:t>
            </a:r>
          </a:p>
          <a:p>
            <a:r>
              <a:rPr lang="da-DK" sz="1600" i="1" dirty="0">
                <a:solidFill>
                  <a:schemeClr val="tx1"/>
                </a:solidFill>
                <a:effectLst/>
                <a:ea typeface="Arial" panose="020B0604020202020204" pitchFamily="34" charset="0"/>
                <a:cs typeface="Times New Roman" panose="02020603050405020304" pitchFamily="18" charset="0"/>
              </a:rPr>
              <a:t>(ID 118, kvinde, 50-54 år)</a:t>
            </a:r>
            <a:r>
              <a:rPr lang="da-DK" sz="1600" i="1" dirty="0">
                <a:solidFill>
                  <a:schemeClr val="tx1"/>
                </a:solidFill>
                <a:effectLst/>
                <a:highlight>
                  <a:srgbClr val="FFFFFF"/>
                </a:highlight>
                <a:ea typeface="Arial" panose="020B0604020202020204" pitchFamily="34" charset="0"/>
                <a:cs typeface="Times New Roman" panose="02020603050405020304" pitchFamily="18" charset="0"/>
              </a:rPr>
              <a:t> </a:t>
            </a:r>
          </a:p>
          <a:p>
            <a:endParaRPr lang="da-DK" sz="1600" i="1" dirty="0">
              <a:solidFill>
                <a:schemeClr val="tx1"/>
              </a:solidFill>
              <a:highlight>
                <a:srgbClr val="FFFFFF"/>
              </a:highlight>
              <a:ea typeface="Arial" panose="020B0604020202020204" pitchFamily="34" charset="0"/>
              <a:cs typeface="Times New Roman" panose="02020603050405020304" pitchFamily="18" charset="0"/>
            </a:endParaRPr>
          </a:p>
          <a:p>
            <a:r>
              <a:rPr lang="da-DK" sz="1600" i="1" dirty="0">
                <a:solidFill>
                  <a:schemeClr val="tx1"/>
                </a:solidFill>
                <a:effectLst/>
                <a:ea typeface="Arial" panose="020B0604020202020204" pitchFamily="34" charset="0"/>
                <a:cs typeface="Times New Roman" panose="02020603050405020304" pitchFamily="18" charset="0"/>
              </a:rPr>
              <a:t>Den tidshorisont, vi kan kigge ud i fremtiden med, den er blevet kortere år for år simpelthen. Så man kan kigge 2 uger ud i fremtiden eksempelvis. Men det er jo svært at planlægge undervisningsforløb og så videre, når man ikke aner, hvor mange lektioner man har i den pågældende uge.</a:t>
            </a:r>
            <a:endParaRPr lang="da-DK" sz="1600" i="1" dirty="0">
              <a:solidFill>
                <a:schemeClr val="tx1"/>
              </a:solidFill>
              <a:ea typeface="Arial" panose="020B0604020202020204" pitchFamily="34" charset="0"/>
              <a:cs typeface="Times New Roman" panose="02020603050405020304" pitchFamily="18" charset="0"/>
            </a:endParaRPr>
          </a:p>
          <a:p>
            <a:r>
              <a:rPr lang="da-DK" sz="1600" i="1" dirty="0">
                <a:solidFill>
                  <a:schemeClr val="tx1"/>
                </a:solidFill>
                <a:effectLst/>
                <a:ea typeface="Arial" panose="020B0604020202020204" pitchFamily="34" charset="0"/>
                <a:cs typeface="Times New Roman" panose="02020603050405020304" pitchFamily="18" charset="0"/>
              </a:rPr>
              <a:t>(Erik, fokusgruppe 3)</a:t>
            </a:r>
          </a:p>
          <a:p>
            <a:endParaRPr lang="da-DK" sz="1600" i="1" dirty="0">
              <a:solidFill>
                <a:schemeClr val="tx1"/>
              </a:solidFill>
              <a:effectLst/>
              <a:ea typeface="Arial" panose="020B0604020202020204" pitchFamily="34" charset="0"/>
              <a:cs typeface="Times New Roman" panose="02020603050405020304" pitchFamily="18" charset="0"/>
            </a:endParaRPr>
          </a:p>
        </p:txBody>
      </p:sp>
      <p:sp>
        <p:nvSpPr>
          <p:cNvPr id="13" name="Tekstfelt 12">
            <a:extLst>
              <a:ext uri="{FF2B5EF4-FFF2-40B4-BE49-F238E27FC236}">
                <a16:creationId xmlns:a16="http://schemas.microsoft.com/office/drawing/2014/main" id="{8A759C48-D9D4-C820-57CC-ED05D3E29C97}"/>
              </a:ext>
            </a:extLst>
          </p:cNvPr>
          <p:cNvSpPr txBox="1"/>
          <p:nvPr/>
        </p:nvSpPr>
        <p:spPr>
          <a:xfrm>
            <a:off x="312866" y="508190"/>
            <a:ext cx="8088720" cy="523220"/>
          </a:xfrm>
          <a:prstGeom prst="rect">
            <a:avLst/>
          </a:prstGeom>
          <a:noFill/>
        </p:spPr>
        <p:txBody>
          <a:bodyPr wrap="square" rtlCol="0">
            <a:spAutoFit/>
          </a:bodyPr>
          <a:lstStyle/>
          <a:p>
            <a:r>
              <a:rPr lang="da-DK" sz="2800">
                <a:latin typeface="Georgia" panose="02040502050405020303" pitchFamily="18" charset="0"/>
              </a:rPr>
              <a:t>UTILREGNELIGHED</a:t>
            </a:r>
          </a:p>
        </p:txBody>
      </p:sp>
      <p:sp>
        <p:nvSpPr>
          <p:cNvPr id="15" name="Tekstfelt 14">
            <a:extLst>
              <a:ext uri="{FF2B5EF4-FFF2-40B4-BE49-F238E27FC236}">
                <a16:creationId xmlns:a16="http://schemas.microsoft.com/office/drawing/2014/main" id="{E7555D38-4F13-0B8A-B019-D79177531369}"/>
              </a:ext>
            </a:extLst>
          </p:cNvPr>
          <p:cNvSpPr txBox="1"/>
          <p:nvPr/>
        </p:nvSpPr>
        <p:spPr>
          <a:xfrm>
            <a:off x="290507" y="1340063"/>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
        <p:nvSpPr>
          <p:cNvPr id="16" name="Tekstfelt 15">
            <a:extLst>
              <a:ext uri="{FF2B5EF4-FFF2-40B4-BE49-F238E27FC236}">
                <a16:creationId xmlns:a16="http://schemas.microsoft.com/office/drawing/2014/main" id="{D0386017-5D14-679D-4C6D-3BC18070C3D0}"/>
              </a:ext>
            </a:extLst>
          </p:cNvPr>
          <p:cNvSpPr txBox="1"/>
          <p:nvPr/>
        </p:nvSpPr>
        <p:spPr>
          <a:xfrm>
            <a:off x="8532440" y="3795886"/>
            <a:ext cx="1656184"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2774933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C36C12FB-434F-AC5A-2574-7EF4B0C68513}"/>
              </a:ext>
            </a:extLst>
          </p:cNvPr>
          <p:cNvSpPr/>
          <p:nvPr/>
        </p:nvSpPr>
        <p:spPr>
          <a:xfrm>
            <a:off x="416110" y="1088625"/>
            <a:ext cx="8278934" cy="3427931"/>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400" i="1" dirty="0">
                <a:solidFill>
                  <a:schemeClr val="tx1"/>
                </a:solidFill>
                <a:effectLst/>
                <a:ea typeface="Arial" panose="020B0604020202020204" pitchFamily="34" charset="0"/>
                <a:cs typeface="Times New Roman" panose="02020603050405020304" pitchFamily="18" charset="0"/>
              </a:rPr>
              <a:t>Skemaet, det kan jo nærmest ændres fra dag til dag. Og nogen kan opfinde noget, der hedder ”luft i skemaet”. Og det der luft – det er sådan fuldstændig udefinerligt. Og det er virkelig stressende, når man får at vide, at man har luft i skemaet, for så kan alting ramme én når som helst. </a:t>
            </a:r>
          </a:p>
          <a:p>
            <a:pPr marR="594360">
              <a:spcBef>
                <a:spcPts val="1000"/>
              </a:spcBef>
              <a:spcAft>
                <a:spcPts val="1400"/>
              </a:spcAft>
              <a:tabLst>
                <a:tab pos="140335" algn="l"/>
              </a:tabLst>
            </a:pPr>
            <a:r>
              <a:rPr lang="da-DK" sz="1400" i="1" dirty="0">
                <a:solidFill>
                  <a:schemeClr val="tx1"/>
                </a:solidFill>
                <a:effectLst/>
                <a:ea typeface="Arial" panose="020B0604020202020204" pitchFamily="34" charset="0"/>
                <a:cs typeface="Times New Roman" panose="02020603050405020304" pitchFamily="18" charset="0"/>
              </a:rPr>
              <a:t>Interviewer: Luft? Er det, når man ikke lige kan se, hvad du laver, eller hvad?</a:t>
            </a:r>
          </a:p>
          <a:p>
            <a:pPr marR="594360">
              <a:spcBef>
                <a:spcPts val="1000"/>
              </a:spcBef>
              <a:spcAft>
                <a:spcPts val="1400"/>
              </a:spcAft>
              <a:tabLst>
                <a:tab pos="140335" algn="l"/>
              </a:tabLst>
            </a:pPr>
            <a:r>
              <a:rPr lang="da-DK" sz="1400" i="1" dirty="0">
                <a:solidFill>
                  <a:schemeClr val="tx1"/>
                </a:solidFill>
                <a:effectLst/>
                <a:ea typeface="Arial" panose="020B0604020202020204" pitchFamily="34" charset="0"/>
                <a:cs typeface="Times New Roman" panose="02020603050405020304" pitchFamily="18" charset="0"/>
              </a:rPr>
              <a:t>Nej. Det er når man har fået sin arbejdsplan, og så er der netop de der skufferegnskaber, ikke. Der kører </a:t>
            </a:r>
            <a:r>
              <a:rPr lang="da-DK" sz="1400" i="1" u="sng" dirty="0">
                <a:solidFill>
                  <a:schemeClr val="tx1"/>
                </a:solidFill>
                <a:effectLst/>
                <a:ea typeface="Arial" panose="020B0604020202020204" pitchFamily="34" charset="0"/>
                <a:cs typeface="Times New Roman" panose="02020603050405020304" pitchFamily="18" charset="0"/>
              </a:rPr>
              <a:t>de</a:t>
            </a:r>
            <a:r>
              <a:rPr lang="da-DK" sz="1400" i="1" dirty="0">
                <a:solidFill>
                  <a:schemeClr val="tx1"/>
                </a:solidFill>
                <a:effectLst/>
                <a:ea typeface="Arial" panose="020B0604020202020204" pitchFamily="34" charset="0"/>
                <a:cs typeface="Times New Roman" panose="02020603050405020304" pitchFamily="18" charset="0"/>
              </a:rPr>
              <a:t> med nogle tal, og vi kører jo med </a:t>
            </a:r>
            <a:r>
              <a:rPr lang="da-DK" sz="1400" i="1" u="sng" dirty="0">
                <a:solidFill>
                  <a:schemeClr val="tx1"/>
                </a:solidFill>
                <a:effectLst/>
                <a:ea typeface="Arial" panose="020B0604020202020204" pitchFamily="34" charset="0"/>
                <a:cs typeface="Times New Roman" panose="02020603050405020304" pitchFamily="18" charset="0"/>
              </a:rPr>
              <a:t>vores</a:t>
            </a:r>
            <a:r>
              <a:rPr lang="da-DK" sz="1400" i="1" dirty="0">
                <a:solidFill>
                  <a:schemeClr val="tx1"/>
                </a:solidFill>
                <a:effectLst/>
                <a:ea typeface="Arial" panose="020B0604020202020204" pitchFamily="34" charset="0"/>
                <a:cs typeface="Times New Roman" panose="02020603050405020304" pitchFamily="18" charset="0"/>
              </a:rPr>
              <a:t> tal og prøver at få det til at mødes og regne ud, hvad det er for nogle tal, </a:t>
            </a:r>
            <a:r>
              <a:rPr lang="da-DK" sz="1400" i="1" u="sng" dirty="0">
                <a:solidFill>
                  <a:schemeClr val="tx1"/>
                </a:solidFill>
                <a:effectLst/>
                <a:ea typeface="Arial" panose="020B0604020202020204" pitchFamily="34" charset="0"/>
                <a:cs typeface="Times New Roman" panose="02020603050405020304" pitchFamily="18" charset="0"/>
              </a:rPr>
              <a:t>de</a:t>
            </a:r>
            <a:r>
              <a:rPr lang="da-DK" sz="1400" i="1" dirty="0">
                <a:solidFill>
                  <a:schemeClr val="tx1"/>
                </a:solidFill>
                <a:effectLst/>
                <a:ea typeface="Arial" panose="020B0604020202020204" pitchFamily="34" charset="0"/>
                <a:cs typeface="Times New Roman" panose="02020603050405020304" pitchFamily="18" charset="0"/>
              </a:rPr>
              <a:t> kører med. Og så når man har de der 5 hold i stedet for 4, og man synes, at </a:t>
            </a:r>
            <a:r>
              <a:rPr lang="da-DK" sz="1400" i="1" dirty="0" err="1">
                <a:solidFill>
                  <a:schemeClr val="tx1"/>
                </a:solidFill>
                <a:effectLst/>
                <a:ea typeface="Arial" panose="020B0604020202020204" pitchFamily="34" charset="0"/>
                <a:cs typeface="Times New Roman" panose="02020603050405020304" pitchFamily="18" charset="0"/>
              </a:rPr>
              <a:t>puuha</a:t>
            </a:r>
            <a:r>
              <a:rPr lang="da-DK" sz="1400" i="1" dirty="0">
                <a:solidFill>
                  <a:schemeClr val="tx1"/>
                </a:solidFill>
                <a:effectLst/>
                <a:ea typeface="Arial" panose="020B0604020202020204" pitchFamily="34" charset="0"/>
                <a:cs typeface="Times New Roman" panose="02020603050405020304" pitchFamily="18" charset="0"/>
              </a:rPr>
              <a:t>, hvordan skal jeg nå alt det her? Så siger de, jamen der er jo stadig luft i din aktivitetsplan. Og man tænker – hvor er det luft henne? Og det der luft kan udløse mange forskellige typer opgaver, som kan være ret store. De kan også være ret små. Men man går sådan og frygter lidt, at de kommer til én når som helst. Sådan på et eller andet tidspunkt, hvor det ikke passer. </a:t>
            </a:r>
            <a:r>
              <a:rPr lang="da-DK" sz="1400" i="1" dirty="0">
                <a:solidFill>
                  <a:schemeClr val="tx1"/>
                </a:solidFill>
                <a:ea typeface="Arial" panose="020B0604020202020204" pitchFamily="34" charset="0"/>
                <a:cs typeface="Times New Roman" panose="02020603050405020304" pitchFamily="18" charset="0"/>
              </a:rPr>
              <a:t>                                                                                                                      </a:t>
            </a:r>
            <a:r>
              <a:rPr lang="da-DK" sz="1400" i="1" dirty="0">
                <a:solidFill>
                  <a:schemeClr val="tx1"/>
                </a:solidFill>
                <a:effectLst/>
                <a:ea typeface="Arial" panose="020B0604020202020204" pitchFamily="34" charset="0"/>
                <a:cs typeface="Times New Roman" panose="02020603050405020304" pitchFamily="18" charset="0"/>
              </a:rPr>
              <a:t>(Emma, fokusgruppe 2</a:t>
            </a:r>
            <a:r>
              <a:rPr lang="da-DK" sz="1600" i="1" dirty="0">
                <a:solidFill>
                  <a:schemeClr val="tx1"/>
                </a:solidFill>
                <a:effectLst/>
                <a:ea typeface="Arial" panose="020B0604020202020204" pitchFamily="34" charset="0"/>
                <a:cs typeface="Times New Roman" panose="02020603050405020304" pitchFamily="18" charset="0"/>
              </a:rPr>
              <a:t>)</a:t>
            </a:r>
          </a:p>
        </p:txBody>
      </p:sp>
      <p:sp>
        <p:nvSpPr>
          <p:cNvPr id="13" name="Tekstfelt 12">
            <a:extLst>
              <a:ext uri="{FF2B5EF4-FFF2-40B4-BE49-F238E27FC236}">
                <a16:creationId xmlns:a16="http://schemas.microsoft.com/office/drawing/2014/main" id="{8A759C48-D9D4-C820-57CC-ED05D3E29C97}"/>
              </a:ext>
            </a:extLst>
          </p:cNvPr>
          <p:cNvSpPr txBox="1"/>
          <p:nvPr/>
        </p:nvSpPr>
        <p:spPr>
          <a:xfrm>
            <a:off x="312866" y="508190"/>
            <a:ext cx="8088720" cy="523220"/>
          </a:xfrm>
          <a:prstGeom prst="rect">
            <a:avLst/>
          </a:prstGeom>
          <a:noFill/>
        </p:spPr>
        <p:txBody>
          <a:bodyPr wrap="square" rtlCol="0">
            <a:spAutoFit/>
          </a:bodyPr>
          <a:lstStyle/>
          <a:p>
            <a:r>
              <a:rPr lang="da-DK" sz="2800">
                <a:latin typeface="Georgia" panose="02040502050405020303" pitchFamily="18" charset="0"/>
              </a:rPr>
              <a:t>LUFT ER FARLIGT</a:t>
            </a:r>
          </a:p>
        </p:txBody>
      </p:sp>
      <p:sp>
        <p:nvSpPr>
          <p:cNvPr id="15" name="Tekstfelt 14">
            <a:extLst>
              <a:ext uri="{FF2B5EF4-FFF2-40B4-BE49-F238E27FC236}">
                <a16:creationId xmlns:a16="http://schemas.microsoft.com/office/drawing/2014/main" id="{E7555D38-4F13-0B8A-B019-D79177531369}"/>
              </a:ext>
            </a:extLst>
          </p:cNvPr>
          <p:cNvSpPr txBox="1"/>
          <p:nvPr/>
        </p:nvSpPr>
        <p:spPr>
          <a:xfrm>
            <a:off x="251520" y="780735"/>
            <a:ext cx="1512169"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
        <p:nvSpPr>
          <p:cNvPr id="16" name="Tekstfelt 15">
            <a:extLst>
              <a:ext uri="{FF2B5EF4-FFF2-40B4-BE49-F238E27FC236}">
                <a16:creationId xmlns:a16="http://schemas.microsoft.com/office/drawing/2014/main" id="{D0386017-5D14-679D-4C6D-3BC18070C3D0}"/>
              </a:ext>
            </a:extLst>
          </p:cNvPr>
          <p:cNvSpPr txBox="1"/>
          <p:nvPr/>
        </p:nvSpPr>
        <p:spPr>
          <a:xfrm>
            <a:off x="8401586" y="4161301"/>
            <a:ext cx="1753492"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636847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4E776F92-9DAB-8977-6EB9-E55F6D7A2917}"/>
              </a:ext>
            </a:extLst>
          </p:cNvPr>
          <p:cNvSpPr/>
          <p:nvPr/>
        </p:nvSpPr>
        <p:spPr>
          <a:xfrm>
            <a:off x="433526" y="1715204"/>
            <a:ext cx="8278934" cy="2700045"/>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AA6903C4-799E-8ABD-C13C-BA6DF9BE59F9}"/>
              </a:ext>
            </a:extLst>
          </p:cNvPr>
          <p:cNvSpPr txBox="1"/>
          <p:nvPr/>
        </p:nvSpPr>
        <p:spPr>
          <a:xfrm>
            <a:off x="312866" y="508190"/>
            <a:ext cx="8088720" cy="523220"/>
          </a:xfrm>
          <a:prstGeom prst="rect">
            <a:avLst/>
          </a:prstGeom>
          <a:noFill/>
        </p:spPr>
        <p:txBody>
          <a:bodyPr wrap="square" rtlCol="0">
            <a:spAutoFit/>
          </a:bodyPr>
          <a:lstStyle/>
          <a:p>
            <a:r>
              <a:rPr lang="da-DK" sz="2800">
                <a:latin typeface="Georgia" panose="02040502050405020303" pitchFamily="18" charset="0"/>
              </a:rPr>
              <a:t>(U)GENNEMSIGTIGHED</a:t>
            </a:r>
          </a:p>
        </p:txBody>
      </p:sp>
      <p:sp>
        <p:nvSpPr>
          <p:cNvPr id="16" name="Tekstfelt 15">
            <a:extLst>
              <a:ext uri="{FF2B5EF4-FFF2-40B4-BE49-F238E27FC236}">
                <a16:creationId xmlns:a16="http://schemas.microsoft.com/office/drawing/2014/main" id="{DB31C16E-2D4E-C465-3824-7559AEE29C84}"/>
              </a:ext>
            </a:extLst>
          </p:cNvPr>
          <p:cNvSpPr txBox="1"/>
          <p:nvPr/>
        </p:nvSpPr>
        <p:spPr>
          <a:xfrm>
            <a:off x="781401" y="1807535"/>
            <a:ext cx="7643027" cy="3046988"/>
          </a:xfrm>
          <a:prstGeom prst="rect">
            <a:avLst/>
          </a:prstGeom>
          <a:noFill/>
        </p:spPr>
        <p:txBody>
          <a:bodyPr wrap="square">
            <a:spAutoFit/>
          </a:bodyPr>
          <a:lstStyle/>
          <a:p>
            <a:r>
              <a:rPr lang="da-DK" sz="1600" i="1"/>
              <a:t>Når der er uigennemsigtighed ift. hvor lang tid, der er afsat til hver enkelt ting på ens arbejdsplan; altså at man fx er kontaktlærer, men ikke "må" få at vide, hvor mange timer, der er afsat til opgaven. </a:t>
            </a:r>
          </a:p>
          <a:p>
            <a:r>
              <a:rPr lang="da-DK" sz="1600" i="1"/>
              <a:t>(ID 277, mand, 45-49 år)</a:t>
            </a:r>
          </a:p>
          <a:p>
            <a:endParaRPr lang="da-DK" sz="1600" i="1"/>
          </a:p>
          <a:p>
            <a:r>
              <a:rPr lang="da-DK" sz="1600" i="1"/>
              <a:t>Fagfordelingen/opgavefordelingen/arbejdspresset virker uretfærdigt fordelt. Vi har flere ledere i min organisation, og det virker, som om de ikke ved, hvad de hver især forlanger af mig. Opgaver (også store, komplekse tovholderopgaver) tikker tilfældigt ind over mail i løbet af skoleåret. </a:t>
            </a:r>
          </a:p>
          <a:p>
            <a:r>
              <a:rPr lang="da-DK" sz="1600" i="1"/>
              <a:t>(ID 314, kvinde, 45-49 år)</a:t>
            </a:r>
          </a:p>
          <a:p>
            <a:endParaRPr lang="da-DK" sz="1600" i="1"/>
          </a:p>
          <a:p>
            <a:endParaRPr lang="da-DK" sz="1600" i="1"/>
          </a:p>
        </p:txBody>
      </p:sp>
      <p:sp>
        <p:nvSpPr>
          <p:cNvPr id="17" name="Tekstfelt 16">
            <a:extLst>
              <a:ext uri="{FF2B5EF4-FFF2-40B4-BE49-F238E27FC236}">
                <a16:creationId xmlns:a16="http://schemas.microsoft.com/office/drawing/2014/main" id="{6CA57AA0-633A-B1D2-576E-0BC8B7709DFF}"/>
              </a:ext>
            </a:extLst>
          </p:cNvPr>
          <p:cNvSpPr txBox="1"/>
          <p:nvPr/>
        </p:nvSpPr>
        <p:spPr>
          <a:xfrm>
            <a:off x="-1045676" y="1383618"/>
            <a:ext cx="1845431" cy="1015663"/>
          </a:xfrm>
          <a:prstGeom prst="rect">
            <a:avLst/>
          </a:prstGeom>
          <a:noFill/>
        </p:spPr>
        <p:txBody>
          <a:bodyPr wrap="square" rtlCol="0">
            <a:spAutoFit/>
          </a:bodyPr>
          <a:lstStyle/>
          <a:p>
            <a:pPr algn="r"/>
            <a:r>
              <a:rPr lang="da-DK" sz="6000">
                <a:solidFill>
                  <a:srgbClr val="EC8C11"/>
                </a:solidFill>
                <a:latin typeface="Georgia" panose="02040502050405020303" pitchFamily="18" charset="0"/>
              </a:rPr>
              <a:t>“</a:t>
            </a:r>
          </a:p>
        </p:txBody>
      </p:sp>
      <p:sp>
        <p:nvSpPr>
          <p:cNvPr id="18" name="Tekstfelt 17">
            <a:extLst>
              <a:ext uri="{FF2B5EF4-FFF2-40B4-BE49-F238E27FC236}">
                <a16:creationId xmlns:a16="http://schemas.microsoft.com/office/drawing/2014/main" id="{BCF65682-49FB-47EC-695A-FD428B4D2268}"/>
              </a:ext>
            </a:extLst>
          </p:cNvPr>
          <p:cNvSpPr txBox="1"/>
          <p:nvPr/>
        </p:nvSpPr>
        <p:spPr>
          <a:xfrm>
            <a:off x="8362599" y="4119923"/>
            <a:ext cx="1847135"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
        <p:nvSpPr>
          <p:cNvPr id="2" name="Rektangel 1">
            <a:extLst>
              <a:ext uri="{FF2B5EF4-FFF2-40B4-BE49-F238E27FC236}">
                <a16:creationId xmlns:a16="http://schemas.microsoft.com/office/drawing/2014/main" id="{2AC1FED5-AC51-E64B-4EAA-46D5E95EA264}"/>
              </a:ext>
            </a:extLst>
          </p:cNvPr>
          <p:cNvSpPr/>
          <p:nvPr/>
        </p:nvSpPr>
        <p:spPr>
          <a:xfrm>
            <a:off x="4644008" y="492594"/>
            <a:ext cx="4051271" cy="1107048"/>
          </a:xfrm>
          <a:prstGeom prst="rect">
            <a:avLst/>
          </a:prstGeom>
          <a:solidFill>
            <a:srgbClr val="E4F2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a-DK" sz="1600">
                <a:solidFill>
                  <a:schemeClr val="tx1"/>
                </a:solidFill>
              </a:rPr>
              <a:t>Er man på god fod med ledelsen?</a:t>
            </a:r>
          </a:p>
          <a:p>
            <a:r>
              <a:rPr lang="da-DK" sz="1600">
                <a:solidFill>
                  <a:schemeClr val="tx1"/>
                </a:solidFill>
              </a:rPr>
              <a:t>Er man en god forhandler?</a:t>
            </a:r>
          </a:p>
          <a:p>
            <a:r>
              <a:rPr lang="da-DK" sz="1600">
                <a:solidFill>
                  <a:schemeClr val="tx1"/>
                </a:solidFill>
              </a:rPr>
              <a:t>Hvor meget vil man udstille sin sårbarhed?</a:t>
            </a:r>
          </a:p>
          <a:p>
            <a:r>
              <a:rPr lang="da-DK" sz="1600">
                <a:solidFill>
                  <a:schemeClr val="tx1"/>
                </a:solidFill>
              </a:rPr>
              <a:t>Kommer det til at gå ud over kollegerne?</a:t>
            </a:r>
          </a:p>
        </p:txBody>
      </p:sp>
    </p:spTree>
    <p:custDataLst>
      <p:custData r:id="rId1"/>
      <p:custData r:id="rId2"/>
      <p:tags r:id="rId3"/>
    </p:custDataLst>
    <p:extLst>
      <p:ext uri="{BB962C8B-B14F-4D97-AF65-F5344CB8AC3E}">
        <p14:creationId xmlns:p14="http://schemas.microsoft.com/office/powerpoint/2010/main" val="228942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C36C12FB-434F-AC5A-2574-7EF4B0C68513}"/>
              </a:ext>
            </a:extLst>
          </p:cNvPr>
          <p:cNvSpPr/>
          <p:nvPr/>
        </p:nvSpPr>
        <p:spPr>
          <a:xfrm>
            <a:off x="416110" y="1385820"/>
            <a:ext cx="8278934" cy="2626090"/>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600" i="1" dirty="0">
                <a:solidFill>
                  <a:schemeClr val="tx1"/>
                </a:solidFill>
                <a:effectLst/>
                <a:latin typeface="+mj-lt"/>
                <a:ea typeface="Arial" panose="020B0604020202020204" pitchFamily="34" charset="0"/>
                <a:cs typeface="Times New Roman" panose="02020603050405020304" pitchFamily="18" charset="0"/>
              </a:rPr>
              <a:t>Det med skjulte regneark – det bruger vi ikke her. Så lige på det område, der har vi tæt på gennemsigtighed. Men </a:t>
            </a:r>
            <a:r>
              <a:rPr lang="da-DK" sz="1600" i="1" u="sng" dirty="0">
                <a:solidFill>
                  <a:schemeClr val="tx1"/>
                </a:solidFill>
                <a:effectLst/>
                <a:latin typeface="+mj-lt"/>
                <a:ea typeface="Arial" panose="020B0604020202020204" pitchFamily="34" charset="0"/>
                <a:cs typeface="Times New Roman" panose="02020603050405020304" pitchFamily="18" charset="0"/>
              </a:rPr>
              <a:t>presset</a:t>
            </a:r>
            <a:r>
              <a:rPr lang="da-DK" sz="1600" i="1" dirty="0">
                <a:solidFill>
                  <a:schemeClr val="tx1"/>
                </a:solidFill>
                <a:effectLst/>
                <a:latin typeface="+mj-lt"/>
                <a:ea typeface="Arial" panose="020B0604020202020204" pitchFamily="34" charset="0"/>
                <a:cs typeface="Times New Roman" panose="02020603050405020304" pitchFamily="18" charset="0"/>
              </a:rPr>
              <a:t>, synes jeg man kan mærke – også selvom man ikke altid kan se det på sin arbejdsplan. Nu ved jeg ikke, om jeg skal snakke om hvorfor. Men især de der ting, der kommer udefra. Krav fra ministeriet. Fx SO-forløb her på skolen. Det er sådan nogle klumper, der dumper ned og er ret intensive. Så alt efter hvilket fag man har, så kan der være sådan nærmest et halvt år, hvor der er pres på hele tiden. Og hvis man går ind i sådan en periode, og man er træt, så kommer man ud i den anden ende som ren æblegrød.                                                                                                                              (Peter, Fokusgruppe 3)</a:t>
            </a:r>
          </a:p>
        </p:txBody>
      </p:sp>
      <p:sp>
        <p:nvSpPr>
          <p:cNvPr id="13" name="Tekstfelt 12">
            <a:extLst>
              <a:ext uri="{FF2B5EF4-FFF2-40B4-BE49-F238E27FC236}">
                <a16:creationId xmlns:a16="http://schemas.microsoft.com/office/drawing/2014/main" id="{8A759C48-D9D4-C820-57CC-ED05D3E29C97}"/>
              </a:ext>
            </a:extLst>
          </p:cNvPr>
          <p:cNvSpPr txBox="1"/>
          <p:nvPr/>
        </p:nvSpPr>
        <p:spPr>
          <a:xfrm>
            <a:off x="312866" y="508190"/>
            <a:ext cx="8088720" cy="523220"/>
          </a:xfrm>
          <a:prstGeom prst="rect">
            <a:avLst/>
          </a:prstGeom>
          <a:noFill/>
        </p:spPr>
        <p:txBody>
          <a:bodyPr wrap="square" rtlCol="0">
            <a:spAutoFit/>
          </a:bodyPr>
          <a:lstStyle/>
          <a:p>
            <a:r>
              <a:rPr lang="da-DK" sz="2800">
                <a:latin typeface="Georgia" panose="02040502050405020303" pitchFamily="18" charset="0"/>
              </a:rPr>
              <a:t>RAMT AF TING ”UDEFRA”</a:t>
            </a:r>
          </a:p>
        </p:txBody>
      </p:sp>
      <p:sp>
        <p:nvSpPr>
          <p:cNvPr id="15" name="Tekstfelt 14">
            <a:extLst>
              <a:ext uri="{FF2B5EF4-FFF2-40B4-BE49-F238E27FC236}">
                <a16:creationId xmlns:a16="http://schemas.microsoft.com/office/drawing/2014/main" id="{E7555D38-4F13-0B8A-B019-D79177531369}"/>
              </a:ext>
            </a:extLst>
          </p:cNvPr>
          <p:cNvSpPr txBox="1"/>
          <p:nvPr/>
        </p:nvSpPr>
        <p:spPr>
          <a:xfrm>
            <a:off x="312866" y="1031410"/>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
        <p:nvSpPr>
          <p:cNvPr id="16" name="Tekstfelt 15">
            <a:extLst>
              <a:ext uri="{FF2B5EF4-FFF2-40B4-BE49-F238E27FC236}">
                <a16:creationId xmlns:a16="http://schemas.microsoft.com/office/drawing/2014/main" id="{D0386017-5D14-679D-4C6D-3BC18070C3D0}"/>
              </a:ext>
            </a:extLst>
          </p:cNvPr>
          <p:cNvSpPr txBox="1"/>
          <p:nvPr/>
        </p:nvSpPr>
        <p:spPr>
          <a:xfrm>
            <a:off x="8309647" y="3713415"/>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4016864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AA6903C4-799E-8ABD-C13C-BA6DF9BE59F9}"/>
              </a:ext>
            </a:extLst>
          </p:cNvPr>
          <p:cNvSpPr txBox="1"/>
          <p:nvPr/>
        </p:nvSpPr>
        <p:spPr>
          <a:xfrm>
            <a:off x="312866" y="508190"/>
            <a:ext cx="8088720" cy="523220"/>
          </a:xfrm>
          <a:prstGeom prst="rect">
            <a:avLst/>
          </a:prstGeom>
          <a:noFill/>
        </p:spPr>
        <p:txBody>
          <a:bodyPr wrap="square" rtlCol="0">
            <a:spAutoFit/>
          </a:bodyPr>
          <a:lstStyle/>
          <a:p>
            <a:r>
              <a:rPr lang="da-DK" sz="2800">
                <a:latin typeface="Georgia" panose="02040502050405020303" pitchFamily="18" charset="0"/>
              </a:rPr>
              <a:t>ALT DET UDEN OM UNDERVISNINGEN:</a:t>
            </a:r>
          </a:p>
        </p:txBody>
      </p:sp>
      <p:grpSp>
        <p:nvGrpSpPr>
          <p:cNvPr id="2" name="Gruppe 1">
            <a:extLst>
              <a:ext uri="{FF2B5EF4-FFF2-40B4-BE49-F238E27FC236}">
                <a16:creationId xmlns:a16="http://schemas.microsoft.com/office/drawing/2014/main" id="{C702744F-94E2-EFCE-F686-F4E25BD13D7E}"/>
              </a:ext>
            </a:extLst>
          </p:cNvPr>
          <p:cNvGrpSpPr/>
          <p:nvPr/>
        </p:nvGrpSpPr>
        <p:grpSpPr>
          <a:xfrm>
            <a:off x="-399768" y="1192547"/>
            <a:ext cx="6448808" cy="3527550"/>
            <a:chOff x="-1045676" y="1312452"/>
            <a:chExt cx="6448808" cy="3527550"/>
          </a:xfrm>
        </p:grpSpPr>
        <p:sp>
          <p:nvSpPr>
            <p:cNvPr id="14" name="Rektangel 13">
              <a:extLst>
                <a:ext uri="{FF2B5EF4-FFF2-40B4-BE49-F238E27FC236}">
                  <a16:creationId xmlns:a16="http://schemas.microsoft.com/office/drawing/2014/main" id="{4E776F92-9DAB-8977-6EB9-E55F6D7A2917}"/>
                </a:ext>
              </a:extLst>
            </p:cNvPr>
            <p:cNvSpPr/>
            <p:nvPr/>
          </p:nvSpPr>
          <p:spPr>
            <a:xfrm>
              <a:off x="433527" y="1624595"/>
              <a:ext cx="3490402" cy="2487495"/>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a:extLst>
                <a:ext uri="{FF2B5EF4-FFF2-40B4-BE49-F238E27FC236}">
                  <a16:creationId xmlns:a16="http://schemas.microsoft.com/office/drawing/2014/main" id="{DB31C16E-2D4E-C465-3824-7559AEE29C84}"/>
                </a:ext>
              </a:extLst>
            </p:cNvPr>
            <p:cNvSpPr txBox="1"/>
            <p:nvPr/>
          </p:nvSpPr>
          <p:spPr>
            <a:xfrm>
              <a:off x="503548" y="1743658"/>
              <a:ext cx="3466563" cy="2308324"/>
            </a:xfrm>
            <a:prstGeom prst="rect">
              <a:avLst/>
            </a:prstGeom>
            <a:noFill/>
          </p:spPr>
          <p:txBody>
            <a:bodyPr wrap="square">
              <a:spAutoFit/>
            </a:bodyPr>
            <a:lstStyle/>
            <a:p>
              <a:r>
                <a:rPr lang="da-DK" sz="1600" i="1"/>
                <a:t>Når jeg skal lave hurlumhejarbejde, der ikke har noget med min kerneydelse/undervisning at gøre. Reformer, projekter og forskellige former for symbolpolitik, der sluger en masse tid og penge, der kunne være bedre anvendt i den daglige drift. </a:t>
              </a:r>
            </a:p>
            <a:p>
              <a:r>
                <a:rPr lang="da-DK" sz="1600" i="1"/>
                <a:t>(ID 221, mand, 55-59 år)</a:t>
              </a:r>
            </a:p>
          </p:txBody>
        </p:sp>
        <p:sp>
          <p:nvSpPr>
            <p:cNvPr id="17" name="Tekstfelt 16">
              <a:extLst>
                <a:ext uri="{FF2B5EF4-FFF2-40B4-BE49-F238E27FC236}">
                  <a16:creationId xmlns:a16="http://schemas.microsoft.com/office/drawing/2014/main" id="{6CA57AA0-633A-B1D2-576E-0BC8B7709DFF}"/>
                </a:ext>
              </a:extLst>
            </p:cNvPr>
            <p:cNvSpPr txBox="1"/>
            <p:nvPr/>
          </p:nvSpPr>
          <p:spPr>
            <a:xfrm>
              <a:off x="-1045676" y="1312452"/>
              <a:ext cx="1845431" cy="1015663"/>
            </a:xfrm>
            <a:prstGeom prst="rect">
              <a:avLst/>
            </a:prstGeom>
            <a:noFill/>
          </p:spPr>
          <p:txBody>
            <a:bodyPr wrap="square" rtlCol="0">
              <a:spAutoFit/>
            </a:bodyPr>
            <a:lstStyle/>
            <a:p>
              <a:pPr algn="r"/>
              <a:r>
                <a:rPr lang="da-DK" sz="6000">
                  <a:solidFill>
                    <a:srgbClr val="EC8C11"/>
                  </a:solidFill>
                  <a:latin typeface="Georgia" panose="02040502050405020303" pitchFamily="18" charset="0"/>
                </a:rPr>
                <a:t>“</a:t>
              </a:r>
            </a:p>
          </p:txBody>
        </p:sp>
        <p:sp>
          <p:nvSpPr>
            <p:cNvPr id="18" name="Tekstfelt 17">
              <a:extLst>
                <a:ext uri="{FF2B5EF4-FFF2-40B4-BE49-F238E27FC236}">
                  <a16:creationId xmlns:a16="http://schemas.microsoft.com/office/drawing/2014/main" id="{BCF65682-49FB-47EC-695A-FD428B4D2268}"/>
                </a:ext>
              </a:extLst>
            </p:cNvPr>
            <p:cNvSpPr txBox="1"/>
            <p:nvPr/>
          </p:nvSpPr>
          <p:spPr>
            <a:xfrm>
              <a:off x="3557701" y="3824339"/>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grpSp>
      <p:grpSp>
        <p:nvGrpSpPr>
          <p:cNvPr id="32" name="Gruppe 31">
            <a:extLst>
              <a:ext uri="{FF2B5EF4-FFF2-40B4-BE49-F238E27FC236}">
                <a16:creationId xmlns:a16="http://schemas.microsoft.com/office/drawing/2014/main" id="{8154C3FF-9A57-7A15-3735-4BD930C461AD}"/>
              </a:ext>
            </a:extLst>
          </p:cNvPr>
          <p:cNvGrpSpPr/>
          <p:nvPr/>
        </p:nvGrpSpPr>
        <p:grpSpPr>
          <a:xfrm>
            <a:off x="5088576" y="1751208"/>
            <a:ext cx="2905968" cy="2062103"/>
            <a:chOff x="7017804" y="1439613"/>
            <a:chExt cx="2905968" cy="2062103"/>
          </a:xfrm>
        </p:grpSpPr>
        <p:sp>
          <p:nvSpPr>
            <p:cNvPr id="5" name="Tekstfelt 4">
              <a:extLst>
                <a:ext uri="{FF2B5EF4-FFF2-40B4-BE49-F238E27FC236}">
                  <a16:creationId xmlns:a16="http://schemas.microsoft.com/office/drawing/2014/main" id="{058A5567-D9EB-ABE8-E2AC-0A7B749ED742}"/>
                </a:ext>
              </a:extLst>
            </p:cNvPr>
            <p:cNvSpPr txBox="1"/>
            <p:nvPr/>
          </p:nvSpPr>
          <p:spPr>
            <a:xfrm>
              <a:off x="7151464" y="1439613"/>
              <a:ext cx="2772308" cy="2062103"/>
            </a:xfrm>
            <a:prstGeom prst="rect">
              <a:avLst/>
            </a:prstGeom>
            <a:noFill/>
          </p:spPr>
          <p:txBody>
            <a:bodyPr wrap="square">
              <a:spAutoFit/>
            </a:bodyPr>
            <a:lstStyle/>
            <a:p>
              <a:pPr algn="l"/>
              <a:r>
                <a:rPr lang="da-DK" sz="1600" b="1" noProof="0">
                  <a:latin typeface="+mn-lt"/>
                  <a:cs typeface="Arial Bold"/>
                </a:rPr>
                <a:t>Klimahandledag</a:t>
              </a:r>
            </a:p>
            <a:p>
              <a:pPr algn="l"/>
              <a:r>
                <a:rPr lang="da-DK" sz="1600" b="1" noProof="0">
                  <a:latin typeface="+mn-lt"/>
                  <a:cs typeface="Arial Bold"/>
                </a:rPr>
                <a:t>Unge forskere</a:t>
              </a:r>
            </a:p>
            <a:p>
              <a:pPr algn="l"/>
              <a:r>
                <a:rPr lang="da-DK" sz="1600" b="1" noProof="0">
                  <a:latin typeface="+mn-lt"/>
                  <a:cs typeface="Arial Bold"/>
                </a:rPr>
                <a:t>Evalueringer</a:t>
              </a:r>
            </a:p>
            <a:p>
              <a:pPr algn="l"/>
              <a:r>
                <a:rPr lang="da-DK" sz="1600" b="1" noProof="0">
                  <a:latin typeface="+mn-lt"/>
                  <a:cs typeface="Arial Bold"/>
                </a:rPr>
                <a:t>GDPR-bøvl</a:t>
              </a:r>
            </a:p>
            <a:p>
              <a:pPr algn="l"/>
              <a:r>
                <a:rPr lang="da-DK" sz="1600" b="1" noProof="0">
                  <a:latin typeface="+mn-lt"/>
                  <a:cs typeface="Arial Bold"/>
                </a:rPr>
                <a:t>Formativ feedback </a:t>
              </a:r>
            </a:p>
            <a:p>
              <a:pPr algn="l"/>
              <a:r>
                <a:rPr lang="da-DK" sz="1600" b="1" noProof="0">
                  <a:latin typeface="+mn-lt"/>
                  <a:cs typeface="Arial Bold"/>
                </a:rPr>
                <a:t>Trivselssamtaler</a:t>
              </a:r>
            </a:p>
            <a:p>
              <a:pPr algn="l"/>
              <a:r>
                <a:rPr lang="da-DK" sz="1600" b="1" noProof="0">
                  <a:latin typeface="+mn-lt"/>
                  <a:cs typeface="Arial Bold"/>
                </a:rPr>
                <a:t>Klager over karakterer</a:t>
              </a:r>
            </a:p>
            <a:p>
              <a:pPr algn="l"/>
              <a:r>
                <a:rPr lang="da-DK" sz="1600" b="1" noProof="0">
                  <a:latin typeface="+mn-lt"/>
                  <a:cs typeface="Arial Bold"/>
                </a:rPr>
                <a:t>Innovationsuge</a:t>
              </a:r>
            </a:p>
          </p:txBody>
        </p:sp>
        <p:pic>
          <p:nvPicPr>
            <p:cNvPr id="23" name="Grafik 22" descr="Ruder kontur">
              <a:extLst>
                <a:ext uri="{FF2B5EF4-FFF2-40B4-BE49-F238E27FC236}">
                  <a16:creationId xmlns:a16="http://schemas.microsoft.com/office/drawing/2014/main" id="{909F053D-BCAB-563B-905E-3744117EBF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17804" y="1541237"/>
              <a:ext cx="150507" cy="150506"/>
            </a:xfrm>
            <a:prstGeom prst="rect">
              <a:avLst/>
            </a:prstGeom>
          </p:spPr>
        </p:pic>
        <p:sp>
          <p:nvSpPr>
            <p:cNvPr id="25" name="Grafik 19" descr="Ruder kontur">
              <a:extLst>
                <a:ext uri="{FF2B5EF4-FFF2-40B4-BE49-F238E27FC236}">
                  <a16:creationId xmlns:a16="http://schemas.microsoft.com/office/drawing/2014/main" id="{0F38FD72-E607-72D8-85D9-322F8C9FFFE0}"/>
                </a:ext>
              </a:extLst>
            </p:cNvPr>
            <p:cNvSpPr/>
            <p:nvPr/>
          </p:nvSpPr>
          <p:spPr>
            <a:xfrm>
              <a:off x="7059021" y="1793367"/>
              <a:ext cx="104533" cy="117590"/>
            </a:xfrm>
            <a:custGeom>
              <a:avLst/>
              <a:gdLst>
                <a:gd name="connsiteX0" fmla="*/ 52267 w 104533"/>
                <a:gd name="connsiteY0" fmla="*/ 117591 h 117590"/>
                <a:gd name="connsiteX1" fmla="*/ 0 w 104533"/>
                <a:gd name="connsiteY1" fmla="*/ 58791 h 117590"/>
                <a:gd name="connsiteX2" fmla="*/ 52267 w 104533"/>
                <a:gd name="connsiteY2" fmla="*/ 0 h 117590"/>
                <a:gd name="connsiteX3" fmla="*/ 104533 w 104533"/>
                <a:gd name="connsiteY3" fmla="*/ 58791 h 117590"/>
                <a:gd name="connsiteX4" fmla="*/ 4195 w 104533"/>
                <a:gd name="connsiteY4" fmla="*/ 58791 h 117590"/>
                <a:gd name="connsiteX5" fmla="*/ 52267 w 104533"/>
                <a:gd name="connsiteY5" fmla="*/ 112880 h 117590"/>
                <a:gd name="connsiteX6" fmla="*/ 100338 w 104533"/>
                <a:gd name="connsiteY6" fmla="*/ 58791 h 117590"/>
                <a:gd name="connsiteX7" fmla="*/ 52267 w 104533"/>
                <a:gd name="connsiteY7" fmla="*/ 4711 h 1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3" h="117590">
                  <a:moveTo>
                    <a:pt x="52267" y="117591"/>
                  </a:moveTo>
                  <a:lnTo>
                    <a:pt x="0" y="58791"/>
                  </a:lnTo>
                  <a:lnTo>
                    <a:pt x="52267" y="0"/>
                  </a:lnTo>
                  <a:lnTo>
                    <a:pt x="104533" y="58791"/>
                  </a:lnTo>
                  <a:close/>
                  <a:moveTo>
                    <a:pt x="4195" y="58791"/>
                  </a:moveTo>
                  <a:lnTo>
                    <a:pt x="52267" y="112880"/>
                  </a:lnTo>
                  <a:lnTo>
                    <a:pt x="100338" y="58791"/>
                  </a:lnTo>
                  <a:lnTo>
                    <a:pt x="52267" y="4711"/>
                  </a:lnTo>
                  <a:close/>
                </a:path>
              </a:pathLst>
            </a:custGeom>
            <a:solidFill>
              <a:srgbClr val="E79217"/>
            </a:solidFill>
            <a:ln w="1489" cap="flat">
              <a:noFill/>
              <a:prstDash val="solid"/>
              <a:miter/>
            </a:ln>
          </p:spPr>
          <p:txBody>
            <a:bodyPr rtlCol="0" anchor="ctr"/>
            <a:lstStyle/>
            <a:p>
              <a:endParaRPr lang="da-DK"/>
            </a:p>
          </p:txBody>
        </p:sp>
        <p:sp>
          <p:nvSpPr>
            <p:cNvPr id="26" name="Grafik 20" descr="Ruder kontur">
              <a:extLst>
                <a:ext uri="{FF2B5EF4-FFF2-40B4-BE49-F238E27FC236}">
                  <a16:creationId xmlns:a16="http://schemas.microsoft.com/office/drawing/2014/main" id="{0725D134-FD4F-3763-A97F-639BBF384E8E}"/>
                </a:ext>
              </a:extLst>
            </p:cNvPr>
            <p:cNvSpPr/>
            <p:nvPr/>
          </p:nvSpPr>
          <p:spPr>
            <a:xfrm>
              <a:off x="7065857" y="2034850"/>
              <a:ext cx="104533" cy="117590"/>
            </a:xfrm>
            <a:custGeom>
              <a:avLst/>
              <a:gdLst>
                <a:gd name="connsiteX0" fmla="*/ 52267 w 104533"/>
                <a:gd name="connsiteY0" fmla="*/ 117591 h 117590"/>
                <a:gd name="connsiteX1" fmla="*/ 0 w 104533"/>
                <a:gd name="connsiteY1" fmla="*/ 58791 h 117590"/>
                <a:gd name="connsiteX2" fmla="*/ 52267 w 104533"/>
                <a:gd name="connsiteY2" fmla="*/ 0 h 117590"/>
                <a:gd name="connsiteX3" fmla="*/ 104533 w 104533"/>
                <a:gd name="connsiteY3" fmla="*/ 58791 h 117590"/>
                <a:gd name="connsiteX4" fmla="*/ 4195 w 104533"/>
                <a:gd name="connsiteY4" fmla="*/ 58791 h 117590"/>
                <a:gd name="connsiteX5" fmla="*/ 52267 w 104533"/>
                <a:gd name="connsiteY5" fmla="*/ 112880 h 117590"/>
                <a:gd name="connsiteX6" fmla="*/ 100338 w 104533"/>
                <a:gd name="connsiteY6" fmla="*/ 58791 h 117590"/>
                <a:gd name="connsiteX7" fmla="*/ 52267 w 104533"/>
                <a:gd name="connsiteY7" fmla="*/ 4711 h 1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3" h="117590">
                  <a:moveTo>
                    <a:pt x="52267" y="117591"/>
                  </a:moveTo>
                  <a:lnTo>
                    <a:pt x="0" y="58791"/>
                  </a:lnTo>
                  <a:lnTo>
                    <a:pt x="52267" y="0"/>
                  </a:lnTo>
                  <a:lnTo>
                    <a:pt x="104533" y="58791"/>
                  </a:lnTo>
                  <a:close/>
                  <a:moveTo>
                    <a:pt x="4195" y="58791"/>
                  </a:moveTo>
                  <a:lnTo>
                    <a:pt x="52267" y="112880"/>
                  </a:lnTo>
                  <a:lnTo>
                    <a:pt x="100338" y="58791"/>
                  </a:lnTo>
                  <a:lnTo>
                    <a:pt x="52267" y="4711"/>
                  </a:lnTo>
                  <a:close/>
                </a:path>
              </a:pathLst>
            </a:custGeom>
            <a:solidFill>
              <a:srgbClr val="E79217"/>
            </a:solidFill>
            <a:ln w="1489" cap="flat">
              <a:noFill/>
              <a:prstDash val="solid"/>
              <a:miter/>
            </a:ln>
          </p:spPr>
          <p:txBody>
            <a:bodyPr rtlCol="0" anchor="ctr"/>
            <a:lstStyle/>
            <a:p>
              <a:endParaRPr lang="da-DK"/>
            </a:p>
          </p:txBody>
        </p:sp>
        <p:sp>
          <p:nvSpPr>
            <p:cNvPr id="27" name="Grafik 20" descr="Ruder kontur">
              <a:extLst>
                <a:ext uri="{FF2B5EF4-FFF2-40B4-BE49-F238E27FC236}">
                  <a16:creationId xmlns:a16="http://schemas.microsoft.com/office/drawing/2014/main" id="{2698953B-7153-249D-3D80-12C231D45321}"/>
                </a:ext>
              </a:extLst>
            </p:cNvPr>
            <p:cNvSpPr/>
            <p:nvPr/>
          </p:nvSpPr>
          <p:spPr>
            <a:xfrm>
              <a:off x="7070548" y="3254672"/>
              <a:ext cx="104533" cy="117590"/>
            </a:xfrm>
            <a:custGeom>
              <a:avLst/>
              <a:gdLst>
                <a:gd name="connsiteX0" fmla="*/ 52267 w 104533"/>
                <a:gd name="connsiteY0" fmla="*/ 117591 h 117590"/>
                <a:gd name="connsiteX1" fmla="*/ 0 w 104533"/>
                <a:gd name="connsiteY1" fmla="*/ 58791 h 117590"/>
                <a:gd name="connsiteX2" fmla="*/ 52267 w 104533"/>
                <a:gd name="connsiteY2" fmla="*/ 0 h 117590"/>
                <a:gd name="connsiteX3" fmla="*/ 104533 w 104533"/>
                <a:gd name="connsiteY3" fmla="*/ 58791 h 117590"/>
                <a:gd name="connsiteX4" fmla="*/ 4195 w 104533"/>
                <a:gd name="connsiteY4" fmla="*/ 58791 h 117590"/>
                <a:gd name="connsiteX5" fmla="*/ 52267 w 104533"/>
                <a:gd name="connsiteY5" fmla="*/ 112880 h 117590"/>
                <a:gd name="connsiteX6" fmla="*/ 100338 w 104533"/>
                <a:gd name="connsiteY6" fmla="*/ 58791 h 117590"/>
                <a:gd name="connsiteX7" fmla="*/ 52267 w 104533"/>
                <a:gd name="connsiteY7" fmla="*/ 4711 h 1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3" h="117590">
                  <a:moveTo>
                    <a:pt x="52267" y="117591"/>
                  </a:moveTo>
                  <a:lnTo>
                    <a:pt x="0" y="58791"/>
                  </a:lnTo>
                  <a:lnTo>
                    <a:pt x="52267" y="0"/>
                  </a:lnTo>
                  <a:lnTo>
                    <a:pt x="104533" y="58791"/>
                  </a:lnTo>
                  <a:close/>
                  <a:moveTo>
                    <a:pt x="4195" y="58791"/>
                  </a:moveTo>
                  <a:lnTo>
                    <a:pt x="52267" y="112880"/>
                  </a:lnTo>
                  <a:lnTo>
                    <a:pt x="100338" y="58791"/>
                  </a:lnTo>
                  <a:lnTo>
                    <a:pt x="52267" y="4711"/>
                  </a:lnTo>
                  <a:close/>
                </a:path>
              </a:pathLst>
            </a:custGeom>
            <a:solidFill>
              <a:srgbClr val="E79217"/>
            </a:solidFill>
            <a:ln w="1489" cap="flat">
              <a:noFill/>
              <a:prstDash val="solid"/>
              <a:miter/>
            </a:ln>
          </p:spPr>
          <p:txBody>
            <a:bodyPr rtlCol="0" anchor="ctr"/>
            <a:lstStyle/>
            <a:p>
              <a:endParaRPr lang="da-DK"/>
            </a:p>
          </p:txBody>
        </p:sp>
        <p:sp>
          <p:nvSpPr>
            <p:cNvPr id="28" name="Grafik 20" descr="Ruder kontur">
              <a:extLst>
                <a:ext uri="{FF2B5EF4-FFF2-40B4-BE49-F238E27FC236}">
                  <a16:creationId xmlns:a16="http://schemas.microsoft.com/office/drawing/2014/main" id="{AEDEFAC1-D6C7-993A-28A0-21C02B540A54}"/>
                </a:ext>
              </a:extLst>
            </p:cNvPr>
            <p:cNvSpPr/>
            <p:nvPr/>
          </p:nvSpPr>
          <p:spPr>
            <a:xfrm>
              <a:off x="7059021" y="2283404"/>
              <a:ext cx="104533" cy="117590"/>
            </a:xfrm>
            <a:custGeom>
              <a:avLst/>
              <a:gdLst>
                <a:gd name="connsiteX0" fmla="*/ 52267 w 104533"/>
                <a:gd name="connsiteY0" fmla="*/ 117591 h 117590"/>
                <a:gd name="connsiteX1" fmla="*/ 0 w 104533"/>
                <a:gd name="connsiteY1" fmla="*/ 58791 h 117590"/>
                <a:gd name="connsiteX2" fmla="*/ 52267 w 104533"/>
                <a:gd name="connsiteY2" fmla="*/ 0 h 117590"/>
                <a:gd name="connsiteX3" fmla="*/ 104533 w 104533"/>
                <a:gd name="connsiteY3" fmla="*/ 58791 h 117590"/>
                <a:gd name="connsiteX4" fmla="*/ 4195 w 104533"/>
                <a:gd name="connsiteY4" fmla="*/ 58791 h 117590"/>
                <a:gd name="connsiteX5" fmla="*/ 52267 w 104533"/>
                <a:gd name="connsiteY5" fmla="*/ 112880 h 117590"/>
                <a:gd name="connsiteX6" fmla="*/ 100338 w 104533"/>
                <a:gd name="connsiteY6" fmla="*/ 58791 h 117590"/>
                <a:gd name="connsiteX7" fmla="*/ 52267 w 104533"/>
                <a:gd name="connsiteY7" fmla="*/ 4711 h 1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3" h="117590">
                  <a:moveTo>
                    <a:pt x="52267" y="117591"/>
                  </a:moveTo>
                  <a:lnTo>
                    <a:pt x="0" y="58791"/>
                  </a:lnTo>
                  <a:lnTo>
                    <a:pt x="52267" y="0"/>
                  </a:lnTo>
                  <a:lnTo>
                    <a:pt x="104533" y="58791"/>
                  </a:lnTo>
                  <a:close/>
                  <a:moveTo>
                    <a:pt x="4195" y="58791"/>
                  </a:moveTo>
                  <a:lnTo>
                    <a:pt x="52267" y="112880"/>
                  </a:lnTo>
                  <a:lnTo>
                    <a:pt x="100338" y="58791"/>
                  </a:lnTo>
                  <a:lnTo>
                    <a:pt x="52267" y="4711"/>
                  </a:lnTo>
                  <a:close/>
                </a:path>
              </a:pathLst>
            </a:custGeom>
            <a:solidFill>
              <a:srgbClr val="E79217"/>
            </a:solidFill>
            <a:ln w="1489" cap="flat">
              <a:noFill/>
              <a:prstDash val="solid"/>
              <a:miter/>
            </a:ln>
          </p:spPr>
          <p:txBody>
            <a:bodyPr rtlCol="0" anchor="ctr"/>
            <a:lstStyle/>
            <a:p>
              <a:endParaRPr lang="da-DK"/>
            </a:p>
          </p:txBody>
        </p:sp>
        <p:sp>
          <p:nvSpPr>
            <p:cNvPr id="29" name="Grafik 20" descr="Ruder kontur">
              <a:extLst>
                <a:ext uri="{FF2B5EF4-FFF2-40B4-BE49-F238E27FC236}">
                  <a16:creationId xmlns:a16="http://schemas.microsoft.com/office/drawing/2014/main" id="{119EE426-B618-43DD-7342-3246375493AC}"/>
                </a:ext>
              </a:extLst>
            </p:cNvPr>
            <p:cNvSpPr/>
            <p:nvPr/>
          </p:nvSpPr>
          <p:spPr>
            <a:xfrm>
              <a:off x="7059021" y="2519581"/>
              <a:ext cx="104533" cy="117590"/>
            </a:xfrm>
            <a:custGeom>
              <a:avLst/>
              <a:gdLst>
                <a:gd name="connsiteX0" fmla="*/ 52267 w 104533"/>
                <a:gd name="connsiteY0" fmla="*/ 117591 h 117590"/>
                <a:gd name="connsiteX1" fmla="*/ 0 w 104533"/>
                <a:gd name="connsiteY1" fmla="*/ 58791 h 117590"/>
                <a:gd name="connsiteX2" fmla="*/ 52267 w 104533"/>
                <a:gd name="connsiteY2" fmla="*/ 0 h 117590"/>
                <a:gd name="connsiteX3" fmla="*/ 104533 w 104533"/>
                <a:gd name="connsiteY3" fmla="*/ 58791 h 117590"/>
                <a:gd name="connsiteX4" fmla="*/ 4195 w 104533"/>
                <a:gd name="connsiteY4" fmla="*/ 58791 h 117590"/>
                <a:gd name="connsiteX5" fmla="*/ 52267 w 104533"/>
                <a:gd name="connsiteY5" fmla="*/ 112880 h 117590"/>
                <a:gd name="connsiteX6" fmla="*/ 100338 w 104533"/>
                <a:gd name="connsiteY6" fmla="*/ 58791 h 117590"/>
                <a:gd name="connsiteX7" fmla="*/ 52267 w 104533"/>
                <a:gd name="connsiteY7" fmla="*/ 4711 h 1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3" h="117590">
                  <a:moveTo>
                    <a:pt x="52267" y="117591"/>
                  </a:moveTo>
                  <a:lnTo>
                    <a:pt x="0" y="58791"/>
                  </a:lnTo>
                  <a:lnTo>
                    <a:pt x="52267" y="0"/>
                  </a:lnTo>
                  <a:lnTo>
                    <a:pt x="104533" y="58791"/>
                  </a:lnTo>
                  <a:close/>
                  <a:moveTo>
                    <a:pt x="4195" y="58791"/>
                  </a:moveTo>
                  <a:lnTo>
                    <a:pt x="52267" y="112880"/>
                  </a:lnTo>
                  <a:lnTo>
                    <a:pt x="100338" y="58791"/>
                  </a:lnTo>
                  <a:lnTo>
                    <a:pt x="52267" y="4711"/>
                  </a:lnTo>
                  <a:close/>
                </a:path>
              </a:pathLst>
            </a:custGeom>
            <a:solidFill>
              <a:srgbClr val="E79217"/>
            </a:solidFill>
            <a:ln w="1489" cap="flat">
              <a:noFill/>
              <a:prstDash val="solid"/>
              <a:miter/>
            </a:ln>
          </p:spPr>
          <p:txBody>
            <a:bodyPr rtlCol="0" anchor="ctr"/>
            <a:lstStyle/>
            <a:p>
              <a:endParaRPr lang="da-DK"/>
            </a:p>
          </p:txBody>
        </p:sp>
        <p:sp>
          <p:nvSpPr>
            <p:cNvPr id="30" name="Grafik 20" descr="Ruder kontur">
              <a:extLst>
                <a:ext uri="{FF2B5EF4-FFF2-40B4-BE49-F238E27FC236}">
                  <a16:creationId xmlns:a16="http://schemas.microsoft.com/office/drawing/2014/main" id="{421E17C8-2628-D676-71E7-CB877B74DCCD}"/>
                </a:ext>
              </a:extLst>
            </p:cNvPr>
            <p:cNvSpPr/>
            <p:nvPr/>
          </p:nvSpPr>
          <p:spPr>
            <a:xfrm>
              <a:off x="7065857" y="2760194"/>
              <a:ext cx="104533" cy="117590"/>
            </a:xfrm>
            <a:custGeom>
              <a:avLst/>
              <a:gdLst>
                <a:gd name="connsiteX0" fmla="*/ 52267 w 104533"/>
                <a:gd name="connsiteY0" fmla="*/ 117591 h 117590"/>
                <a:gd name="connsiteX1" fmla="*/ 0 w 104533"/>
                <a:gd name="connsiteY1" fmla="*/ 58791 h 117590"/>
                <a:gd name="connsiteX2" fmla="*/ 52267 w 104533"/>
                <a:gd name="connsiteY2" fmla="*/ 0 h 117590"/>
                <a:gd name="connsiteX3" fmla="*/ 104533 w 104533"/>
                <a:gd name="connsiteY3" fmla="*/ 58791 h 117590"/>
                <a:gd name="connsiteX4" fmla="*/ 4195 w 104533"/>
                <a:gd name="connsiteY4" fmla="*/ 58791 h 117590"/>
                <a:gd name="connsiteX5" fmla="*/ 52267 w 104533"/>
                <a:gd name="connsiteY5" fmla="*/ 112880 h 117590"/>
                <a:gd name="connsiteX6" fmla="*/ 100338 w 104533"/>
                <a:gd name="connsiteY6" fmla="*/ 58791 h 117590"/>
                <a:gd name="connsiteX7" fmla="*/ 52267 w 104533"/>
                <a:gd name="connsiteY7" fmla="*/ 4711 h 1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3" h="117590">
                  <a:moveTo>
                    <a:pt x="52267" y="117591"/>
                  </a:moveTo>
                  <a:lnTo>
                    <a:pt x="0" y="58791"/>
                  </a:lnTo>
                  <a:lnTo>
                    <a:pt x="52267" y="0"/>
                  </a:lnTo>
                  <a:lnTo>
                    <a:pt x="104533" y="58791"/>
                  </a:lnTo>
                  <a:close/>
                  <a:moveTo>
                    <a:pt x="4195" y="58791"/>
                  </a:moveTo>
                  <a:lnTo>
                    <a:pt x="52267" y="112880"/>
                  </a:lnTo>
                  <a:lnTo>
                    <a:pt x="100338" y="58791"/>
                  </a:lnTo>
                  <a:lnTo>
                    <a:pt x="52267" y="4711"/>
                  </a:lnTo>
                  <a:close/>
                </a:path>
              </a:pathLst>
            </a:custGeom>
            <a:solidFill>
              <a:srgbClr val="E79217"/>
            </a:solidFill>
            <a:ln w="1489" cap="flat">
              <a:noFill/>
              <a:prstDash val="solid"/>
              <a:miter/>
            </a:ln>
          </p:spPr>
          <p:txBody>
            <a:bodyPr rtlCol="0" anchor="ctr"/>
            <a:lstStyle/>
            <a:p>
              <a:endParaRPr lang="da-DK"/>
            </a:p>
          </p:txBody>
        </p:sp>
        <p:sp>
          <p:nvSpPr>
            <p:cNvPr id="31" name="Grafik 20" descr="Ruder kontur">
              <a:extLst>
                <a:ext uri="{FF2B5EF4-FFF2-40B4-BE49-F238E27FC236}">
                  <a16:creationId xmlns:a16="http://schemas.microsoft.com/office/drawing/2014/main" id="{B69F802A-3464-E7C8-219B-AB34E43F5DE9}"/>
                </a:ext>
              </a:extLst>
            </p:cNvPr>
            <p:cNvSpPr/>
            <p:nvPr/>
          </p:nvSpPr>
          <p:spPr>
            <a:xfrm>
              <a:off x="7065857" y="3007433"/>
              <a:ext cx="104533" cy="117590"/>
            </a:xfrm>
            <a:custGeom>
              <a:avLst/>
              <a:gdLst>
                <a:gd name="connsiteX0" fmla="*/ 52267 w 104533"/>
                <a:gd name="connsiteY0" fmla="*/ 117591 h 117590"/>
                <a:gd name="connsiteX1" fmla="*/ 0 w 104533"/>
                <a:gd name="connsiteY1" fmla="*/ 58791 h 117590"/>
                <a:gd name="connsiteX2" fmla="*/ 52267 w 104533"/>
                <a:gd name="connsiteY2" fmla="*/ 0 h 117590"/>
                <a:gd name="connsiteX3" fmla="*/ 104533 w 104533"/>
                <a:gd name="connsiteY3" fmla="*/ 58791 h 117590"/>
                <a:gd name="connsiteX4" fmla="*/ 4195 w 104533"/>
                <a:gd name="connsiteY4" fmla="*/ 58791 h 117590"/>
                <a:gd name="connsiteX5" fmla="*/ 52267 w 104533"/>
                <a:gd name="connsiteY5" fmla="*/ 112880 h 117590"/>
                <a:gd name="connsiteX6" fmla="*/ 100338 w 104533"/>
                <a:gd name="connsiteY6" fmla="*/ 58791 h 117590"/>
                <a:gd name="connsiteX7" fmla="*/ 52267 w 104533"/>
                <a:gd name="connsiteY7" fmla="*/ 4711 h 1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3" h="117590">
                  <a:moveTo>
                    <a:pt x="52267" y="117591"/>
                  </a:moveTo>
                  <a:lnTo>
                    <a:pt x="0" y="58791"/>
                  </a:lnTo>
                  <a:lnTo>
                    <a:pt x="52267" y="0"/>
                  </a:lnTo>
                  <a:lnTo>
                    <a:pt x="104533" y="58791"/>
                  </a:lnTo>
                  <a:close/>
                  <a:moveTo>
                    <a:pt x="4195" y="58791"/>
                  </a:moveTo>
                  <a:lnTo>
                    <a:pt x="52267" y="112880"/>
                  </a:lnTo>
                  <a:lnTo>
                    <a:pt x="100338" y="58791"/>
                  </a:lnTo>
                  <a:lnTo>
                    <a:pt x="52267" y="4711"/>
                  </a:lnTo>
                  <a:close/>
                </a:path>
              </a:pathLst>
            </a:custGeom>
            <a:solidFill>
              <a:srgbClr val="E79217"/>
            </a:solidFill>
            <a:ln w="1489" cap="flat">
              <a:noFill/>
              <a:prstDash val="solid"/>
              <a:miter/>
            </a:ln>
          </p:spPr>
          <p:txBody>
            <a:bodyPr rtlCol="0" anchor="ctr"/>
            <a:lstStyle/>
            <a:p>
              <a:endParaRPr lang="da-DK"/>
            </a:p>
          </p:txBody>
        </p:sp>
      </p:grpSp>
    </p:spTree>
    <p:custDataLst>
      <p:custData r:id="rId1"/>
      <p:custData r:id="rId2"/>
      <p:tags r:id="rId3"/>
    </p:custDataLst>
    <p:extLst>
      <p:ext uri="{BB962C8B-B14F-4D97-AF65-F5344CB8AC3E}">
        <p14:creationId xmlns:p14="http://schemas.microsoft.com/office/powerpoint/2010/main" val="1769008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C36C12FB-434F-AC5A-2574-7EF4B0C68513}"/>
              </a:ext>
            </a:extLst>
          </p:cNvPr>
          <p:cNvSpPr/>
          <p:nvPr/>
        </p:nvSpPr>
        <p:spPr>
          <a:xfrm>
            <a:off x="416110" y="1734966"/>
            <a:ext cx="8278934" cy="2626090"/>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600" i="1" dirty="0">
                <a:solidFill>
                  <a:schemeClr val="tx1"/>
                </a:solidFill>
              </a:rPr>
              <a:t>Der bliver proppet mere og mere ind i bekendtgørelserne. Og når man så også står med nogle elever, der ikke har særlig nemt ved at gå i skole og det meste af tiden går ud og ind af klassen, så får man faktisk sådan en indre stress af, at hvad skal man leve op til? Skal man leve op til bekendtgørelsen? Eller skal man egentlig tænke okay de SKAL have lært det her, så må vi droppe noget fra bekendtgørelsen. Jeg gik faktisk til ledelsen og spurgte hvad skal vi stille op? […] Og de lærer sindssygt meget af de der projekter, hvis du spørger mig, men hvis du ikke kan nå din bekendtgørelse, og det alligevel er den du står alene med og har ansvar for. </a:t>
            </a:r>
          </a:p>
          <a:p>
            <a:r>
              <a:rPr lang="da-DK" sz="1600" i="1" dirty="0">
                <a:solidFill>
                  <a:schemeClr val="tx1"/>
                </a:solidFill>
              </a:rPr>
              <a:t>(Sofie, Fokusgruppe 1)</a:t>
            </a:r>
          </a:p>
        </p:txBody>
      </p:sp>
      <p:sp>
        <p:nvSpPr>
          <p:cNvPr id="13" name="Tekstfelt 12">
            <a:extLst>
              <a:ext uri="{FF2B5EF4-FFF2-40B4-BE49-F238E27FC236}">
                <a16:creationId xmlns:a16="http://schemas.microsoft.com/office/drawing/2014/main" id="{8A759C48-D9D4-C820-57CC-ED05D3E29C97}"/>
              </a:ext>
            </a:extLst>
          </p:cNvPr>
          <p:cNvSpPr txBox="1"/>
          <p:nvPr/>
        </p:nvSpPr>
        <p:spPr>
          <a:xfrm>
            <a:off x="312866" y="508190"/>
            <a:ext cx="8088720" cy="954107"/>
          </a:xfrm>
          <a:prstGeom prst="rect">
            <a:avLst/>
          </a:prstGeom>
          <a:noFill/>
        </p:spPr>
        <p:txBody>
          <a:bodyPr wrap="square" rtlCol="0">
            <a:spAutoFit/>
          </a:bodyPr>
          <a:lstStyle/>
          <a:p>
            <a:r>
              <a:rPr lang="da-DK" sz="2800">
                <a:latin typeface="Georgia" panose="02040502050405020303" pitchFamily="18" charset="0"/>
              </a:rPr>
              <a:t>LAV LÆKRE FORLØB, FÅ ALLE MED OG LEV OP TIL STRIBEVIS AF DETALJEREDE KRAV</a:t>
            </a:r>
          </a:p>
        </p:txBody>
      </p:sp>
      <p:sp>
        <p:nvSpPr>
          <p:cNvPr id="15" name="Tekstfelt 14">
            <a:extLst>
              <a:ext uri="{FF2B5EF4-FFF2-40B4-BE49-F238E27FC236}">
                <a16:creationId xmlns:a16="http://schemas.microsoft.com/office/drawing/2014/main" id="{E7555D38-4F13-0B8A-B019-D79177531369}"/>
              </a:ext>
            </a:extLst>
          </p:cNvPr>
          <p:cNvSpPr txBox="1"/>
          <p:nvPr/>
        </p:nvSpPr>
        <p:spPr>
          <a:xfrm>
            <a:off x="312866" y="1380556"/>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
        <p:nvSpPr>
          <p:cNvPr id="16" name="Tekstfelt 15">
            <a:extLst>
              <a:ext uri="{FF2B5EF4-FFF2-40B4-BE49-F238E27FC236}">
                <a16:creationId xmlns:a16="http://schemas.microsoft.com/office/drawing/2014/main" id="{D0386017-5D14-679D-4C6D-3BC18070C3D0}"/>
              </a:ext>
            </a:extLst>
          </p:cNvPr>
          <p:cNvSpPr txBox="1"/>
          <p:nvPr/>
        </p:nvSpPr>
        <p:spPr>
          <a:xfrm>
            <a:off x="8309647" y="4047914"/>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489241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C36C12FB-434F-AC5A-2574-7EF4B0C68513}"/>
              </a:ext>
            </a:extLst>
          </p:cNvPr>
          <p:cNvSpPr/>
          <p:nvPr/>
        </p:nvSpPr>
        <p:spPr>
          <a:xfrm>
            <a:off x="416110" y="1499207"/>
            <a:ext cx="8278934" cy="2861849"/>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600" i="1">
                <a:solidFill>
                  <a:schemeClr val="tx1"/>
                </a:solidFill>
                <a:effectLst/>
                <a:latin typeface="+mj-lt"/>
                <a:ea typeface="Arial" panose="020B0604020202020204" pitchFamily="34" charset="0"/>
                <a:cs typeface="Times New Roman" panose="02020603050405020304" pitchFamily="18" charset="0"/>
              </a:rPr>
              <a:t>Jeg havde engang en 1.g.</a:t>
            </a:r>
            <a:r>
              <a:rPr lang="da-DK" sz="1600" i="1">
                <a:solidFill>
                  <a:schemeClr val="tx1"/>
                </a:solidFill>
                <a:latin typeface="+mj-lt"/>
                <a:ea typeface="Arial" panose="020B0604020202020204" pitchFamily="34" charset="0"/>
                <a:cs typeface="Times New Roman" panose="02020603050405020304" pitchFamily="18" charset="0"/>
              </a:rPr>
              <a:t> </a:t>
            </a:r>
            <a:r>
              <a:rPr lang="da-DK" sz="1600" i="1">
                <a:solidFill>
                  <a:schemeClr val="tx1"/>
                </a:solidFill>
                <a:effectLst/>
                <a:latin typeface="+mj-lt"/>
                <a:ea typeface="Arial" panose="020B0604020202020204" pitchFamily="34" charset="0"/>
                <a:cs typeface="Times New Roman" panose="02020603050405020304" pitchFamily="18" charset="0"/>
              </a:rPr>
              <a:t>klasse, hvor eleverne hver især var søde mennesker, men den klasserumskultur, der var i klassen, gjorde det meningsløst at være lærer i den klasse. Det var lige så meningsfuldt at undervise denne klasse, som det vil være meningsfuldt at undervise gæsterne på en café: de vidste godt, at der ville dukke en lærer op, og et par stykke sad også klar til at tage noter og deltage aktivt. Men resten var kommet for at hygge, snakke og socialisere med de andre elever. De kunne lige så godt have taget et brætspil og et par øl frem og være begyndt at spille. Jeg var drænet for energi, hver gang jeg havde haft dem. Min ægtefælle sagde efterfølgende, at det værste ved det skoleår var det humør, jeg var i, når jeg havde undervist dem. Det endte med, at jeg blev sygemeldt de sidste 7 uger af det skoleår. </a:t>
            </a:r>
          </a:p>
          <a:p>
            <a:r>
              <a:rPr lang="da-DK" sz="1600" i="1">
                <a:solidFill>
                  <a:schemeClr val="tx1"/>
                </a:solidFill>
                <a:effectLst/>
                <a:latin typeface="+mj-lt"/>
                <a:ea typeface="Arial" panose="020B0604020202020204" pitchFamily="34" charset="0"/>
                <a:cs typeface="Times New Roman" panose="02020603050405020304" pitchFamily="18" charset="0"/>
              </a:rPr>
              <a:t>(ID 149, kvinde, 45-49 år) </a:t>
            </a:r>
          </a:p>
        </p:txBody>
      </p:sp>
      <p:sp>
        <p:nvSpPr>
          <p:cNvPr id="13" name="Tekstfelt 12">
            <a:extLst>
              <a:ext uri="{FF2B5EF4-FFF2-40B4-BE49-F238E27FC236}">
                <a16:creationId xmlns:a16="http://schemas.microsoft.com/office/drawing/2014/main" id="{8A759C48-D9D4-C820-57CC-ED05D3E29C97}"/>
              </a:ext>
            </a:extLst>
          </p:cNvPr>
          <p:cNvSpPr txBox="1"/>
          <p:nvPr/>
        </p:nvSpPr>
        <p:spPr>
          <a:xfrm>
            <a:off x="312866" y="508190"/>
            <a:ext cx="8088720" cy="523220"/>
          </a:xfrm>
          <a:prstGeom prst="rect">
            <a:avLst/>
          </a:prstGeom>
          <a:noFill/>
        </p:spPr>
        <p:txBody>
          <a:bodyPr wrap="square" rtlCol="0">
            <a:spAutoFit/>
          </a:bodyPr>
          <a:lstStyle/>
          <a:p>
            <a:r>
              <a:rPr lang="da-DK" sz="2800">
                <a:latin typeface="Georgia" panose="02040502050405020303" pitchFamily="18" charset="0"/>
              </a:rPr>
              <a:t>KLASSERUMSKULTUREN ER AFGØRENDE</a:t>
            </a:r>
          </a:p>
        </p:txBody>
      </p:sp>
      <p:sp>
        <p:nvSpPr>
          <p:cNvPr id="15" name="Tekstfelt 14">
            <a:extLst>
              <a:ext uri="{FF2B5EF4-FFF2-40B4-BE49-F238E27FC236}">
                <a16:creationId xmlns:a16="http://schemas.microsoft.com/office/drawing/2014/main" id="{E7555D38-4F13-0B8A-B019-D79177531369}"/>
              </a:ext>
            </a:extLst>
          </p:cNvPr>
          <p:cNvSpPr txBox="1"/>
          <p:nvPr/>
        </p:nvSpPr>
        <p:spPr>
          <a:xfrm>
            <a:off x="215516" y="1167594"/>
            <a:ext cx="194278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
        <p:nvSpPr>
          <p:cNvPr id="16" name="Tekstfelt 15">
            <a:extLst>
              <a:ext uri="{FF2B5EF4-FFF2-40B4-BE49-F238E27FC236}">
                <a16:creationId xmlns:a16="http://schemas.microsoft.com/office/drawing/2014/main" id="{D0386017-5D14-679D-4C6D-3BC18070C3D0}"/>
              </a:ext>
            </a:extLst>
          </p:cNvPr>
          <p:cNvSpPr txBox="1"/>
          <p:nvPr/>
        </p:nvSpPr>
        <p:spPr>
          <a:xfrm>
            <a:off x="8309647" y="4047914"/>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2068228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C36C12FB-434F-AC5A-2574-7EF4B0C68513}"/>
              </a:ext>
            </a:extLst>
          </p:cNvPr>
          <p:cNvSpPr/>
          <p:nvPr/>
        </p:nvSpPr>
        <p:spPr>
          <a:xfrm>
            <a:off x="416110" y="1734966"/>
            <a:ext cx="8278934" cy="2626090"/>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594360">
              <a:spcAft>
                <a:spcPts val="0"/>
              </a:spcAft>
              <a:tabLst>
                <a:tab pos="140335" algn="l"/>
              </a:tabLst>
            </a:pPr>
            <a:r>
              <a:rPr lang="da-DK" sz="1600" i="1">
                <a:solidFill>
                  <a:schemeClr val="tx1"/>
                </a:solidFill>
                <a:effectLst/>
                <a:ea typeface="Arial" panose="020B0604020202020204" pitchFamily="34" charset="0"/>
                <a:cs typeface="Times New Roman" panose="02020603050405020304" pitchFamily="18" charset="0"/>
              </a:rPr>
              <a:t>Det mest demotiverende i mit arbejde er mødet med unge, som er ligeglade, umotiverede og bare optaget af sig selv. Nogle gange er de faktisk lette at undervise, men de forsøger bare at knække koden for at få gode karakterer og er fx ikke interesseret i egentlig at lære noget. </a:t>
            </a:r>
          </a:p>
          <a:p>
            <a:pPr marR="594360">
              <a:spcAft>
                <a:spcPts val="0"/>
              </a:spcAft>
              <a:tabLst>
                <a:tab pos="140335" algn="l"/>
              </a:tabLst>
            </a:pPr>
            <a:r>
              <a:rPr lang="da-DK" sz="1600" i="1">
                <a:solidFill>
                  <a:schemeClr val="tx1"/>
                </a:solidFill>
                <a:effectLst/>
                <a:ea typeface="Arial" panose="020B0604020202020204" pitchFamily="34" charset="0"/>
                <a:cs typeface="Times New Roman" panose="02020603050405020304" pitchFamily="18" charset="0"/>
              </a:rPr>
              <a:t>(ID 580, kvinde, 40-44 år)</a:t>
            </a:r>
          </a:p>
          <a:p>
            <a:pPr marR="594360">
              <a:spcAft>
                <a:spcPts val="0"/>
              </a:spcAft>
              <a:tabLst>
                <a:tab pos="140335" algn="l"/>
              </a:tabLst>
            </a:pPr>
            <a:endParaRPr lang="da-DK" sz="1600" i="1">
              <a:solidFill>
                <a:schemeClr val="tx1"/>
              </a:solidFill>
              <a:effectLst/>
              <a:ea typeface="Arial" panose="020B0604020202020204" pitchFamily="34" charset="0"/>
              <a:cs typeface="Times New Roman" panose="02020603050405020304" pitchFamily="18" charset="0"/>
            </a:endParaRPr>
          </a:p>
          <a:p>
            <a:pPr marR="594360">
              <a:spcAft>
                <a:spcPts val="0"/>
              </a:spcAft>
              <a:tabLst>
                <a:tab pos="140335" algn="l"/>
              </a:tabLst>
            </a:pPr>
            <a:r>
              <a:rPr lang="da-DK" sz="1600" i="1">
                <a:solidFill>
                  <a:schemeClr val="tx1"/>
                </a:solidFill>
                <a:effectLst/>
                <a:ea typeface="Arial" panose="020B0604020202020204" pitchFamily="34" charset="0"/>
                <a:cs typeface="Times New Roman" panose="02020603050405020304" pitchFamily="18" charset="0"/>
              </a:rPr>
              <a:t>Det er demotiverende når opgaverne føles meningsløse. For eksempel at bruge meget lang tid på at rette en opgave, hvor man får en klar fornemmelse af, at man bruger længere tid på rettelserne, end eleven har brugt på besvarelsen. </a:t>
            </a:r>
          </a:p>
          <a:p>
            <a:pPr marR="594360">
              <a:spcAft>
                <a:spcPts val="0"/>
              </a:spcAft>
              <a:tabLst>
                <a:tab pos="140335" algn="l"/>
              </a:tabLst>
            </a:pPr>
            <a:r>
              <a:rPr lang="da-DK" sz="1600" i="1">
                <a:solidFill>
                  <a:schemeClr val="tx1"/>
                </a:solidFill>
                <a:effectLst/>
                <a:ea typeface="Arial" panose="020B0604020202020204" pitchFamily="34" charset="0"/>
                <a:cs typeface="Times New Roman" panose="02020603050405020304" pitchFamily="18" charset="0"/>
              </a:rPr>
              <a:t>(ID 672, kvinde, 40-44 år)</a:t>
            </a:r>
          </a:p>
        </p:txBody>
      </p:sp>
      <p:sp>
        <p:nvSpPr>
          <p:cNvPr id="13" name="Tekstfelt 12">
            <a:extLst>
              <a:ext uri="{FF2B5EF4-FFF2-40B4-BE49-F238E27FC236}">
                <a16:creationId xmlns:a16="http://schemas.microsoft.com/office/drawing/2014/main" id="{8A759C48-D9D4-C820-57CC-ED05D3E29C97}"/>
              </a:ext>
            </a:extLst>
          </p:cNvPr>
          <p:cNvSpPr txBox="1"/>
          <p:nvPr/>
        </p:nvSpPr>
        <p:spPr>
          <a:xfrm>
            <a:off x="312866" y="508190"/>
            <a:ext cx="8088720" cy="523220"/>
          </a:xfrm>
          <a:prstGeom prst="rect">
            <a:avLst/>
          </a:prstGeom>
          <a:noFill/>
        </p:spPr>
        <p:txBody>
          <a:bodyPr wrap="square" rtlCol="0">
            <a:spAutoFit/>
          </a:bodyPr>
          <a:lstStyle/>
          <a:p>
            <a:r>
              <a:rPr lang="da-DK" sz="2800">
                <a:latin typeface="Georgia" panose="02040502050405020303" pitchFamily="18" charset="0"/>
              </a:rPr>
              <a:t>VIL DE LÆRE NOGET – ELLER BARE BESTÅ?</a:t>
            </a:r>
          </a:p>
        </p:txBody>
      </p:sp>
      <p:sp>
        <p:nvSpPr>
          <p:cNvPr id="15" name="Tekstfelt 14">
            <a:extLst>
              <a:ext uri="{FF2B5EF4-FFF2-40B4-BE49-F238E27FC236}">
                <a16:creationId xmlns:a16="http://schemas.microsoft.com/office/drawing/2014/main" id="{E7555D38-4F13-0B8A-B019-D79177531369}"/>
              </a:ext>
            </a:extLst>
          </p:cNvPr>
          <p:cNvSpPr txBox="1"/>
          <p:nvPr/>
        </p:nvSpPr>
        <p:spPr>
          <a:xfrm>
            <a:off x="312866" y="1380556"/>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
        <p:nvSpPr>
          <p:cNvPr id="16" name="Tekstfelt 15">
            <a:extLst>
              <a:ext uri="{FF2B5EF4-FFF2-40B4-BE49-F238E27FC236}">
                <a16:creationId xmlns:a16="http://schemas.microsoft.com/office/drawing/2014/main" id="{D0386017-5D14-679D-4C6D-3BC18070C3D0}"/>
              </a:ext>
            </a:extLst>
          </p:cNvPr>
          <p:cNvSpPr txBox="1"/>
          <p:nvPr/>
        </p:nvSpPr>
        <p:spPr>
          <a:xfrm>
            <a:off x="8309647" y="4047914"/>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
        <p:nvSpPr>
          <p:cNvPr id="2" name="Ellipse 1">
            <a:extLst>
              <a:ext uri="{FF2B5EF4-FFF2-40B4-BE49-F238E27FC236}">
                <a16:creationId xmlns:a16="http://schemas.microsoft.com/office/drawing/2014/main" id="{BDF82D9D-9001-E5A3-230D-1854DFD20000}"/>
              </a:ext>
            </a:extLst>
          </p:cNvPr>
          <p:cNvSpPr/>
          <p:nvPr/>
        </p:nvSpPr>
        <p:spPr>
          <a:xfrm>
            <a:off x="5442800" y="3230734"/>
            <a:ext cx="2952328" cy="1832843"/>
          </a:xfrm>
          <a:prstGeom prst="ellipse">
            <a:avLst/>
          </a:prstGeom>
          <a:solidFill>
            <a:srgbClr val="F5D19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a:t>Dette problem  kunne AI godt tænkes at forværre</a:t>
            </a:r>
          </a:p>
        </p:txBody>
      </p:sp>
    </p:spTree>
    <p:custDataLst>
      <p:custData r:id="rId1"/>
      <p:custData r:id="rId2"/>
      <p:tags r:id="rId3"/>
    </p:custDataLst>
    <p:extLst>
      <p:ext uri="{BB962C8B-B14F-4D97-AF65-F5344CB8AC3E}">
        <p14:creationId xmlns:p14="http://schemas.microsoft.com/office/powerpoint/2010/main" val="378063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1"/>
          </p:nvPr>
        </p:nvSpPr>
        <p:spPr>
          <a:xfrm>
            <a:off x="3822407" y="1419622"/>
            <a:ext cx="4952142" cy="3240894"/>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chemeClr val="tx1"/>
              </a:solidFill>
              <a:effectLst/>
              <a:uLnTx/>
              <a:uFillTx/>
              <a:latin typeface="Arial"/>
              <a:ea typeface="+mn-ea"/>
              <a:cs typeface="Arial Bold"/>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solidFill>
                <a:schemeClr val="tx1"/>
              </a:solidFill>
              <a:latin typeface="Arial"/>
              <a:cs typeface="Arial Bold"/>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chemeClr val="tx1"/>
                </a:solidFill>
                <a:effectLst/>
                <a:uLnTx/>
                <a:uFillTx/>
                <a:latin typeface="Arial"/>
                <a:ea typeface="+mn-ea"/>
                <a:cs typeface="Arial Bold"/>
              </a:rPr>
              <a:t>Giftig gæld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chemeClr val="tx1"/>
                </a:solidFill>
                <a:effectLst/>
                <a:uLnTx/>
                <a:uFillTx/>
                <a:latin typeface="Arial"/>
                <a:ea typeface="+mn-ea"/>
                <a:cs typeface="Arial Bold"/>
              </a:rPr>
              <a:t>Ponzispil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chemeClr val="tx1"/>
                </a:solidFill>
                <a:effectLst/>
                <a:uLnTx/>
                <a:uFillTx/>
                <a:latin typeface="Arial"/>
                <a:ea typeface="+mn-ea"/>
                <a:cs typeface="Arial Bold"/>
              </a:rPr>
              <a:t>Fantasi om win-win og grænseløs vækst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chemeClr val="tx1"/>
              </a:solidFill>
              <a:effectLst/>
              <a:uLnTx/>
              <a:uFillTx/>
              <a:latin typeface="Arial"/>
              <a:ea typeface="+mn-ea"/>
              <a:cs typeface="Arial Bold"/>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chemeClr val="tx1"/>
                </a:solidFill>
                <a:effectLst/>
                <a:uLnTx/>
                <a:uFillTx/>
                <a:latin typeface="Arial"/>
                <a:ea typeface="+mn-ea"/>
                <a:cs typeface="Arial Bold"/>
              </a:rPr>
              <a:t>Gæld stiftes, skjules, rulles og øges eksponentielt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chemeClr val="tx1"/>
              </a:solidFill>
              <a:effectLst/>
              <a:uLnTx/>
              <a:uFillTx/>
              <a:latin typeface="Arial"/>
              <a:ea typeface="+mn-ea"/>
              <a:cs typeface="Arial Bold"/>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chemeClr val="tx1"/>
                </a:solidFill>
                <a:effectLst/>
                <a:uLnTx/>
                <a:uFillTx/>
                <a:latin typeface="Arial"/>
                <a:ea typeface="+mn-ea"/>
                <a:cs typeface="Arial Bold"/>
              </a:rPr>
              <a:t>Ansvar og urealistiske forventninger (giftig gæld) trykkes (især) nedad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chemeClr val="tx1"/>
              </a:solidFill>
              <a:effectLst/>
              <a:uLnTx/>
              <a:uFillTx/>
              <a:latin typeface="Arial"/>
              <a:ea typeface="+mn-ea"/>
              <a:cs typeface="Arial Bold"/>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chemeClr val="tx1"/>
                </a:solidFill>
                <a:effectLst/>
                <a:uLnTx/>
                <a:uFillTx/>
                <a:latin typeface="Arial"/>
                <a:ea typeface="+mn-ea"/>
                <a:cs typeface="Arial Bold"/>
              </a:rPr>
              <a:t>Samvittigheden hos lærerne sætter en stopper for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chemeClr val="tx1"/>
                </a:solidFill>
                <a:effectLst/>
                <a:uLnTx/>
                <a:uFillTx/>
                <a:latin typeface="Arial"/>
                <a:ea typeface="+mn-ea"/>
                <a:cs typeface="Arial Bold"/>
              </a:rPr>
              <a:t>at sende den videre</a:t>
            </a:r>
          </a:p>
          <a:p>
            <a:endParaRPr lang="da-DK" dirty="0"/>
          </a:p>
        </p:txBody>
      </p:sp>
      <p:pic>
        <p:nvPicPr>
          <p:cNvPr id="9" name="Billede 8" descr="Et billede, der indeholder Ansigt, person, smil, tøj&#10;&#10;Automatisk genereret beskrivelse">
            <a:extLst>
              <a:ext uri="{FF2B5EF4-FFF2-40B4-BE49-F238E27FC236}">
                <a16:creationId xmlns:a16="http://schemas.microsoft.com/office/drawing/2014/main" id="{7F5D591E-8E1A-1D31-92D1-FBEFA3DE6D84}"/>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rcRect l="3495" t="10375" r="3930" b="15519"/>
          <a:stretch/>
        </p:blipFill>
        <p:spPr>
          <a:xfrm>
            <a:off x="301081" y="303498"/>
            <a:ext cx="1907453" cy="1800200"/>
          </a:xfrm>
          <a:prstGeom prst="rect">
            <a:avLst/>
          </a:prstGeom>
        </p:spPr>
      </p:pic>
      <p:sp>
        <p:nvSpPr>
          <p:cNvPr id="12" name="Tekstfelt 11">
            <a:extLst>
              <a:ext uri="{FF2B5EF4-FFF2-40B4-BE49-F238E27FC236}">
                <a16:creationId xmlns:a16="http://schemas.microsoft.com/office/drawing/2014/main" id="{D86802AF-5A39-ABB2-A178-78E4F567D242}"/>
              </a:ext>
            </a:extLst>
          </p:cNvPr>
          <p:cNvSpPr txBox="1"/>
          <p:nvPr/>
        </p:nvSpPr>
        <p:spPr>
          <a:xfrm>
            <a:off x="3455876" y="516692"/>
            <a:ext cx="5184576" cy="523220"/>
          </a:xfrm>
          <a:prstGeom prst="rect">
            <a:avLst/>
          </a:prstGeom>
          <a:noFill/>
        </p:spPr>
        <p:txBody>
          <a:bodyPr wrap="square" rtlCol="0">
            <a:spAutoFit/>
          </a:bodyPr>
          <a:lstStyle/>
          <a:p>
            <a:r>
              <a:rPr lang="da-DK" sz="2800" dirty="0">
                <a:latin typeface="Georgia" panose="02040502050405020303" pitchFamily="18" charset="0"/>
              </a:rPr>
              <a:t>USYNLIGGØRELSE AF GÆLD</a:t>
            </a:r>
          </a:p>
        </p:txBody>
      </p:sp>
      <p:pic>
        <p:nvPicPr>
          <p:cNvPr id="14" name="Picture 4" descr="Giftig gæld og udpint velfærd af Susanne Ekman">
            <a:extLst>
              <a:ext uri="{FF2B5EF4-FFF2-40B4-BE49-F238E27FC236}">
                <a16:creationId xmlns:a16="http://schemas.microsoft.com/office/drawing/2014/main" id="{37E9460A-F962-BFDD-EC2A-A69F1A286B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339" y="1875902"/>
            <a:ext cx="1907453" cy="29641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uppe 22">
            <a:extLst>
              <a:ext uri="{FF2B5EF4-FFF2-40B4-BE49-F238E27FC236}">
                <a16:creationId xmlns:a16="http://schemas.microsoft.com/office/drawing/2014/main" id="{221D8749-2621-2092-A433-25F41C4D5553}"/>
              </a:ext>
            </a:extLst>
          </p:cNvPr>
          <p:cNvGrpSpPr/>
          <p:nvPr/>
        </p:nvGrpSpPr>
        <p:grpSpPr>
          <a:xfrm>
            <a:off x="3563888" y="1956141"/>
            <a:ext cx="150507" cy="2340260"/>
            <a:chOff x="3449385" y="2031690"/>
            <a:chExt cx="150507" cy="2340260"/>
          </a:xfrm>
        </p:grpSpPr>
        <p:pic>
          <p:nvPicPr>
            <p:cNvPr id="16" name="Grafik 15" descr="Ruder kontur">
              <a:extLst>
                <a:ext uri="{FF2B5EF4-FFF2-40B4-BE49-F238E27FC236}">
                  <a16:creationId xmlns:a16="http://schemas.microsoft.com/office/drawing/2014/main" id="{56059FB7-4D6B-0AE1-AAAE-7C7B13F5EF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49385" y="2031690"/>
              <a:ext cx="150507" cy="150506"/>
            </a:xfrm>
            <a:prstGeom prst="rect">
              <a:avLst/>
            </a:prstGeom>
          </p:spPr>
        </p:pic>
        <p:sp>
          <p:nvSpPr>
            <p:cNvPr id="17" name="Grafik 20" descr="Ruder kontur">
              <a:extLst>
                <a:ext uri="{FF2B5EF4-FFF2-40B4-BE49-F238E27FC236}">
                  <a16:creationId xmlns:a16="http://schemas.microsoft.com/office/drawing/2014/main" id="{2F41BC4C-A597-1C53-1ED9-FD954AC443AB}"/>
                </a:ext>
              </a:extLst>
            </p:cNvPr>
            <p:cNvSpPr/>
            <p:nvPr/>
          </p:nvSpPr>
          <p:spPr>
            <a:xfrm>
              <a:off x="3494793" y="4254360"/>
              <a:ext cx="104533" cy="117590"/>
            </a:xfrm>
            <a:custGeom>
              <a:avLst/>
              <a:gdLst>
                <a:gd name="connsiteX0" fmla="*/ 52267 w 104533"/>
                <a:gd name="connsiteY0" fmla="*/ 117591 h 117590"/>
                <a:gd name="connsiteX1" fmla="*/ 0 w 104533"/>
                <a:gd name="connsiteY1" fmla="*/ 58791 h 117590"/>
                <a:gd name="connsiteX2" fmla="*/ 52267 w 104533"/>
                <a:gd name="connsiteY2" fmla="*/ 0 h 117590"/>
                <a:gd name="connsiteX3" fmla="*/ 104533 w 104533"/>
                <a:gd name="connsiteY3" fmla="*/ 58791 h 117590"/>
                <a:gd name="connsiteX4" fmla="*/ 4195 w 104533"/>
                <a:gd name="connsiteY4" fmla="*/ 58791 h 117590"/>
                <a:gd name="connsiteX5" fmla="*/ 52267 w 104533"/>
                <a:gd name="connsiteY5" fmla="*/ 112880 h 117590"/>
                <a:gd name="connsiteX6" fmla="*/ 100338 w 104533"/>
                <a:gd name="connsiteY6" fmla="*/ 58791 h 117590"/>
                <a:gd name="connsiteX7" fmla="*/ 52267 w 104533"/>
                <a:gd name="connsiteY7" fmla="*/ 4711 h 1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3" h="117590">
                  <a:moveTo>
                    <a:pt x="52267" y="117591"/>
                  </a:moveTo>
                  <a:lnTo>
                    <a:pt x="0" y="58791"/>
                  </a:lnTo>
                  <a:lnTo>
                    <a:pt x="52267" y="0"/>
                  </a:lnTo>
                  <a:lnTo>
                    <a:pt x="104533" y="58791"/>
                  </a:lnTo>
                  <a:close/>
                  <a:moveTo>
                    <a:pt x="4195" y="58791"/>
                  </a:moveTo>
                  <a:lnTo>
                    <a:pt x="52267" y="112880"/>
                  </a:lnTo>
                  <a:lnTo>
                    <a:pt x="100338" y="58791"/>
                  </a:lnTo>
                  <a:lnTo>
                    <a:pt x="52267" y="4711"/>
                  </a:lnTo>
                  <a:close/>
                </a:path>
              </a:pathLst>
            </a:custGeom>
            <a:solidFill>
              <a:schemeClr val="tx1"/>
            </a:solidFill>
            <a:ln w="1489" cap="flat">
              <a:noFill/>
              <a:prstDash val="solid"/>
              <a:miter/>
            </a:ln>
          </p:spPr>
          <p:txBody>
            <a:bodyPr rtlCol="0" anchor="ctr"/>
            <a:lstStyle/>
            <a:p>
              <a:endParaRPr lang="da-DK"/>
            </a:p>
          </p:txBody>
        </p:sp>
        <p:sp>
          <p:nvSpPr>
            <p:cNvPr id="18" name="Grafik 19" descr="Ruder kontur">
              <a:extLst>
                <a:ext uri="{FF2B5EF4-FFF2-40B4-BE49-F238E27FC236}">
                  <a16:creationId xmlns:a16="http://schemas.microsoft.com/office/drawing/2014/main" id="{A49C4B1A-6129-65EC-7194-F561FAAB05F6}"/>
                </a:ext>
              </a:extLst>
            </p:cNvPr>
            <p:cNvSpPr/>
            <p:nvPr/>
          </p:nvSpPr>
          <p:spPr>
            <a:xfrm>
              <a:off x="3472380" y="2283718"/>
              <a:ext cx="104533" cy="117590"/>
            </a:xfrm>
            <a:custGeom>
              <a:avLst/>
              <a:gdLst>
                <a:gd name="connsiteX0" fmla="*/ 52267 w 104533"/>
                <a:gd name="connsiteY0" fmla="*/ 117591 h 117590"/>
                <a:gd name="connsiteX1" fmla="*/ 0 w 104533"/>
                <a:gd name="connsiteY1" fmla="*/ 58791 h 117590"/>
                <a:gd name="connsiteX2" fmla="*/ 52267 w 104533"/>
                <a:gd name="connsiteY2" fmla="*/ 0 h 117590"/>
                <a:gd name="connsiteX3" fmla="*/ 104533 w 104533"/>
                <a:gd name="connsiteY3" fmla="*/ 58791 h 117590"/>
                <a:gd name="connsiteX4" fmla="*/ 4195 w 104533"/>
                <a:gd name="connsiteY4" fmla="*/ 58791 h 117590"/>
                <a:gd name="connsiteX5" fmla="*/ 52267 w 104533"/>
                <a:gd name="connsiteY5" fmla="*/ 112880 h 117590"/>
                <a:gd name="connsiteX6" fmla="*/ 100338 w 104533"/>
                <a:gd name="connsiteY6" fmla="*/ 58791 h 117590"/>
                <a:gd name="connsiteX7" fmla="*/ 52267 w 104533"/>
                <a:gd name="connsiteY7" fmla="*/ 4711 h 1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3" h="117590">
                  <a:moveTo>
                    <a:pt x="52267" y="117591"/>
                  </a:moveTo>
                  <a:lnTo>
                    <a:pt x="0" y="58791"/>
                  </a:lnTo>
                  <a:lnTo>
                    <a:pt x="52267" y="0"/>
                  </a:lnTo>
                  <a:lnTo>
                    <a:pt x="104533" y="58791"/>
                  </a:lnTo>
                  <a:close/>
                  <a:moveTo>
                    <a:pt x="4195" y="58791"/>
                  </a:moveTo>
                  <a:lnTo>
                    <a:pt x="52267" y="112880"/>
                  </a:lnTo>
                  <a:lnTo>
                    <a:pt x="100338" y="58791"/>
                  </a:lnTo>
                  <a:lnTo>
                    <a:pt x="52267" y="4711"/>
                  </a:lnTo>
                  <a:close/>
                </a:path>
              </a:pathLst>
            </a:custGeom>
            <a:solidFill>
              <a:schemeClr val="tx1"/>
            </a:solidFill>
            <a:ln w="1489" cap="flat">
              <a:noFill/>
              <a:prstDash val="solid"/>
              <a:miter/>
            </a:ln>
          </p:spPr>
          <p:txBody>
            <a:bodyPr rtlCol="0" anchor="ctr"/>
            <a:lstStyle/>
            <a:p>
              <a:endParaRPr lang="da-DK"/>
            </a:p>
          </p:txBody>
        </p:sp>
        <p:sp>
          <p:nvSpPr>
            <p:cNvPr id="19" name="Grafik 20" descr="Ruder kontur">
              <a:extLst>
                <a:ext uri="{FF2B5EF4-FFF2-40B4-BE49-F238E27FC236}">
                  <a16:creationId xmlns:a16="http://schemas.microsoft.com/office/drawing/2014/main" id="{5EA4DFC1-4002-F024-B4A9-D14D823BB3E0}"/>
                </a:ext>
              </a:extLst>
            </p:cNvPr>
            <p:cNvSpPr/>
            <p:nvPr/>
          </p:nvSpPr>
          <p:spPr>
            <a:xfrm>
              <a:off x="3472243" y="2539009"/>
              <a:ext cx="104533" cy="117590"/>
            </a:xfrm>
            <a:custGeom>
              <a:avLst/>
              <a:gdLst>
                <a:gd name="connsiteX0" fmla="*/ 52267 w 104533"/>
                <a:gd name="connsiteY0" fmla="*/ 117591 h 117590"/>
                <a:gd name="connsiteX1" fmla="*/ 0 w 104533"/>
                <a:gd name="connsiteY1" fmla="*/ 58791 h 117590"/>
                <a:gd name="connsiteX2" fmla="*/ 52267 w 104533"/>
                <a:gd name="connsiteY2" fmla="*/ 0 h 117590"/>
                <a:gd name="connsiteX3" fmla="*/ 104533 w 104533"/>
                <a:gd name="connsiteY3" fmla="*/ 58791 h 117590"/>
                <a:gd name="connsiteX4" fmla="*/ 4195 w 104533"/>
                <a:gd name="connsiteY4" fmla="*/ 58791 h 117590"/>
                <a:gd name="connsiteX5" fmla="*/ 52267 w 104533"/>
                <a:gd name="connsiteY5" fmla="*/ 112880 h 117590"/>
                <a:gd name="connsiteX6" fmla="*/ 100338 w 104533"/>
                <a:gd name="connsiteY6" fmla="*/ 58791 h 117590"/>
                <a:gd name="connsiteX7" fmla="*/ 52267 w 104533"/>
                <a:gd name="connsiteY7" fmla="*/ 4711 h 1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3" h="117590">
                  <a:moveTo>
                    <a:pt x="52267" y="117591"/>
                  </a:moveTo>
                  <a:lnTo>
                    <a:pt x="0" y="58791"/>
                  </a:lnTo>
                  <a:lnTo>
                    <a:pt x="52267" y="0"/>
                  </a:lnTo>
                  <a:lnTo>
                    <a:pt x="104533" y="58791"/>
                  </a:lnTo>
                  <a:close/>
                  <a:moveTo>
                    <a:pt x="4195" y="58791"/>
                  </a:moveTo>
                  <a:lnTo>
                    <a:pt x="52267" y="112880"/>
                  </a:lnTo>
                  <a:lnTo>
                    <a:pt x="100338" y="58791"/>
                  </a:lnTo>
                  <a:lnTo>
                    <a:pt x="52267" y="4711"/>
                  </a:lnTo>
                  <a:close/>
                </a:path>
              </a:pathLst>
            </a:custGeom>
            <a:solidFill>
              <a:schemeClr val="tx1"/>
            </a:solidFill>
            <a:ln w="1489" cap="flat">
              <a:noFill/>
              <a:prstDash val="solid"/>
              <a:miter/>
            </a:ln>
          </p:spPr>
          <p:txBody>
            <a:bodyPr rtlCol="0" anchor="ctr"/>
            <a:lstStyle/>
            <a:p>
              <a:endParaRPr lang="da-DK"/>
            </a:p>
          </p:txBody>
        </p:sp>
        <p:sp>
          <p:nvSpPr>
            <p:cNvPr id="20" name="Grafik 20" descr="Ruder kontur">
              <a:extLst>
                <a:ext uri="{FF2B5EF4-FFF2-40B4-BE49-F238E27FC236}">
                  <a16:creationId xmlns:a16="http://schemas.microsoft.com/office/drawing/2014/main" id="{86C521C7-3E1E-049A-4993-FDA2FECCCB3E}"/>
                </a:ext>
              </a:extLst>
            </p:cNvPr>
            <p:cNvSpPr/>
            <p:nvPr/>
          </p:nvSpPr>
          <p:spPr>
            <a:xfrm>
              <a:off x="3472242" y="3039802"/>
              <a:ext cx="104533" cy="117590"/>
            </a:xfrm>
            <a:custGeom>
              <a:avLst/>
              <a:gdLst>
                <a:gd name="connsiteX0" fmla="*/ 52267 w 104533"/>
                <a:gd name="connsiteY0" fmla="*/ 117591 h 117590"/>
                <a:gd name="connsiteX1" fmla="*/ 0 w 104533"/>
                <a:gd name="connsiteY1" fmla="*/ 58791 h 117590"/>
                <a:gd name="connsiteX2" fmla="*/ 52267 w 104533"/>
                <a:gd name="connsiteY2" fmla="*/ 0 h 117590"/>
                <a:gd name="connsiteX3" fmla="*/ 104533 w 104533"/>
                <a:gd name="connsiteY3" fmla="*/ 58791 h 117590"/>
                <a:gd name="connsiteX4" fmla="*/ 4195 w 104533"/>
                <a:gd name="connsiteY4" fmla="*/ 58791 h 117590"/>
                <a:gd name="connsiteX5" fmla="*/ 52267 w 104533"/>
                <a:gd name="connsiteY5" fmla="*/ 112880 h 117590"/>
                <a:gd name="connsiteX6" fmla="*/ 100338 w 104533"/>
                <a:gd name="connsiteY6" fmla="*/ 58791 h 117590"/>
                <a:gd name="connsiteX7" fmla="*/ 52267 w 104533"/>
                <a:gd name="connsiteY7" fmla="*/ 4711 h 1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3" h="117590">
                  <a:moveTo>
                    <a:pt x="52267" y="117591"/>
                  </a:moveTo>
                  <a:lnTo>
                    <a:pt x="0" y="58791"/>
                  </a:lnTo>
                  <a:lnTo>
                    <a:pt x="52267" y="0"/>
                  </a:lnTo>
                  <a:lnTo>
                    <a:pt x="104533" y="58791"/>
                  </a:lnTo>
                  <a:close/>
                  <a:moveTo>
                    <a:pt x="4195" y="58791"/>
                  </a:moveTo>
                  <a:lnTo>
                    <a:pt x="52267" y="112880"/>
                  </a:lnTo>
                  <a:lnTo>
                    <a:pt x="100338" y="58791"/>
                  </a:lnTo>
                  <a:lnTo>
                    <a:pt x="52267" y="4711"/>
                  </a:lnTo>
                  <a:close/>
                </a:path>
              </a:pathLst>
            </a:custGeom>
            <a:solidFill>
              <a:schemeClr val="tx1"/>
            </a:solidFill>
            <a:ln w="1489" cap="flat">
              <a:noFill/>
              <a:prstDash val="solid"/>
              <a:miter/>
            </a:ln>
          </p:spPr>
          <p:txBody>
            <a:bodyPr rtlCol="0" anchor="ctr"/>
            <a:lstStyle/>
            <a:p>
              <a:endParaRPr lang="da-DK"/>
            </a:p>
          </p:txBody>
        </p:sp>
        <p:sp>
          <p:nvSpPr>
            <p:cNvPr id="21" name="Grafik 20" descr="Ruder kontur">
              <a:extLst>
                <a:ext uri="{FF2B5EF4-FFF2-40B4-BE49-F238E27FC236}">
                  <a16:creationId xmlns:a16="http://schemas.microsoft.com/office/drawing/2014/main" id="{4D06A35A-60FB-42AE-7155-2AD45E84D66A}"/>
                </a:ext>
              </a:extLst>
            </p:cNvPr>
            <p:cNvSpPr/>
            <p:nvPr/>
          </p:nvSpPr>
          <p:spPr>
            <a:xfrm>
              <a:off x="3472379" y="3540595"/>
              <a:ext cx="104533" cy="117590"/>
            </a:xfrm>
            <a:custGeom>
              <a:avLst/>
              <a:gdLst>
                <a:gd name="connsiteX0" fmla="*/ 52267 w 104533"/>
                <a:gd name="connsiteY0" fmla="*/ 117591 h 117590"/>
                <a:gd name="connsiteX1" fmla="*/ 0 w 104533"/>
                <a:gd name="connsiteY1" fmla="*/ 58791 h 117590"/>
                <a:gd name="connsiteX2" fmla="*/ 52267 w 104533"/>
                <a:gd name="connsiteY2" fmla="*/ 0 h 117590"/>
                <a:gd name="connsiteX3" fmla="*/ 104533 w 104533"/>
                <a:gd name="connsiteY3" fmla="*/ 58791 h 117590"/>
                <a:gd name="connsiteX4" fmla="*/ 4195 w 104533"/>
                <a:gd name="connsiteY4" fmla="*/ 58791 h 117590"/>
                <a:gd name="connsiteX5" fmla="*/ 52267 w 104533"/>
                <a:gd name="connsiteY5" fmla="*/ 112880 h 117590"/>
                <a:gd name="connsiteX6" fmla="*/ 100338 w 104533"/>
                <a:gd name="connsiteY6" fmla="*/ 58791 h 117590"/>
                <a:gd name="connsiteX7" fmla="*/ 52267 w 104533"/>
                <a:gd name="connsiteY7" fmla="*/ 4711 h 1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3" h="117590">
                  <a:moveTo>
                    <a:pt x="52267" y="117591"/>
                  </a:moveTo>
                  <a:lnTo>
                    <a:pt x="0" y="58791"/>
                  </a:lnTo>
                  <a:lnTo>
                    <a:pt x="52267" y="0"/>
                  </a:lnTo>
                  <a:lnTo>
                    <a:pt x="104533" y="58791"/>
                  </a:lnTo>
                  <a:close/>
                  <a:moveTo>
                    <a:pt x="4195" y="58791"/>
                  </a:moveTo>
                  <a:lnTo>
                    <a:pt x="52267" y="112880"/>
                  </a:lnTo>
                  <a:lnTo>
                    <a:pt x="100338" y="58791"/>
                  </a:lnTo>
                  <a:lnTo>
                    <a:pt x="52267" y="4711"/>
                  </a:lnTo>
                  <a:close/>
                </a:path>
              </a:pathLst>
            </a:custGeom>
            <a:solidFill>
              <a:schemeClr val="tx1"/>
            </a:solidFill>
            <a:ln w="1489" cap="flat">
              <a:noFill/>
              <a:prstDash val="solid"/>
              <a:miter/>
            </a:ln>
          </p:spPr>
          <p:txBody>
            <a:bodyPr rtlCol="0" anchor="ctr"/>
            <a:lstStyle/>
            <a:p>
              <a:endParaRPr lang="da-DK"/>
            </a:p>
          </p:txBody>
        </p:sp>
      </p:grpSp>
      <p:sp>
        <p:nvSpPr>
          <p:cNvPr id="22" name="Pladsholder til tekst 2">
            <a:extLst>
              <a:ext uri="{FF2B5EF4-FFF2-40B4-BE49-F238E27FC236}">
                <a16:creationId xmlns:a16="http://schemas.microsoft.com/office/drawing/2014/main" id="{9DF2CD35-7CC9-890F-A3E7-F5868D21CAF7}"/>
              </a:ext>
            </a:extLst>
          </p:cNvPr>
          <p:cNvSpPr txBox="1">
            <a:spLocks/>
          </p:cNvSpPr>
          <p:nvPr/>
        </p:nvSpPr>
        <p:spPr>
          <a:xfrm>
            <a:off x="3585475" y="1410255"/>
            <a:ext cx="5076564" cy="405411"/>
          </a:xfrm>
          <a:prstGeom prst="rect">
            <a:avLst/>
          </a:prstGeom>
        </p:spPr>
        <p:txBody>
          <a:bodyPr lIns="0" tIns="0" rIns="0" bIns="0"/>
          <a:lstStyle>
            <a:lvl1pPr marL="0" indent="0" algn="l" defTabSz="457200" rtl="0" eaLnBrk="1" latinLnBrk="0" hangingPunct="1">
              <a:spcBef>
                <a:spcPts val="0"/>
              </a:spcBef>
              <a:spcAft>
                <a:spcPts val="600"/>
              </a:spcAft>
              <a:buClr>
                <a:schemeClr val="tx1"/>
              </a:buClr>
              <a:buFont typeface="Arial" panose="020B0604020202020204" pitchFamily="34" charset="0"/>
              <a:buNone/>
              <a:defRPr sz="1600" kern="1200">
                <a:solidFill>
                  <a:srgbClr val="000000"/>
                </a:solidFill>
                <a:latin typeface="+mn-lt"/>
                <a:ea typeface="+mn-ea"/>
                <a:cs typeface="Arial" pitchFamily="34" charset="0"/>
              </a:defRPr>
            </a:lvl1pPr>
            <a:lvl2pPr marL="180975" indent="0" algn="l" defTabSz="457200" rtl="0" eaLnBrk="1" latinLnBrk="0" hangingPunct="1">
              <a:spcBef>
                <a:spcPts val="0"/>
              </a:spcBef>
              <a:spcAft>
                <a:spcPts val="600"/>
              </a:spcAft>
              <a:buClr>
                <a:schemeClr val="tx1"/>
              </a:buClr>
              <a:buFont typeface="Wingdings" pitchFamily="2" charset="2"/>
              <a:buNone/>
              <a:defRPr sz="1600" kern="1200">
                <a:solidFill>
                  <a:srgbClr val="000000"/>
                </a:solidFill>
                <a:latin typeface="+mn-lt"/>
                <a:ea typeface="+mn-ea"/>
                <a:cs typeface="Arial" pitchFamily="34" charset="0"/>
              </a:defRPr>
            </a:lvl2pPr>
            <a:lvl3pPr marL="361950" indent="0" algn="l" defTabSz="457200" rtl="0" eaLnBrk="1" latinLnBrk="0" hangingPunct="1">
              <a:spcBef>
                <a:spcPts val="0"/>
              </a:spcBef>
              <a:spcAft>
                <a:spcPts val="600"/>
              </a:spcAft>
              <a:buClr>
                <a:schemeClr val="tx1"/>
              </a:buClr>
              <a:buFont typeface="Wingdings" pitchFamily="2" charset="2"/>
              <a:buNone/>
              <a:defRPr sz="1600" kern="1200">
                <a:solidFill>
                  <a:srgbClr val="000000"/>
                </a:solidFill>
                <a:latin typeface="+mn-lt"/>
                <a:ea typeface="+mn-ea"/>
                <a:cs typeface="Arial" pitchFamily="34" charset="0"/>
              </a:defRPr>
            </a:lvl3pPr>
            <a:lvl4pPr marL="534988" indent="0" algn="l" defTabSz="457200" rtl="0" eaLnBrk="1" latinLnBrk="0" hangingPunct="1">
              <a:spcBef>
                <a:spcPts val="0"/>
              </a:spcBef>
              <a:spcAft>
                <a:spcPts val="600"/>
              </a:spcAft>
              <a:buClr>
                <a:schemeClr val="tx1"/>
              </a:buClr>
              <a:buFont typeface="Wingdings" pitchFamily="2" charset="2"/>
              <a:buNone/>
              <a:defRPr sz="1600" kern="1200">
                <a:solidFill>
                  <a:srgbClr val="000000"/>
                </a:solidFill>
                <a:latin typeface="+mn-lt"/>
                <a:ea typeface="+mn-ea"/>
                <a:cs typeface="Arial" pitchFamily="34" charset="0"/>
              </a:defRPr>
            </a:lvl4pPr>
            <a:lvl5pPr marL="715963" indent="0" algn="l" defTabSz="457200" rtl="0" eaLnBrk="1" latinLnBrk="0" hangingPunct="1">
              <a:spcBef>
                <a:spcPts val="0"/>
              </a:spcBef>
              <a:spcAft>
                <a:spcPts val="600"/>
              </a:spcAft>
              <a:buClr>
                <a:schemeClr val="tx1"/>
              </a:buClr>
              <a:buFont typeface="Wingdings" pitchFamily="2" charset="2"/>
              <a:buNone/>
              <a:defRPr sz="1600" kern="1200">
                <a:solidFill>
                  <a:srgbClr val="000000"/>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buClrTx/>
              <a:buFontTx/>
              <a:buNone/>
              <a:defRPr/>
            </a:pPr>
            <a:r>
              <a:rPr lang="da-DK" b="1" dirty="0">
                <a:solidFill>
                  <a:srgbClr val="E79217"/>
                </a:solidFill>
                <a:latin typeface="Arial"/>
                <a:cs typeface="Arial Bold"/>
              </a:rPr>
              <a:t>Den finansielle sektor vs. en udpint offentlig sektor: </a:t>
            </a:r>
          </a:p>
          <a:p>
            <a:pPr>
              <a:spcAft>
                <a:spcPts val="0"/>
              </a:spcAft>
              <a:buClrTx/>
              <a:buFontTx/>
              <a:buNone/>
              <a:defRPr/>
            </a:pPr>
            <a:endParaRPr lang="da-DK" dirty="0">
              <a:solidFill>
                <a:schemeClr val="tx1"/>
              </a:solidFill>
              <a:latin typeface="Arial"/>
              <a:cs typeface="Arial Bold"/>
            </a:endParaRPr>
          </a:p>
        </p:txBody>
      </p:sp>
      <p:sp>
        <p:nvSpPr>
          <p:cNvPr id="25" name="Rektangel 24">
            <a:extLst>
              <a:ext uri="{FF2B5EF4-FFF2-40B4-BE49-F238E27FC236}">
                <a16:creationId xmlns:a16="http://schemas.microsoft.com/office/drawing/2014/main" id="{E504F8B5-8380-8C76-5052-484469CD1F93}"/>
              </a:ext>
            </a:extLst>
          </p:cNvPr>
          <p:cNvSpPr>
            <a:spLocks noGrp="1" noRot="1" noMove="1" noResize="1" noEditPoints="1" noAdjustHandles="1" noChangeArrowheads="1" noChangeShapeType="1"/>
          </p:cNvSpPr>
          <p:nvPr/>
        </p:nvSpPr>
        <p:spPr>
          <a:xfrm>
            <a:off x="215516" y="1875902"/>
            <a:ext cx="2484276" cy="362776"/>
          </a:xfrm>
          <a:prstGeom prst="rect">
            <a:avLst/>
          </a:prstGeom>
          <a:solidFill>
            <a:srgbClr val="0054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Pladsholder til tekst 2">
            <a:extLst>
              <a:ext uri="{FF2B5EF4-FFF2-40B4-BE49-F238E27FC236}">
                <a16:creationId xmlns:a16="http://schemas.microsoft.com/office/drawing/2014/main" id="{39F55142-E831-C2D9-4732-163454BD92D7}"/>
              </a:ext>
            </a:extLst>
          </p:cNvPr>
          <p:cNvSpPr txBox="1">
            <a:spLocks/>
          </p:cNvSpPr>
          <p:nvPr/>
        </p:nvSpPr>
        <p:spPr>
          <a:xfrm>
            <a:off x="1020815" y="1904671"/>
            <a:ext cx="2255800" cy="303498"/>
          </a:xfrm>
          <a:prstGeom prst="rect">
            <a:avLst/>
          </a:prstGeom>
        </p:spPr>
        <p:txBody>
          <a:bodyPr/>
          <a:lstStyle>
            <a:lvl1pPr marL="0" indent="0" algn="l" defTabSz="457200" rtl="0" eaLnBrk="1" latinLnBrk="0" hangingPunct="1">
              <a:spcBef>
                <a:spcPts val="0"/>
              </a:spcBef>
              <a:spcAft>
                <a:spcPts val="600"/>
              </a:spcAft>
              <a:buClr>
                <a:schemeClr val="tx1"/>
              </a:buClr>
              <a:buFont typeface="Arial" panose="020B0604020202020204" pitchFamily="34" charset="0"/>
              <a:buNone/>
              <a:defRPr sz="1600" kern="1200">
                <a:solidFill>
                  <a:schemeClr val="tx1"/>
                </a:solidFill>
                <a:latin typeface="+mn-lt"/>
                <a:ea typeface="+mn-ea"/>
                <a:cs typeface="Arial" pitchFamily="34" charset="0"/>
              </a:defRPr>
            </a:lvl1pPr>
            <a:lvl2pPr marL="180975"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2pPr>
            <a:lvl3pPr marL="361950"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3pPr>
            <a:lvl4pPr marL="534988"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4pPr>
            <a:lvl5pPr marL="715963"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buClrTx/>
              <a:buFontTx/>
              <a:buNone/>
              <a:defRPr/>
            </a:pPr>
            <a:r>
              <a:rPr lang="en-US" sz="1200">
                <a:solidFill>
                  <a:schemeClr val="bg1"/>
                </a:solidFill>
                <a:latin typeface="Arial"/>
                <a:cs typeface="Arial Bold"/>
              </a:rPr>
              <a:t>Susanne Ekman</a:t>
            </a:r>
          </a:p>
          <a:p>
            <a:endParaRPr lang="da-DK">
              <a:solidFill>
                <a:schemeClr val="bg1"/>
              </a:solidFill>
            </a:endParaRPr>
          </a:p>
        </p:txBody>
      </p:sp>
      <p:pic>
        <p:nvPicPr>
          <p:cNvPr id="26" name="Grafik 25" descr="Højre pil kontur">
            <a:extLst>
              <a:ext uri="{FF2B5EF4-FFF2-40B4-BE49-F238E27FC236}">
                <a16:creationId xmlns:a16="http://schemas.microsoft.com/office/drawing/2014/main" id="{B01F53DB-F8B8-E5CE-501D-D227185814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400000">
            <a:off x="666492" y="1667691"/>
            <a:ext cx="494478" cy="416421"/>
          </a:xfrm>
          <a:prstGeom prst="rect">
            <a:avLst/>
          </a:prstGeom>
        </p:spPr>
      </p:pic>
    </p:spTree>
    <p:custDataLst>
      <p:custData r:id="rId1"/>
      <p:custData r:id="rId2"/>
      <p:tags r:id="rId3"/>
    </p:custDataLst>
    <p:extLst>
      <p:ext uri="{BB962C8B-B14F-4D97-AF65-F5344CB8AC3E}">
        <p14:creationId xmlns:p14="http://schemas.microsoft.com/office/powerpoint/2010/main" val="1400669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5B501C-5999-DC62-A7E2-437D45767980}"/>
              </a:ext>
            </a:extLst>
          </p:cNvPr>
          <p:cNvSpPr>
            <a:spLocks noGrp="1"/>
          </p:cNvSpPr>
          <p:nvPr>
            <p:ph type="title"/>
          </p:nvPr>
        </p:nvSpPr>
        <p:spPr>
          <a:xfrm>
            <a:off x="763200" y="419552"/>
            <a:ext cx="7488758" cy="986182"/>
          </a:xfrm>
        </p:spPr>
        <p:txBody>
          <a:bodyPr/>
          <a:lstStyle/>
          <a:p>
            <a:r>
              <a:rPr lang="da-DK" sz="2800" b="0" dirty="0">
                <a:solidFill>
                  <a:schemeClr val="tx1"/>
                </a:solidFill>
                <a:latin typeface="Georgia" panose="02040502050405020303" pitchFamily="18" charset="0"/>
              </a:rPr>
              <a:t>ARBEJDSPRES OG KØN </a:t>
            </a:r>
            <a:br>
              <a:rPr lang="da-DK" sz="2800" b="0" dirty="0">
                <a:solidFill>
                  <a:schemeClr val="tx1"/>
                </a:solidFill>
                <a:latin typeface="Georgia" panose="02040502050405020303" pitchFamily="18" charset="0"/>
              </a:rPr>
            </a:br>
            <a:r>
              <a:rPr lang="da-DK" sz="2800" b="0" dirty="0">
                <a:solidFill>
                  <a:schemeClr val="tx1"/>
                </a:solidFill>
                <a:latin typeface="Georgia" panose="02040502050405020303" pitchFamily="18" charset="0"/>
              </a:rPr>
              <a:t>– hvorfor ser det sådan ud?</a:t>
            </a:r>
          </a:p>
        </p:txBody>
      </p:sp>
      <p:graphicFrame>
        <p:nvGraphicFramePr>
          <p:cNvPr id="5" name="Diagram 4" descr="Test graf">
            <a:extLst>
              <a:ext uri="{FF2B5EF4-FFF2-40B4-BE49-F238E27FC236}">
                <a16:creationId xmlns:a16="http://schemas.microsoft.com/office/drawing/2014/main" id="{EB3FDF80-FCE9-9454-F1D5-680BE62BC70D}"/>
              </a:ext>
            </a:extLst>
          </p:cNvPr>
          <p:cNvGraphicFramePr/>
          <p:nvPr>
            <p:extLst>
              <p:ext uri="{D42A27DB-BD31-4B8C-83A1-F6EECF244321}">
                <p14:modId xmlns:p14="http://schemas.microsoft.com/office/powerpoint/2010/main" val="2393831147"/>
              </p:ext>
            </p:extLst>
          </p:nvPr>
        </p:nvGraphicFramePr>
        <p:xfrm>
          <a:off x="824021" y="1431231"/>
          <a:ext cx="7050764" cy="3469320"/>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felt 2">
            <a:extLst>
              <a:ext uri="{FF2B5EF4-FFF2-40B4-BE49-F238E27FC236}">
                <a16:creationId xmlns:a16="http://schemas.microsoft.com/office/drawing/2014/main" id="{115663FA-19C2-A117-02F3-5CD049FCAD21}"/>
              </a:ext>
            </a:extLst>
          </p:cNvPr>
          <p:cNvSpPr txBox="1"/>
          <p:nvPr/>
        </p:nvSpPr>
        <p:spPr>
          <a:xfrm>
            <a:off x="659753" y="1578374"/>
            <a:ext cx="609462" cy="246221"/>
          </a:xfrm>
          <a:prstGeom prst="rect">
            <a:avLst/>
          </a:prstGeom>
          <a:noFill/>
        </p:spPr>
        <p:txBody>
          <a:bodyPr wrap="none" rtlCol="0">
            <a:spAutoFit/>
          </a:bodyPr>
          <a:lstStyle/>
          <a:p>
            <a:pPr algn="l"/>
            <a:r>
              <a:rPr lang="da-DK" sz="1000" noProof="0" dirty="0">
                <a:solidFill>
                  <a:schemeClr val="tx1"/>
                </a:solidFill>
                <a:latin typeface="+mn-lt"/>
                <a:cs typeface="Arial Bold"/>
              </a:rPr>
              <a:t>procent</a:t>
            </a:r>
          </a:p>
        </p:txBody>
      </p:sp>
      <p:sp>
        <p:nvSpPr>
          <p:cNvPr id="6" name="Rektangel 5">
            <a:extLst>
              <a:ext uri="{FF2B5EF4-FFF2-40B4-BE49-F238E27FC236}">
                <a16:creationId xmlns:a16="http://schemas.microsoft.com/office/drawing/2014/main" id="{1BCCE035-F454-492E-6F34-651118470034}"/>
              </a:ext>
            </a:extLst>
          </p:cNvPr>
          <p:cNvSpPr>
            <a:spLocks noGrp="1" noRot="1" noMove="1" noResize="1" noEditPoints="1" noAdjustHandles="1" noChangeArrowheads="1" noChangeShapeType="1"/>
          </p:cNvSpPr>
          <p:nvPr/>
        </p:nvSpPr>
        <p:spPr>
          <a:xfrm>
            <a:off x="120912" y="4723948"/>
            <a:ext cx="3136166" cy="2259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err="1"/>
          </a:p>
        </p:txBody>
      </p:sp>
    </p:spTree>
    <p:extLst>
      <p:ext uri="{BB962C8B-B14F-4D97-AF65-F5344CB8AC3E}">
        <p14:creationId xmlns:p14="http://schemas.microsoft.com/office/powerpoint/2010/main" val="3381257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32EF8-75F0-02F3-EFA5-A8E5C59BB3C2}"/>
            </a:ext>
          </a:extLst>
        </p:cNvPr>
        <p:cNvGrpSpPr/>
        <p:nvPr/>
      </p:nvGrpSpPr>
      <p:grpSpPr>
        <a:xfrm>
          <a:off x="0" y="0"/>
          <a:ext cx="0" cy="0"/>
          <a:chOff x="0" y="0"/>
          <a:chExt cx="0" cy="0"/>
        </a:xfrm>
      </p:grpSpPr>
      <p:sp>
        <p:nvSpPr>
          <p:cNvPr id="2" name="Tekstfelt 1">
            <a:extLst>
              <a:ext uri="{FF2B5EF4-FFF2-40B4-BE49-F238E27FC236}">
                <a16:creationId xmlns:a16="http://schemas.microsoft.com/office/drawing/2014/main" id="{8213FCCC-3F60-4779-D1D5-A8E84C2C31CA}"/>
              </a:ext>
            </a:extLst>
          </p:cNvPr>
          <p:cNvSpPr txBox="1"/>
          <p:nvPr/>
        </p:nvSpPr>
        <p:spPr>
          <a:xfrm>
            <a:off x="755650" y="520308"/>
            <a:ext cx="7632700" cy="430887"/>
          </a:xfrm>
          <a:prstGeom prst="rect">
            <a:avLst/>
          </a:prstGeom>
          <a:noFill/>
        </p:spPr>
        <p:txBody>
          <a:bodyPr wrap="square" lIns="0" tIns="0" rIns="0" bIns="0" rtlCol="0">
            <a:spAutoFit/>
          </a:bodyPr>
          <a:lstStyle/>
          <a:p>
            <a:r>
              <a:rPr lang="da-DK" sz="2800">
                <a:solidFill>
                  <a:schemeClr val="accent1"/>
                </a:solidFill>
                <a:latin typeface="Georgia" panose="02040502050405020303" pitchFamily="18" charset="0"/>
              </a:rPr>
              <a:t>HVORDAN KAN MAN BRUGE RAPPORTEN?</a:t>
            </a:r>
          </a:p>
        </p:txBody>
      </p:sp>
      <p:sp>
        <p:nvSpPr>
          <p:cNvPr id="3" name="Rektangel 2">
            <a:extLst>
              <a:ext uri="{FF2B5EF4-FFF2-40B4-BE49-F238E27FC236}">
                <a16:creationId xmlns:a16="http://schemas.microsoft.com/office/drawing/2014/main" id="{D31081EE-94BD-EEAA-5BB6-E01DC8C03C0D}"/>
              </a:ext>
            </a:extLst>
          </p:cNvPr>
          <p:cNvSpPr/>
          <p:nvPr/>
        </p:nvSpPr>
        <p:spPr>
          <a:xfrm>
            <a:off x="755650" y="1311275"/>
            <a:ext cx="3708338" cy="108012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rtlCol="0" anchor="ctr"/>
          <a:lstStyle/>
          <a:p>
            <a:r>
              <a:rPr lang="da-DK">
                <a:solidFill>
                  <a:schemeClr val="tx1"/>
                </a:solidFill>
              </a:rPr>
              <a:t>GL arbejder selvfølgelig politisk med rapportens fund! </a:t>
            </a:r>
          </a:p>
        </p:txBody>
      </p:sp>
      <p:sp>
        <p:nvSpPr>
          <p:cNvPr id="4" name="Rektangel 3">
            <a:extLst>
              <a:ext uri="{FF2B5EF4-FFF2-40B4-BE49-F238E27FC236}">
                <a16:creationId xmlns:a16="http://schemas.microsoft.com/office/drawing/2014/main" id="{9C6DA947-412C-7B29-9C21-AB917B497AE9}"/>
              </a:ext>
            </a:extLst>
          </p:cNvPr>
          <p:cNvSpPr>
            <a:spLocks/>
          </p:cNvSpPr>
          <p:nvPr/>
        </p:nvSpPr>
        <p:spPr>
          <a:xfrm>
            <a:off x="4788024" y="1311650"/>
            <a:ext cx="360000" cy="360000"/>
          </a:xfrm>
          <a:prstGeom prst="rect">
            <a:avLst/>
          </a:prstGeom>
          <a:solidFill>
            <a:srgbClr val="7BC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DA46777D-A405-A8DD-CCE0-D29FE018B48E}"/>
              </a:ext>
            </a:extLst>
          </p:cNvPr>
          <p:cNvSpPr>
            <a:spLocks/>
          </p:cNvSpPr>
          <p:nvPr/>
        </p:nvSpPr>
        <p:spPr>
          <a:xfrm>
            <a:off x="4788024" y="3416744"/>
            <a:ext cx="360000" cy="360000"/>
          </a:xfrm>
          <a:prstGeom prst="rect">
            <a:avLst/>
          </a:prstGeom>
          <a:solidFill>
            <a:srgbClr val="E7C1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88FB78C2-94F9-2D8D-6146-720CB47D4FDC}"/>
              </a:ext>
            </a:extLst>
          </p:cNvPr>
          <p:cNvSpPr>
            <a:spLocks/>
          </p:cNvSpPr>
          <p:nvPr/>
        </p:nvSpPr>
        <p:spPr>
          <a:xfrm>
            <a:off x="4788024" y="2031730"/>
            <a:ext cx="360000" cy="360000"/>
          </a:xfrm>
          <a:prstGeom prst="rect">
            <a:avLst/>
          </a:prstGeom>
          <a:solidFill>
            <a:srgbClr val="0047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2299F1BA-5C61-52CD-48E7-ECFC451377C5}"/>
              </a:ext>
            </a:extLst>
          </p:cNvPr>
          <p:cNvSpPr>
            <a:spLocks/>
          </p:cNvSpPr>
          <p:nvPr/>
        </p:nvSpPr>
        <p:spPr>
          <a:xfrm>
            <a:off x="4788024" y="2715046"/>
            <a:ext cx="360000" cy="360000"/>
          </a:xfrm>
          <a:prstGeom prst="rect">
            <a:avLst/>
          </a:prstGeom>
          <a:solidFill>
            <a:srgbClr val="DC3E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C6D51DDB-D4F6-8134-1732-809994F1180A}"/>
              </a:ext>
            </a:extLst>
          </p:cNvPr>
          <p:cNvSpPr>
            <a:spLocks/>
          </p:cNvSpPr>
          <p:nvPr/>
        </p:nvSpPr>
        <p:spPr>
          <a:xfrm>
            <a:off x="4788024" y="4119962"/>
            <a:ext cx="360000" cy="360000"/>
          </a:xfrm>
          <a:prstGeom prst="rect">
            <a:avLst/>
          </a:prstGeom>
          <a:solidFill>
            <a:srgbClr val="FFF1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kstfelt 8">
            <a:extLst>
              <a:ext uri="{FF2B5EF4-FFF2-40B4-BE49-F238E27FC236}">
                <a16:creationId xmlns:a16="http://schemas.microsoft.com/office/drawing/2014/main" id="{E559FCD4-1A50-D3D4-8F5A-1B6BED4D7852}"/>
              </a:ext>
            </a:extLst>
          </p:cNvPr>
          <p:cNvSpPr txBox="1"/>
          <p:nvPr/>
        </p:nvSpPr>
        <p:spPr>
          <a:xfrm>
            <a:off x="5278372" y="1382136"/>
            <a:ext cx="1496404" cy="246221"/>
          </a:xfrm>
          <a:prstGeom prst="rect">
            <a:avLst/>
          </a:prstGeom>
          <a:noFill/>
        </p:spPr>
        <p:txBody>
          <a:bodyPr wrap="square" lIns="0" tIns="0" rIns="0" bIns="0" rtlCol="0">
            <a:spAutoFit/>
          </a:bodyPr>
          <a:lstStyle/>
          <a:p>
            <a:r>
              <a:rPr lang="da-DK" sz="1600">
                <a:latin typeface="Arial" panose="020B0604020202020204" pitchFamily="34" charset="0"/>
                <a:cs typeface="Arial" panose="020B0604020202020204" pitchFamily="34" charset="0"/>
              </a:rPr>
              <a:t>Arbejdsglæde</a:t>
            </a:r>
          </a:p>
        </p:txBody>
      </p:sp>
      <p:sp>
        <p:nvSpPr>
          <p:cNvPr id="10" name="Tekstfelt 9">
            <a:extLst>
              <a:ext uri="{FF2B5EF4-FFF2-40B4-BE49-F238E27FC236}">
                <a16:creationId xmlns:a16="http://schemas.microsoft.com/office/drawing/2014/main" id="{BF4E7FB3-46BA-0DCE-210D-367F9041607D}"/>
              </a:ext>
            </a:extLst>
          </p:cNvPr>
          <p:cNvSpPr txBox="1"/>
          <p:nvPr/>
        </p:nvSpPr>
        <p:spPr>
          <a:xfrm>
            <a:off x="5278372" y="4178593"/>
            <a:ext cx="2045078" cy="246221"/>
          </a:xfrm>
          <a:prstGeom prst="rect">
            <a:avLst/>
          </a:prstGeom>
          <a:noFill/>
        </p:spPr>
        <p:txBody>
          <a:bodyPr wrap="square" lIns="0" tIns="0" rIns="0" bIns="0" rtlCol="0">
            <a:spAutoFit/>
          </a:bodyPr>
          <a:lstStyle/>
          <a:p>
            <a:r>
              <a:rPr lang="da-DK" sz="1600">
                <a:latin typeface="Arial" panose="020B0604020202020204" pitchFamily="34" charset="0"/>
                <a:cs typeface="Arial" panose="020B0604020202020204" pitchFamily="34" charset="0"/>
              </a:rPr>
              <a:t>Tanker om fremtiden</a:t>
            </a:r>
          </a:p>
        </p:txBody>
      </p:sp>
      <p:sp>
        <p:nvSpPr>
          <p:cNvPr id="11" name="Tekstfelt 10">
            <a:extLst>
              <a:ext uri="{FF2B5EF4-FFF2-40B4-BE49-F238E27FC236}">
                <a16:creationId xmlns:a16="http://schemas.microsoft.com/office/drawing/2014/main" id="{32A6B27A-030E-6C1A-4430-43DD4EBB56AD}"/>
              </a:ext>
            </a:extLst>
          </p:cNvPr>
          <p:cNvSpPr txBox="1"/>
          <p:nvPr/>
        </p:nvSpPr>
        <p:spPr>
          <a:xfrm>
            <a:off x="5292439" y="2765386"/>
            <a:ext cx="1665169" cy="246221"/>
          </a:xfrm>
          <a:prstGeom prst="rect">
            <a:avLst/>
          </a:prstGeom>
          <a:noFill/>
        </p:spPr>
        <p:txBody>
          <a:bodyPr wrap="square" lIns="0" tIns="0" rIns="0" bIns="0" rtlCol="0">
            <a:spAutoFit/>
          </a:bodyPr>
          <a:lstStyle/>
          <a:p>
            <a:r>
              <a:rPr lang="da-DK" sz="1600">
                <a:latin typeface="Arial" panose="020B0604020202020204" pitchFamily="34" charset="0"/>
                <a:cs typeface="Arial" panose="020B0604020202020204" pitchFamily="34" charset="0"/>
              </a:rPr>
              <a:t>Krav og krydspres</a:t>
            </a:r>
          </a:p>
        </p:txBody>
      </p:sp>
      <p:sp>
        <p:nvSpPr>
          <p:cNvPr id="12" name="Tekstfelt 11">
            <a:extLst>
              <a:ext uri="{FF2B5EF4-FFF2-40B4-BE49-F238E27FC236}">
                <a16:creationId xmlns:a16="http://schemas.microsoft.com/office/drawing/2014/main" id="{B880A713-47DC-C7B8-9342-07B844B78F4E}"/>
              </a:ext>
            </a:extLst>
          </p:cNvPr>
          <p:cNvSpPr txBox="1"/>
          <p:nvPr/>
        </p:nvSpPr>
        <p:spPr>
          <a:xfrm>
            <a:off x="5278372" y="3338256"/>
            <a:ext cx="1955208" cy="492443"/>
          </a:xfrm>
          <a:prstGeom prst="rect">
            <a:avLst/>
          </a:prstGeom>
          <a:noFill/>
        </p:spPr>
        <p:txBody>
          <a:bodyPr wrap="square" lIns="0" tIns="0" rIns="0" bIns="0" rtlCol="0">
            <a:spAutoFit/>
          </a:bodyPr>
          <a:lstStyle/>
          <a:p>
            <a:r>
              <a:rPr lang="da-DK" sz="1600">
                <a:latin typeface="Arial" panose="020B0604020202020204" pitchFamily="34" charset="0"/>
                <a:cs typeface="Arial" panose="020B0604020202020204" pitchFamily="34" charset="0"/>
              </a:rPr>
              <a:t>Frem i lyset med </a:t>
            </a:r>
          </a:p>
          <a:p>
            <a:r>
              <a:rPr lang="da-DK" sz="1600">
                <a:latin typeface="Arial" panose="020B0604020202020204" pitchFamily="34" charset="0"/>
                <a:cs typeface="Arial" panose="020B0604020202020204" pitchFamily="34" charset="0"/>
              </a:rPr>
              <a:t>det usynlige arbejde</a:t>
            </a:r>
          </a:p>
        </p:txBody>
      </p:sp>
      <p:sp>
        <p:nvSpPr>
          <p:cNvPr id="13" name="Tekstfelt 12">
            <a:extLst>
              <a:ext uri="{FF2B5EF4-FFF2-40B4-BE49-F238E27FC236}">
                <a16:creationId xmlns:a16="http://schemas.microsoft.com/office/drawing/2014/main" id="{9450EA83-B873-4B35-5EAB-3CA7F33044ED}"/>
              </a:ext>
            </a:extLst>
          </p:cNvPr>
          <p:cNvSpPr txBox="1"/>
          <p:nvPr/>
        </p:nvSpPr>
        <p:spPr>
          <a:xfrm>
            <a:off x="5278372" y="2109545"/>
            <a:ext cx="1637091" cy="246221"/>
          </a:xfrm>
          <a:prstGeom prst="rect">
            <a:avLst/>
          </a:prstGeom>
          <a:noFill/>
        </p:spPr>
        <p:txBody>
          <a:bodyPr wrap="square" lIns="0" tIns="0" rIns="0" bIns="0" rtlCol="0">
            <a:spAutoFit/>
          </a:bodyPr>
          <a:lstStyle/>
          <a:p>
            <a:r>
              <a:rPr lang="da-DK" sz="1600" err="1">
                <a:latin typeface="Arial" panose="020B0604020202020204" pitchFamily="34" charset="0"/>
                <a:cs typeface="Arial" panose="020B0604020202020204" pitchFamily="34" charset="0"/>
              </a:rPr>
              <a:t>Coping</a:t>
            </a:r>
            <a:r>
              <a:rPr lang="da-DK" sz="1600">
                <a:latin typeface="Arial" panose="020B0604020202020204" pitchFamily="34" charset="0"/>
                <a:cs typeface="Arial" panose="020B0604020202020204" pitchFamily="34" charset="0"/>
              </a:rPr>
              <a:t>–strategier</a:t>
            </a:r>
          </a:p>
        </p:txBody>
      </p:sp>
      <p:sp>
        <p:nvSpPr>
          <p:cNvPr id="14" name="Rektangel 13">
            <a:extLst>
              <a:ext uri="{FF2B5EF4-FFF2-40B4-BE49-F238E27FC236}">
                <a16:creationId xmlns:a16="http://schemas.microsoft.com/office/drawing/2014/main" id="{5D4845F3-4737-74A2-F345-2E6BD43B533C}"/>
              </a:ext>
            </a:extLst>
          </p:cNvPr>
          <p:cNvSpPr/>
          <p:nvPr/>
        </p:nvSpPr>
        <p:spPr>
          <a:xfrm>
            <a:off x="755651" y="2570738"/>
            <a:ext cx="3708338" cy="1909187"/>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288000" rtlCol="0" anchor="ctr"/>
          <a:lstStyle/>
          <a:p>
            <a:r>
              <a:rPr lang="da-DK">
                <a:solidFill>
                  <a:schemeClr val="tx1"/>
                </a:solidFill>
              </a:rPr>
              <a:t>Samtidig er der også nogle forhold, det kan give mening at tage op ude på de enkelte gymnasier. Vi har lavet et emneinddelt materiale, man frit kan downloade og bruge.</a:t>
            </a:r>
          </a:p>
        </p:txBody>
      </p:sp>
      <p:grpSp>
        <p:nvGrpSpPr>
          <p:cNvPr id="35" name="Gruppe 34">
            <a:extLst>
              <a:ext uri="{FF2B5EF4-FFF2-40B4-BE49-F238E27FC236}">
                <a16:creationId xmlns:a16="http://schemas.microsoft.com/office/drawing/2014/main" id="{27B1D659-226B-B7B5-A6AD-9F9E3ADB0AB5}"/>
              </a:ext>
            </a:extLst>
          </p:cNvPr>
          <p:cNvGrpSpPr/>
          <p:nvPr/>
        </p:nvGrpSpPr>
        <p:grpSpPr>
          <a:xfrm>
            <a:off x="6962435" y="1925843"/>
            <a:ext cx="1678017" cy="642270"/>
            <a:chOff x="6972754" y="1161214"/>
            <a:chExt cx="1678017" cy="642270"/>
          </a:xfrm>
        </p:grpSpPr>
        <p:cxnSp>
          <p:nvCxnSpPr>
            <p:cNvPr id="16" name="Lige pilforbindelse 15">
              <a:extLst>
                <a:ext uri="{FF2B5EF4-FFF2-40B4-BE49-F238E27FC236}">
                  <a16:creationId xmlns:a16="http://schemas.microsoft.com/office/drawing/2014/main" id="{F58AB431-7200-FE46-8E0C-A1A5402244F2}"/>
                </a:ext>
              </a:extLst>
            </p:cNvPr>
            <p:cNvCxnSpPr/>
            <p:nvPr/>
          </p:nvCxnSpPr>
          <p:spPr>
            <a:xfrm>
              <a:off x="6972754" y="1330491"/>
              <a:ext cx="4947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Lige pilforbindelse 16">
              <a:extLst>
                <a:ext uri="{FF2B5EF4-FFF2-40B4-BE49-F238E27FC236}">
                  <a16:creationId xmlns:a16="http://schemas.microsoft.com/office/drawing/2014/main" id="{A90C4F2A-9B0F-898F-710D-3201871C7EB6}"/>
                </a:ext>
              </a:extLst>
            </p:cNvPr>
            <p:cNvCxnSpPr/>
            <p:nvPr/>
          </p:nvCxnSpPr>
          <p:spPr>
            <a:xfrm>
              <a:off x="6972754" y="1640410"/>
              <a:ext cx="4947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kstfelt 17">
              <a:extLst>
                <a:ext uri="{FF2B5EF4-FFF2-40B4-BE49-F238E27FC236}">
                  <a16:creationId xmlns:a16="http://schemas.microsoft.com/office/drawing/2014/main" id="{192C1529-3C01-7A5B-AE3C-E8E41CE06C09}"/>
                </a:ext>
              </a:extLst>
            </p:cNvPr>
            <p:cNvSpPr txBox="1"/>
            <p:nvPr/>
          </p:nvSpPr>
          <p:spPr>
            <a:xfrm>
              <a:off x="7534228" y="1161214"/>
              <a:ext cx="1116124" cy="338554"/>
            </a:xfrm>
            <a:prstGeom prst="rect">
              <a:avLst/>
            </a:prstGeom>
            <a:noFill/>
          </p:spPr>
          <p:txBody>
            <a:bodyPr wrap="square" rtlCol="0">
              <a:spAutoFit/>
            </a:bodyPr>
            <a:lstStyle/>
            <a:p>
              <a:pPr algn="l"/>
              <a:r>
                <a:rPr lang="da-DK" sz="1600" noProof="0">
                  <a:solidFill>
                    <a:schemeClr val="tx1"/>
                  </a:solidFill>
                  <a:latin typeface="+mn-lt"/>
                  <a:cs typeface="Arial Bold"/>
                </a:rPr>
                <a:t>dialogkort</a:t>
              </a:r>
            </a:p>
          </p:txBody>
        </p:sp>
        <p:sp>
          <p:nvSpPr>
            <p:cNvPr id="19" name="Tekstfelt 18">
              <a:extLst>
                <a:ext uri="{FF2B5EF4-FFF2-40B4-BE49-F238E27FC236}">
                  <a16:creationId xmlns:a16="http://schemas.microsoft.com/office/drawing/2014/main" id="{653C3BE2-288D-047F-907F-2075687E7307}"/>
                </a:ext>
              </a:extLst>
            </p:cNvPr>
            <p:cNvSpPr txBox="1"/>
            <p:nvPr/>
          </p:nvSpPr>
          <p:spPr>
            <a:xfrm>
              <a:off x="7534647" y="1464930"/>
              <a:ext cx="1116124" cy="338554"/>
            </a:xfrm>
            <a:prstGeom prst="rect">
              <a:avLst/>
            </a:prstGeom>
            <a:noFill/>
          </p:spPr>
          <p:txBody>
            <a:bodyPr wrap="square" rtlCol="0">
              <a:spAutoFit/>
            </a:bodyPr>
            <a:lstStyle/>
            <a:p>
              <a:pPr algn="l"/>
              <a:r>
                <a:rPr lang="da-DK" sz="1600">
                  <a:cs typeface="Arial Bold"/>
                </a:rPr>
                <a:t>øvelse</a:t>
              </a:r>
              <a:endParaRPr lang="da-DK" sz="1600" noProof="0">
                <a:solidFill>
                  <a:schemeClr val="tx1"/>
                </a:solidFill>
                <a:latin typeface="+mn-lt"/>
                <a:cs typeface="Arial Bold"/>
              </a:endParaRPr>
            </a:p>
          </p:txBody>
        </p:sp>
      </p:grpSp>
      <p:sp>
        <p:nvSpPr>
          <p:cNvPr id="15" name="Rektangel 14">
            <a:extLst>
              <a:ext uri="{FF2B5EF4-FFF2-40B4-BE49-F238E27FC236}">
                <a16:creationId xmlns:a16="http://schemas.microsoft.com/office/drawing/2014/main" id="{5D8D5B50-ADAE-E203-1118-BC96628CA55E}"/>
              </a:ext>
            </a:extLst>
          </p:cNvPr>
          <p:cNvSpPr/>
          <p:nvPr/>
        </p:nvSpPr>
        <p:spPr>
          <a:xfrm>
            <a:off x="4581900" y="1906007"/>
            <a:ext cx="4068452" cy="2065127"/>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err="1"/>
          </a:p>
        </p:txBody>
      </p:sp>
      <p:cxnSp>
        <p:nvCxnSpPr>
          <p:cNvPr id="37" name="Lige pilforbindelse 36">
            <a:extLst>
              <a:ext uri="{FF2B5EF4-FFF2-40B4-BE49-F238E27FC236}">
                <a16:creationId xmlns:a16="http://schemas.microsoft.com/office/drawing/2014/main" id="{2F4565B2-31F4-11E1-C1FE-580F0DFE4172}"/>
              </a:ext>
            </a:extLst>
          </p:cNvPr>
          <p:cNvCxnSpPr/>
          <p:nvPr/>
        </p:nvCxnSpPr>
        <p:spPr>
          <a:xfrm>
            <a:off x="6955105" y="3415892"/>
            <a:ext cx="4947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Lige pilforbindelse 37">
            <a:extLst>
              <a:ext uri="{FF2B5EF4-FFF2-40B4-BE49-F238E27FC236}">
                <a16:creationId xmlns:a16="http://schemas.microsoft.com/office/drawing/2014/main" id="{F757E8E3-ED33-41F4-A91D-2921B7BCFFDD}"/>
              </a:ext>
            </a:extLst>
          </p:cNvPr>
          <p:cNvCxnSpPr>
            <a:cxnSpLocks/>
          </p:cNvCxnSpPr>
          <p:nvPr/>
        </p:nvCxnSpPr>
        <p:spPr>
          <a:xfrm>
            <a:off x="7202461" y="3725811"/>
            <a:ext cx="24735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kstfelt 38">
            <a:extLst>
              <a:ext uri="{FF2B5EF4-FFF2-40B4-BE49-F238E27FC236}">
                <a16:creationId xmlns:a16="http://schemas.microsoft.com/office/drawing/2014/main" id="{812A8960-1219-8360-0FE8-B216B3A64E05}"/>
              </a:ext>
            </a:extLst>
          </p:cNvPr>
          <p:cNvSpPr txBox="1"/>
          <p:nvPr/>
        </p:nvSpPr>
        <p:spPr>
          <a:xfrm>
            <a:off x="7516579" y="3246615"/>
            <a:ext cx="1116124" cy="338554"/>
          </a:xfrm>
          <a:prstGeom prst="rect">
            <a:avLst/>
          </a:prstGeom>
          <a:noFill/>
        </p:spPr>
        <p:txBody>
          <a:bodyPr wrap="square" rtlCol="0">
            <a:spAutoFit/>
          </a:bodyPr>
          <a:lstStyle/>
          <a:p>
            <a:pPr algn="l"/>
            <a:r>
              <a:rPr lang="da-DK" sz="1600" noProof="0">
                <a:solidFill>
                  <a:schemeClr val="tx1"/>
                </a:solidFill>
                <a:latin typeface="+mn-lt"/>
                <a:cs typeface="Arial Bold"/>
              </a:rPr>
              <a:t>dialogkort</a:t>
            </a:r>
          </a:p>
        </p:txBody>
      </p:sp>
      <p:sp>
        <p:nvSpPr>
          <p:cNvPr id="40" name="Tekstfelt 39">
            <a:extLst>
              <a:ext uri="{FF2B5EF4-FFF2-40B4-BE49-F238E27FC236}">
                <a16:creationId xmlns:a16="http://schemas.microsoft.com/office/drawing/2014/main" id="{ABEF8F2F-7997-8BBC-02BE-13215B9F041A}"/>
              </a:ext>
            </a:extLst>
          </p:cNvPr>
          <p:cNvSpPr txBox="1"/>
          <p:nvPr/>
        </p:nvSpPr>
        <p:spPr>
          <a:xfrm>
            <a:off x="7516998" y="3550331"/>
            <a:ext cx="1116124" cy="338554"/>
          </a:xfrm>
          <a:prstGeom prst="rect">
            <a:avLst/>
          </a:prstGeom>
          <a:noFill/>
        </p:spPr>
        <p:txBody>
          <a:bodyPr wrap="square" rtlCol="0">
            <a:spAutoFit/>
          </a:bodyPr>
          <a:lstStyle/>
          <a:p>
            <a:pPr algn="l"/>
            <a:r>
              <a:rPr lang="da-DK" sz="1600">
                <a:cs typeface="Arial Bold"/>
              </a:rPr>
              <a:t>øvelse</a:t>
            </a:r>
            <a:endParaRPr lang="da-DK" sz="1600" noProof="0">
              <a:solidFill>
                <a:schemeClr val="tx1"/>
              </a:solidFill>
              <a:latin typeface="+mn-lt"/>
              <a:cs typeface="Arial Bold"/>
            </a:endParaRPr>
          </a:p>
        </p:txBody>
      </p:sp>
      <p:grpSp>
        <p:nvGrpSpPr>
          <p:cNvPr id="42" name="Gruppe 41">
            <a:extLst>
              <a:ext uri="{FF2B5EF4-FFF2-40B4-BE49-F238E27FC236}">
                <a16:creationId xmlns:a16="http://schemas.microsoft.com/office/drawing/2014/main" id="{549903A5-C96C-E6B3-1C6E-1F778A7942CC}"/>
              </a:ext>
            </a:extLst>
          </p:cNvPr>
          <p:cNvGrpSpPr/>
          <p:nvPr/>
        </p:nvGrpSpPr>
        <p:grpSpPr>
          <a:xfrm>
            <a:off x="6954686" y="2586430"/>
            <a:ext cx="1678017" cy="642270"/>
            <a:chOff x="6972754" y="1161214"/>
            <a:chExt cx="1678017" cy="642270"/>
          </a:xfrm>
        </p:grpSpPr>
        <p:cxnSp>
          <p:nvCxnSpPr>
            <p:cNvPr id="43" name="Lige pilforbindelse 42">
              <a:extLst>
                <a:ext uri="{FF2B5EF4-FFF2-40B4-BE49-F238E27FC236}">
                  <a16:creationId xmlns:a16="http://schemas.microsoft.com/office/drawing/2014/main" id="{21D972C3-9658-63BA-CDB1-0093746BBCC7}"/>
                </a:ext>
              </a:extLst>
            </p:cNvPr>
            <p:cNvCxnSpPr/>
            <p:nvPr/>
          </p:nvCxnSpPr>
          <p:spPr>
            <a:xfrm>
              <a:off x="6972754" y="1330491"/>
              <a:ext cx="4947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Lige pilforbindelse 43">
              <a:extLst>
                <a:ext uri="{FF2B5EF4-FFF2-40B4-BE49-F238E27FC236}">
                  <a16:creationId xmlns:a16="http://schemas.microsoft.com/office/drawing/2014/main" id="{233EFDC9-0E63-D50F-9B8F-85476BFB9FFD}"/>
                </a:ext>
              </a:extLst>
            </p:cNvPr>
            <p:cNvCxnSpPr/>
            <p:nvPr/>
          </p:nvCxnSpPr>
          <p:spPr>
            <a:xfrm>
              <a:off x="6972754" y="1640410"/>
              <a:ext cx="4947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 name="Tekstfelt 44">
              <a:extLst>
                <a:ext uri="{FF2B5EF4-FFF2-40B4-BE49-F238E27FC236}">
                  <a16:creationId xmlns:a16="http://schemas.microsoft.com/office/drawing/2014/main" id="{2AFBF33E-F074-3C1A-F6CE-3B5A2A42E5EC}"/>
                </a:ext>
              </a:extLst>
            </p:cNvPr>
            <p:cNvSpPr txBox="1"/>
            <p:nvPr/>
          </p:nvSpPr>
          <p:spPr>
            <a:xfrm>
              <a:off x="7534228" y="1161214"/>
              <a:ext cx="1116124" cy="338554"/>
            </a:xfrm>
            <a:prstGeom prst="rect">
              <a:avLst/>
            </a:prstGeom>
            <a:noFill/>
          </p:spPr>
          <p:txBody>
            <a:bodyPr wrap="square" rtlCol="0">
              <a:spAutoFit/>
            </a:bodyPr>
            <a:lstStyle/>
            <a:p>
              <a:pPr algn="l"/>
              <a:r>
                <a:rPr lang="da-DK" sz="1600" noProof="0">
                  <a:solidFill>
                    <a:schemeClr val="tx1"/>
                  </a:solidFill>
                  <a:latin typeface="+mn-lt"/>
                  <a:cs typeface="Arial Bold"/>
                </a:rPr>
                <a:t>dialogkort</a:t>
              </a:r>
            </a:p>
          </p:txBody>
        </p:sp>
        <p:sp>
          <p:nvSpPr>
            <p:cNvPr id="46" name="Tekstfelt 45">
              <a:extLst>
                <a:ext uri="{FF2B5EF4-FFF2-40B4-BE49-F238E27FC236}">
                  <a16:creationId xmlns:a16="http://schemas.microsoft.com/office/drawing/2014/main" id="{0C25FC22-D15A-E59A-45B4-550D11DA5C92}"/>
                </a:ext>
              </a:extLst>
            </p:cNvPr>
            <p:cNvSpPr txBox="1"/>
            <p:nvPr/>
          </p:nvSpPr>
          <p:spPr>
            <a:xfrm>
              <a:off x="7534647" y="1464930"/>
              <a:ext cx="1116124" cy="338554"/>
            </a:xfrm>
            <a:prstGeom prst="rect">
              <a:avLst/>
            </a:prstGeom>
            <a:noFill/>
          </p:spPr>
          <p:txBody>
            <a:bodyPr wrap="square" rtlCol="0">
              <a:spAutoFit/>
            </a:bodyPr>
            <a:lstStyle/>
            <a:p>
              <a:pPr algn="l"/>
              <a:r>
                <a:rPr lang="da-DK" sz="1600">
                  <a:cs typeface="Arial Bold"/>
                </a:rPr>
                <a:t>øvelse</a:t>
              </a:r>
              <a:endParaRPr lang="da-DK" sz="1600" noProof="0">
                <a:solidFill>
                  <a:schemeClr val="tx1"/>
                </a:solidFill>
                <a:latin typeface="+mn-lt"/>
                <a:cs typeface="Arial Bold"/>
              </a:endParaRPr>
            </a:p>
          </p:txBody>
        </p:sp>
      </p:grpSp>
    </p:spTree>
    <p:extLst>
      <p:ext uri="{BB962C8B-B14F-4D97-AF65-F5344CB8AC3E}">
        <p14:creationId xmlns:p14="http://schemas.microsoft.com/office/powerpoint/2010/main" val="4253301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109E6B83-E6A6-14F5-FCBA-E702945576FF}"/>
              </a:ext>
            </a:extLst>
          </p:cNvPr>
          <p:cNvSpPr/>
          <p:nvPr/>
        </p:nvSpPr>
        <p:spPr>
          <a:xfrm>
            <a:off x="433526" y="1263713"/>
            <a:ext cx="8278934" cy="3179990"/>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D4028D53-489F-E175-745E-68C5A29CF026}"/>
              </a:ext>
            </a:extLst>
          </p:cNvPr>
          <p:cNvSpPr txBox="1"/>
          <p:nvPr/>
        </p:nvSpPr>
        <p:spPr>
          <a:xfrm>
            <a:off x="312866" y="508190"/>
            <a:ext cx="8687626" cy="954107"/>
          </a:xfrm>
          <a:prstGeom prst="rect">
            <a:avLst/>
          </a:prstGeom>
          <a:noFill/>
        </p:spPr>
        <p:txBody>
          <a:bodyPr wrap="square" rtlCol="0">
            <a:spAutoFit/>
          </a:bodyPr>
          <a:lstStyle/>
          <a:p>
            <a:r>
              <a:rPr lang="da-DK" sz="2800">
                <a:latin typeface="Georgia" panose="02040502050405020303" pitchFamily="18" charset="0"/>
              </a:rPr>
              <a:t>FREMTIDSPLANER - KAN JEG HOLDE TIL DET?</a:t>
            </a:r>
            <a:br>
              <a:rPr lang="da-DK" sz="2800">
                <a:latin typeface="Georgia" panose="02040502050405020303" pitchFamily="18" charset="0"/>
              </a:rPr>
            </a:br>
            <a:endParaRPr lang="da-DK" sz="2800">
              <a:latin typeface="Georgia" panose="02040502050405020303" pitchFamily="18" charset="0"/>
            </a:endParaRPr>
          </a:p>
        </p:txBody>
      </p:sp>
      <p:sp>
        <p:nvSpPr>
          <p:cNvPr id="16" name="Tekstfelt 15">
            <a:extLst>
              <a:ext uri="{FF2B5EF4-FFF2-40B4-BE49-F238E27FC236}">
                <a16:creationId xmlns:a16="http://schemas.microsoft.com/office/drawing/2014/main" id="{0769E3C2-31F8-2F2D-9487-353116EFE55A}"/>
              </a:ext>
            </a:extLst>
          </p:cNvPr>
          <p:cNvSpPr txBox="1"/>
          <p:nvPr/>
        </p:nvSpPr>
        <p:spPr>
          <a:xfrm>
            <a:off x="781401" y="1330214"/>
            <a:ext cx="7643027" cy="3046988"/>
          </a:xfrm>
          <a:prstGeom prst="rect">
            <a:avLst/>
          </a:prstGeom>
          <a:noFill/>
        </p:spPr>
        <p:txBody>
          <a:bodyPr wrap="square">
            <a:spAutoFit/>
          </a:bodyPr>
          <a:lstStyle/>
          <a:p>
            <a:r>
              <a:rPr lang="da-DK" sz="1600" i="1"/>
              <a:t>Jeg ved ikke om jeg kan fortsætte som gymnasielærer resten af mit arbejdsliv. Tempoet er urealistisk og jeg har svært ved at se hvordan det skulle blive bedre om fx 10-15 år. Arbejdsopgaverne står ikke mål med den tid der gives, og allerede nu er jeg på nedsat tid for at kunne følge med. Derfor tænker jeg på hvad jeg skal lave i den sidste del af mit arbejdsliv, når jeg når dertil. </a:t>
            </a:r>
          </a:p>
          <a:p>
            <a:r>
              <a:rPr lang="da-DK" sz="1600" i="1"/>
              <a:t>(ID 244, kvinde, 40-44 år)</a:t>
            </a:r>
          </a:p>
          <a:p>
            <a:endParaRPr lang="da-DK" sz="1600" i="1"/>
          </a:p>
          <a:p>
            <a:r>
              <a:rPr lang="da-DK" sz="1600" i="1"/>
              <a:t>[jeg tænker] at jeg på sigt bliver nødt til at gå ned i tid, for at kunne holde til jobbet i længden. Man må på den vis indirekte betale af egen løn, for at kunne få et fornuftigt afbalanceret arbejdsliv, og for at kunne levere undervisning af en ordentlig kvalitet. </a:t>
            </a:r>
          </a:p>
          <a:p>
            <a:r>
              <a:rPr lang="da-DK" sz="1600" i="1"/>
              <a:t>(ID 132, mand, 40-44 år) </a:t>
            </a:r>
          </a:p>
        </p:txBody>
      </p:sp>
      <p:sp>
        <p:nvSpPr>
          <p:cNvPr id="17" name="Tekstfelt 16">
            <a:extLst>
              <a:ext uri="{FF2B5EF4-FFF2-40B4-BE49-F238E27FC236}">
                <a16:creationId xmlns:a16="http://schemas.microsoft.com/office/drawing/2014/main" id="{23830582-C3B4-AC7E-3E04-CBEB3498DF5F}"/>
              </a:ext>
            </a:extLst>
          </p:cNvPr>
          <p:cNvSpPr txBox="1"/>
          <p:nvPr/>
        </p:nvSpPr>
        <p:spPr>
          <a:xfrm>
            <a:off x="-1045676" y="951570"/>
            <a:ext cx="1845431" cy="1015663"/>
          </a:xfrm>
          <a:prstGeom prst="rect">
            <a:avLst/>
          </a:prstGeom>
          <a:noFill/>
        </p:spPr>
        <p:txBody>
          <a:bodyPr wrap="square" rtlCol="0">
            <a:spAutoFit/>
          </a:bodyPr>
          <a:lstStyle/>
          <a:p>
            <a:pPr algn="r"/>
            <a:r>
              <a:rPr lang="da-DK" sz="6000">
                <a:solidFill>
                  <a:srgbClr val="EC8C11"/>
                </a:solidFill>
                <a:latin typeface="Georgia" panose="02040502050405020303" pitchFamily="18" charset="0"/>
              </a:rPr>
              <a:t>“</a:t>
            </a:r>
          </a:p>
        </p:txBody>
      </p:sp>
      <p:sp>
        <p:nvSpPr>
          <p:cNvPr id="18" name="Tekstfelt 17">
            <a:extLst>
              <a:ext uri="{FF2B5EF4-FFF2-40B4-BE49-F238E27FC236}">
                <a16:creationId xmlns:a16="http://schemas.microsoft.com/office/drawing/2014/main" id="{13E66740-6F9D-E633-2595-0D7FAC95D5A6}"/>
              </a:ext>
            </a:extLst>
          </p:cNvPr>
          <p:cNvSpPr txBox="1"/>
          <p:nvPr/>
        </p:nvSpPr>
        <p:spPr>
          <a:xfrm>
            <a:off x="8364303" y="4148375"/>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784350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109E6B83-E6A6-14F5-FCBA-E702945576FF}"/>
              </a:ext>
            </a:extLst>
          </p:cNvPr>
          <p:cNvSpPr/>
          <p:nvPr/>
        </p:nvSpPr>
        <p:spPr>
          <a:xfrm>
            <a:off x="433526" y="1624596"/>
            <a:ext cx="8278934" cy="2091732"/>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D4028D53-489F-E175-745E-68C5A29CF026}"/>
              </a:ext>
            </a:extLst>
          </p:cNvPr>
          <p:cNvSpPr txBox="1"/>
          <p:nvPr/>
        </p:nvSpPr>
        <p:spPr>
          <a:xfrm>
            <a:off x="312866" y="508190"/>
            <a:ext cx="8687626" cy="523220"/>
          </a:xfrm>
          <a:prstGeom prst="rect">
            <a:avLst/>
          </a:prstGeom>
          <a:noFill/>
        </p:spPr>
        <p:txBody>
          <a:bodyPr wrap="square" rtlCol="0">
            <a:spAutoFit/>
          </a:bodyPr>
          <a:lstStyle/>
          <a:p>
            <a:r>
              <a:rPr lang="da-DK" sz="2800">
                <a:latin typeface="Georgia" panose="02040502050405020303" pitchFamily="18" charset="0"/>
              </a:rPr>
              <a:t>NEJ-TAK TIL AT BLIVE ET SURT SPØGELSE</a:t>
            </a:r>
          </a:p>
        </p:txBody>
      </p:sp>
      <p:sp>
        <p:nvSpPr>
          <p:cNvPr id="16" name="Tekstfelt 15">
            <a:extLst>
              <a:ext uri="{FF2B5EF4-FFF2-40B4-BE49-F238E27FC236}">
                <a16:creationId xmlns:a16="http://schemas.microsoft.com/office/drawing/2014/main" id="{0769E3C2-31F8-2F2D-9487-353116EFE55A}"/>
              </a:ext>
            </a:extLst>
          </p:cNvPr>
          <p:cNvSpPr txBox="1"/>
          <p:nvPr/>
        </p:nvSpPr>
        <p:spPr>
          <a:xfrm>
            <a:off x="781401" y="1907996"/>
            <a:ext cx="7643027" cy="1569660"/>
          </a:xfrm>
          <a:prstGeom prst="rect">
            <a:avLst/>
          </a:prstGeom>
          <a:noFill/>
        </p:spPr>
        <p:txBody>
          <a:bodyPr wrap="square">
            <a:spAutoFit/>
          </a:bodyPr>
          <a:lstStyle/>
          <a:p>
            <a:r>
              <a:rPr lang="da-DK" sz="1600" i="1"/>
              <a:t>Jeg går og overvejer, om jeg kan blive ved med at holde til at være på fuld tid. Måske vil jeg på deltids-pension (eller hvad det hedder), når jeg bliver 60 år. Jeg tænker tit på, at jeg er holdt op med at være nysgerrig/er begyndt at resignere på en måde, som jeg kan huske 'de gamle' var, da jeg var ung. Jeg vil ikke være et gråt og surt spøgelse, der svæver rundt og brokker mig. Jeg stopper inden da. </a:t>
            </a:r>
          </a:p>
          <a:p>
            <a:r>
              <a:rPr lang="da-DK" sz="1600" i="1"/>
              <a:t>(ID 411, kvinde, 55-59 år)</a:t>
            </a:r>
          </a:p>
        </p:txBody>
      </p:sp>
      <p:sp>
        <p:nvSpPr>
          <p:cNvPr id="17" name="Tekstfelt 16">
            <a:extLst>
              <a:ext uri="{FF2B5EF4-FFF2-40B4-BE49-F238E27FC236}">
                <a16:creationId xmlns:a16="http://schemas.microsoft.com/office/drawing/2014/main" id="{23830582-C3B4-AC7E-3E04-CBEB3498DF5F}"/>
              </a:ext>
            </a:extLst>
          </p:cNvPr>
          <p:cNvSpPr txBox="1"/>
          <p:nvPr/>
        </p:nvSpPr>
        <p:spPr>
          <a:xfrm>
            <a:off x="-1045676" y="1312452"/>
            <a:ext cx="1845431" cy="1015663"/>
          </a:xfrm>
          <a:prstGeom prst="rect">
            <a:avLst/>
          </a:prstGeom>
          <a:noFill/>
        </p:spPr>
        <p:txBody>
          <a:bodyPr wrap="square" rtlCol="0">
            <a:spAutoFit/>
          </a:bodyPr>
          <a:lstStyle/>
          <a:p>
            <a:pPr algn="r"/>
            <a:r>
              <a:rPr lang="da-DK" sz="6000">
                <a:solidFill>
                  <a:srgbClr val="EC8C11"/>
                </a:solidFill>
                <a:latin typeface="Georgia" panose="02040502050405020303" pitchFamily="18" charset="0"/>
              </a:rPr>
              <a:t>“</a:t>
            </a:r>
          </a:p>
        </p:txBody>
      </p:sp>
      <p:sp>
        <p:nvSpPr>
          <p:cNvPr id="18" name="Tekstfelt 17">
            <a:extLst>
              <a:ext uri="{FF2B5EF4-FFF2-40B4-BE49-F238E27FC236}">
                <a16:creationId xmlns:a16="http://schemas.microsoft.com/office/drawing/2014/main" id="{13E66740-6F9D-E633-2595-0D7FAC95D5A6}"/>
              </a:ext>
            </a:extLst>
          </p:cNvPr>
          <p:cNvSpPr txBox="1"/>
          <p:nvPr/>
        </p:nvSpPr>
        <p:spPr>
          <a:xfrm>
            <a:off x="8364303" y="3428295"/>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2039724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109E6B83-E6A6-14F5-FCBA-E702945576FF}"/>
              </a:ext>
            </a:extLst>
          </p:cNvPr>
          <p:cNvSpPr/>
          <p:nvPr/>
        </p:nvSpPr>
        <p:spPr>
          <a:xfrm>
            <a:off x="433526" y="1624595"/>
            <a:ext cx="8278934" cy="2387315"/>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D4028D53-489F-E175-745E-68C5A29CF026}"/>
              </a:ext>
            </a:extLst>
          </p:cNvPr>
          <p:cNvSpPr txBox="1"/>
          <p:nvPr/>
        </p:nvSpPr>
        <p:spPr>
          <a:xfrm>
            <a:off x="312866" y="508190"/>
            <a:ext cx="8687626" cy="523220"/>
          </a:xfrm>
          <a:prstGeom prst="rect">
            <a:avLst/>
          </a:prstGeom>
          <a:noFill/>
        </p:spPr>
        <p:txBody>
          <a:bodyPr wrap="square" rtlCol="0">
            <a:spAutoFit/>
          </a:bodyPr>
          <a:lstStyle/>
          <a:p>
            <a:r>
              <a:rPr lang="da-DK" sz="2800">
                <a:latin typeface="Georgia" panose="02040502050405020303" pitchFamily="18" charset="0"/>
              </a:rPr>
              <a:t>UDVIKLINGSMULIGHEDER MIDT I LIVET</a:t>
            </a:r>
          </a:p>
        </p:txBody>
      </p:sp>
      <p:sp>
        <p:nvSpPr>
          <p:cNvPr id="16" name="Tekstfelt 15">
            <a:extLst>
              <a:ext uri="{FF2B5EF4-FFF2-40B4-BE49-F238E27FC236}">
                <a16:creationId xmlns:a16="http://schemas.microsoft.com/office/drawing/2014/main" id="{0769E3C2-31F8-2F2D-9487-353116EFE55A}"/>
              </a:ext>
            </a:extLst>
          </p:cNvPr>
          <p:cNvSpPr txBox="1"/>
          <p:nvPr/>
        </p:nvSpPr>
        <p:spPr>
          <a:xfrm>
            <a:off x="781402" y="1907996"/>
            <a:ext cx="7582902" cy="1815882"/>
          </a:xfrm>
          <a:prstGeom prst="rect">
            <a:avLst/>
          </a:prstGeom>
          <a:noFill/>
        </p:spPr>
        <p:txBody>
          <a:bodyPr wrap="square">
            <a:spAutoFit/>
          </a:bodyPr>
          <a:lstStyle/>
          <a:p>
            <a:r>
              <a:rPr lang="da-DK" sz="1600" i="1"/>
              <a:t>Jeg har for nyligt taget en efteruddannelse (½ år på RUC om matematik-vanskeligheder). Det er meget, meget givende, hvis man midt i sit arbejdsliv får mulighed for at træde et skridt tilbage og reflektere.  For mig betyder det at jeg nu "ser alt det eleverne kan", og ikke "alt det de ikke kan". Det er helt sikkert, at jeg er blevet en meget bedre lærer og undgår at blive en sur gammel lærer. Det får elever gavn af. </a:t>
            </a:r>
          </a:p>
          <a:p>
            <a:r>
              <a:rPr lang="da-DK" sz="1600" i="1"/>
              <a:t>(ID 98, kvinde, 50-54 år)</a:t>
            </a:r>
          </a:p>
        </p:txBody>
      </p:sp>
      <p:sp>
        <p:nvSpPr>
          <p:cNvPr id="17" name="Tekstfelt 16">
            <a:extLst>
              <a:ext uri="{FF2B5EF4-FFF2-40B4-BE49-F238E27FC236}">
                <a16:creationId xmlns:a16="http://schemas.microsoft.com/office/drawing/2014/main" id="{23830582-C3B4-AC7E-3E04-CBEB3498DF5F}"/>
              </a:ext>
            </a:extLst>
          </p:cNvPr>
          <p:cNvSpPr txBox="1"/>
          <p:nvPr/>
        </p:nvSpPr>
        <p:spPr>
          <a:xfrm>
            <a:off x="-1045676" y="1312452"/>
            <a:ext cx="1845431" cy="1015663"/>
          </a:xfrm>
          <a:prstGeom prst="rect">
            <a:avLst/>
          </a:prstGeom>
          <a:noFill/>
        </p:spPr>
        <p:txBody>
          <a:bodyPr wrap="square" rtlCol="0">
            <a:spAutoFit/>
          </a:bodyPr>
          <a:lstStyle/>
          <a:p>
            <a:pPr algn="r"/>
            <a:r>
              <a:rPr lang="da-DK" sz="6000">
                <a:solidFill>
                  <a:srgbClr val="EC8C11"/>
                </a:solidFill>
                <a:latin typeface="Georgia" panose="02040502050405020303" pitchFamily="18" charset="0"/>
              </a:rPr>
              <a:t>“</a:t>
            </a:r>
          </a:p>
        </p:txBody>
      </p:sp>
      <p:sp>
        <p:nvSpPr>
          <p:cNvPr id="18" name="Tekstfelt 17">
            <a:extLst>
              <a:ext uri="{FF2B5EF4-FFF2-40B4-BE49-F238E27FC236}">
                <a16:creationId xmlns:a16="http://schemas.microsoft.com/office/drawing/2014/main" id="{13E66740-6F9D-E633-2595-0D7FAC95D5A6}"/>
              </a:ext>
            </a:extLst>
          </p:cNvPr>
          <p:cNvSpPr txBox="1"/>
          <p:nvPr/>
        </p:nvSpPr>
        <p:spPr>
          <a:xfrm>
            <a:off x="8364303" y="3716327"/>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2947272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30EE02F-2FD7-925C-343D-700BF825683B}"/>
              </a:ext>
            </a:extLst>
          </p:cNvPr>
          <p:cNvSpPr>
            <a:spLocks noGrp="1" noRot="1" noMove="1" noResize="1" noEditPoints="1" noAdjustHandles="1" noChangeArrowheads="1" noChangeShapeType="1"/>
          </p:cNvSpPr>
          <p:nvPr/>
        </p:nvSpPr>
        <p:spPr>
          <a:xfrm>
            <a:off x="8411890" y="4515711"/>
            <a:ext cx="73211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109E6B83-E6A6-14F5-FCBA-E702945576FF}"/>
              </a:ext>
            </a:extLst>
          </p:cNvPr>
          <p:cNvSpPr/>
          <p:nvPr/>
        </p:nvSpPr>
        <p:spPr>
          <a:xfrm>
            <a:off x="433526" y="1875781"/>
            <a:ext cx="8278934" cy="2171291"/>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D4028D53-489F-E175-745E-68C5A29CF026}"/>
              </a:ext>
            </a:extLst>
          </p:cNvPr>
          <p:cNvSpPr txBox="1"/>
          <p:nvPr/>
        </p:nvSpPr>
        <p:spPr>
          <a:xfrm>
            <a:off x="312866" y="508190"/>
            <a:ext cx="8687626" cy="954107"/>
          </a:xfrm>
          <a:prstGeom prst="rect">
            <a:avLst/>
          </a:prstGeom>
          <a:noFill/>
        </p:spPr>
        <p:txBody>
          <a:bodyPr wrap="square" rtlCol="0">
            <a:spAutoFit/>
          </a:bodyPr>
          <a:lstStyle/>
          <a:p>
            <a:r>
              <a:rPr lang="da-DK" sz="2800">
                <a:latin typeface="Georgia" panose="02040502050405020303" pitchFamily="18" charset="0"/>
              </a:rPr>
              <a:t>JEG ØVER MIG I AT SE DET POSITIVE…</a:t>
            </a:r>
          </a:p>
          <a:p>
            <a:r>
              <a:rPr lang="da-DK" sz="2800">
                <a:latin typeface="Georgia" panose="02040502050405020303" pitchFamily="18" charset="0"/>
              </a:rPr>
              <a:t>&amp; DET GÅR FAKTISK FINT</a:t>
            </a:r>
          </a:p>
        </p:txBody>
      </p:sp>
      <p:sp>
        <p:nvSpPr>
          <p:cNvPr id="16" name="Tekstfelt 15">
            <a:extLst>
              <a:ext uri="{FF2B5EF4-FFF2-40B4-BE49-F238E27FC236}">
                <a16:creationId xmlns:a16="http://schemas.microsoft.com/office/drawing/2014/main" id="{0769E3C2-31F8-2F2D-9487-353116EFE55A}"/>
              </a:ext>
            </a:extLst>
          </p:cNvPr>
          <p:cNvSpPr txBox="1"/>
          <p:nvPr/>
        </p:nvSpPr>
        <p:spPr>
          <a:xfrm>
            <a:off x="781401" y="2159182"/>
            <a:ext cx="7643027" cy="1815882"/>
          </a:xfrm>
          <a:prstGeom prst="rect">
            <a:avLst/>
          </a:prstGeom>
          <a:noFill/>
        </p:spPr>
        <p:txBody>
          <a:bodyPr wrap="square">
            <a:spAutoFit/>
          </a:bodyPr>
          <a:lstStyle/>
          <a:p>
            <a:r>
              <a:rPr lang="da-DK" sz="1600" i="1"/>
              <a:t>Jeg har for nylig haft en krise og tænkt, at jeg skulle skifte branche. Det var i høj grad pga. eleverne, fordi jeg oplever, at andelen af uinteresserede og umotiverede elever vokser for hvert år. Jeg søgte nye jobs, dog uden at få noget. Nu kigger jeg ikke længere efter nye jobs. Jeg øver mig i at se det positive i mit nuværende job, og det går faktisk fint. </a:t>
            </a:r>
          </a:p>
          <a:p>
            <a:r>
              <a:rPr lang="da-DK" sz="1600" i="1"/>
              <a:t>(ID 226, kvinde, 40-44 år)</a:t>
            </a:r>
          </a:p>
          <a:p>
            <a:endParaRPr lang="da-DK" sz="1600" i="1"/>
          </a:p>
        </p:txBody>
      </p:sp>
      <p:sp>
        <p:nvSpPr>
          <p:cNvPr id="17" name="Tekstfelt 16">
            <a:extLst>
              <a:ext uri="{FF2B5EF4-FFF2-40B4-BE49-F238E27FC236}">
                <a16:creationId xmlns:a16="http://schemas.microsoft.com/office/drawing/2014/main" id="{23830582-C3B4-AC7E-3E04-CBEB3498DF5F}"/>
              </a:ext>
            </a:extLst>
          </p:cNvPr>
          <p:cNvSpPr txBox="1"/>
          <p:nvPr/>
        </p:nvSpPr>
        <p:spPr>
          <a:xfrm>
            <a:off x="-1045676" y="1563638"/>
            <a:ext cx="1845431" cy="1015663"/>
          </a:xfrm>
          <a:prstGeom prst="rect">
            <a:avLst/>
          </a:prstGeom>
          <a:noFill/>
        </p:spPr>
        <p:txBody>
          <a:bodyPr wrap="square" rtlCol="0">
            <a:spAutoFit/>
          </a:bodyPr>
          <a:lstStyle/>
          <a:p>
            <a:pPr algn="r"/>
            <a:r>
              <a:rPr lang="da-DK" sz="6000">
                <a:solidFill>
                  <a:srgbClr val="EC8C11"/>
                </a:solidFill>
                <a:latin typeface="Georgia" panose="02040502050405020303" pitchFamily="18" charset="0"/>
              </a:rPr>
              <a:t>“</a:t>
            </a:r>
          </a:p>
        </p:txBody>
      </p:sp>
      <p:sp>
        <p:nvSpPr>
          <p:cNvPr id="18" name="Tekstfelt 17">
            <a:extLst>
              <a:ext uri="{FF2B5EF4-FFF2-40B4-BE49-F238E27FC236}">
                <a16:creationId xmlns:a16="http://schemas.microsoft.com/office/drawing/2014/main" id="{13E66740-6F9D-E633-2595-0D7FAC95D5A6}"/>
              </a:ext>
            </a:extLst>
          </p:cNvPr>
          <p:cNvSpPr txBox="1"/>
          <p:nvPr/>
        </p:nvSpPr>
        <p:spPr>
          <a:xfrm>
            <a:off x="8364303" y="3751489"/>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698634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109E6B83-E6A6-14F5-FCBA-E702945576FF}"/>
              </a:ext>
            </a:extLst>
          </p:cNvPr>
          <p:cNvSpPr/>
          <p:nvPr/>
        </p:nvSpPr>
        <p:spPr>
          <a:xfrm>
            <a:off x="755650" y="1275605"/>
            <a:ext cx="5364163" cy="32043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marL="285750" indent="-285750">
              <a:spcBef>
                <a:spcPts val="600"/>
              </a:spcBef>
              <a:buFont typeface="Arial" panose="020B0604020202020204" pitchFamily="34" charset="0"/>
              <a:buChar char="•"/>
            </a:pPr>
            <a:r>
              <a:rPr lang="da-DK" sz="1600">
                <a:solidFill>
                  <a:schemeClr val="tx1"/>
                </a:solidFill>
              </a:rPr>
              <a:t>Gå ned i tid</a:t>
            </a:r>
          </a:p>
          <a:p>
            <a:pPr marL="285750" indent="-285750">
              <a:spcBef>
                <a:spcPts val="600"/>
              </a:spcBef>
              <a:buFont typeface="Arial" panose="020B0604020202020204" pitchFamily="34" charset="0"/>
              <a:buChar char="•"/>
            </a:pPr>
            <a:r>
              <a:rPr lang="da-DK" sz="1600">
                <a:solidFill>
                  <a:schemeClr val="tx1"/>
                </a:solidFill>
              </a:rPr>
              <a:t>Blive timetæller</a:t>
            </a:r>
          </a:p>
          <a:p>
            <a:pPr marL="285750" indent="-285750">
              <a:spcBef>
                <a:spcPts val="600"/>
              </a:spcBef>
              <a:buFont typeface="Arial" panose="020B0604020202020204" pitchFamily="34" charset="0"/>
              <a:buChar char="•"/>
            </a:pPr>
            <a:r>
              <a:rPr lang="da-DK" sz="1600">
                <a:solidFill>
                  <a:schemeClr val="tx1"/>
                </a:solidFill>
              </a:rPr>
              <a:t>Finde en niche, så man skal undervise lidt mindre</a:t>
            </a:r>
          </a:p>
          <a:p>
            <a:pPr marL="285750" indent="-285750">
              <a:spcBef>
                <a:spcPts val="600"/>
              </a:spcBef>
              <a:buFont typeface="Arial" panose="020B0604020202020204" pitchFamily="34" charset="0"/>
              <a:buChar char="•"/>
            </a:pPr>
            <a:r>
              <a:rPr lang="da-DK" sz="1600">
                <a:solidFill>
                  <a:schemeClr val="tx1"/>
                </a:solidFill>
              </a:rPr>
              <a:t>Forsøge at regne ledelsens skuffenormer ud</a:t>
            </a:r>
          </a:p>
          <a:p>
            <a:pPr marL="285750" indent="-285750">
              <a:spcBef>
                <a:spcPts val="600"/>
              </a:spcBef>
              <a:buFont typeface="Arial" panose="020B0604020202020204" pitchFamily="34" charset="0"/>
              <a:buChar char="•"/>
            </a:pPr>
            <a:r>
              <a:rPr lang="da-DK" sz="1600">
                <a:solidFill>
                  <a:schemeClr val="tx1"/>
                </a:solidFill>
              </a:rPr>
              <a:t>Spille offerkortet – hvis man kan få sig selv til det</a:t>
            </a:r>
          </a:p>
          <a:p>
            <a:pPr marL="285750" indent="-285750">
              <a:spcBef>
                <a:spcPts val="600"/>
              </a:spcBef>
              <a:buFont typeface="Arial" panose="020B0604020202020204" pitchFamily="34" charset="0"/>
              <a:buChar char="•"/>
            </a:pPr>
            <a:r>
              <a:rPr lang="da-DK" sz="1600">
                <a:solidFill>
                  <a:schemeClr val="tx1"/>
                </a:solidFill>
              </a:rPr>
              <a:t>Tage skyklapper på</a:t>
            </a:r>
          </a:p>
          <a:p>
            <a:pPr marL="285750" indent="-285750">
              <a:spcBef>
                <a:spcPts val="600"/>
              </a:spcBef>
              <a:buFont typeface="Arial" panose="020B0604020202020204" pitchFamily="34" charset="0"/>
              <a:buChar char="•"/>
            </a:pPr>
            <a:r>
              <a:rPr lang="da-DK" sz="1600">
                <a:solidFill>
                  <a:schemeClr val="tx1"/>
                </a:solidFill>
              </a:rPr>
              <a:t>Øve sig i at sige pyt</a:t>
            </a:r>
          </a:p>
          <a:p>
            <a:pPr marL="285750" indent="-285750">
              <a:spcBef>
                <a:spcPts val="600"/>
              </a:spcBef>
              <a:buFont typeface="Arial" panose="020B0604020202020204" pitchFamily="34" charset="0"/>
              <a:buChar char="•"/>
            </a:pPr>
            <a:r>
              <a:rPr lang="da-DK" sz="1600">
                <a:solidFill>
                  <a:schemeClr val="tx1"/>
                </a:solidFill>
              </a:rPr>
              <a:t>Spare op til pension</a:t>
            </a:r>
          </a:p>
          <a:p>
            <a:pPr marL="285750" indent="-285750">
              <a:spcBef>
                <a:spcPts val="600"/>
              </a:spcBef>
              <a:buFont typeface="Arial" panose="020B0604020202020204" pitchFamily="34" charset="0"/>
              <a:buChar char="•"/>
            </a:pPr>
            <a:r>
              <a:rPr lang="da-DK" sz="1600">
                <a:solidFill>
                  <a:schemeClr val="tx1"/>
                </a:solidFill>
              </a:rPr>
              <a:t>Brancheskift</a:t>
            </a:r>
          </a:p>
        </p:txBody>
      </p:sp>
      <p:sp>
        <p:nvSpPr>
          <p:cNvPr id="15" name="Tekstfelt 14">
            <a:extLst>
              <a:ext uri="{FF2B5EF4-FFF2-40B4-BE49-F238E27FC236}">
                <a16:creationId xmlns:a16="http://schemas.microsoft.com/office/drawing/2014/main" id="{D4028D53-489F-E175-745E-68C5A29CF026}"/>
              </a:ext>
            </a:extLst>
          </p:cNvPr>
          <p:cNvSpPr txBox="1"/>
          <p:nvPr/>
        </p:nvSpPr>
        <p:spPr>
          <a:xfrm>
            <a:off x="750743" y="663575"/>
            <a:ext cx="7637607" cy="430887"/>
          </a:xfrm>
          <a:prstGeom prst="rect">
            <a:avLst/>
          </a:prstGeom>
          <a:noFill/>
        </p:spPr>
        <p:txBody>
          <a:bodyPr wrap="square" lIns="0" tIns="0" rIns="0" bIns="0" rtlCol="0">
            <a:spAutoFit/>
          </a:bodyPr>
          <a:lstStyle/>
          <a:p>
            <a:r>
              <a:rPr lang="da-DK" sz="2800">
                <a:solidFill>
                  <a:schemeClr val="accent1"/>
                </a:solidFill>
                <a:latin typeface="Georgia" panose="02040502050405020303" pitchFamily="18" charset="0"/>
              </a:rPr>
              <a:t>TYPISKE COPINGSTRATEGIER</a:t>
            </a:r>
          </a:p>
        </p:txBody>
      </p:sp>
      <p:sp>
        <p:nvSpPr>
          <p:cNvPr id="2" name="Rektangel 1">
            <a:extLst>
              <a:ext uri="{FF2B5EF4-FFF2-40B4-BE49-F238E27FC236}">
                <a16:creationId xmlns:a16="http://schemas.microsoft.com/office/drawing/2014/main" id="{CAE8560E-B24E-0599-E586-D50B3C2B46DA}"/>
              </a:ext>
            </a:extLst>
          </p:cNvPr>
          <p:cNvSpPr/>
          <p:nvPr/>
        </p:nvSpPr>
        <p:spPr>
          <a:xfrm>
            <a:off x="6119813" y="1311610"/>
            <a:ext cx="2268537" cy="90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600"/>
              <a:t>Retfærdigt?</a:t>
            </a:r>
          </a:p>
        </p:txBody>
      </p:sp>
      <p:sp>
        <p:nvSpPr>
          <p:cNvPr id="3" name="Rektangel 2">
            <a:extLst>
              <a:ext uri="{FF2B5EF4-FFF2-40B4-BE49-F238E27FC236}">
                <a16:creationId xmlns:a16="http://schemas.microsoft.com/office/drawing/2014/main" id="{9F80BB1C-FC48-DCCA-E5CA-45C6CC017B44}"/>
              </a:ext>
            </a:extLst>
          </p:cNvPr>
          <p:cNvSpPr/>
          <p:nvPr/>
        </p:nvSpPr>
        <p:spPr>
          <a:xfrm>
            <a:off x="6119813" y="3579925"/>
            <a:ext cx="2268537" cy="90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600"/>
              <a:t>Virker de?</a:t>
            </a:r>
          </a:p>
        </p:txBody>
      </p:sp>
      <p:sp>
        <p:nvSpPr>
          <p:cNvPr id="4" name="Rektangel 3">
            <a:extLst>
              <a:ext uri="{FF2B5EF4-FFF2-40B4-BE49-F238E27FC236}">
                <a16:creationId xmlns:a16="http://schemas.microsoft.com/office/drawing/2014/main" id="{6D1F934A-7452-E40E-043B-7DD2A5DAC2CC}"/>
              </a:ext>
            </a:extLst>
          </p:cNvPr>
          <p:cNvSpPr/>
          <p:nvPr/>
        </p:nvSpPr>
        <p:spPr>
          <a:xfrm>
            <a:off x="6119813" y="2355726"/>
            <a:ext cx="2268537" cy="10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600"/>
              <a:t>Kunne de blive mere kollektive?</a:t>
            </a:r>
          </a:p>
        </p:txBody>
      </p:sp>
    </p:spTree>
    <p:custDataLst>
      <p:custData r:id="rId1"/>
      <p:custData r:id="rId2"/>
      <p:tags r:id="rId3"/>
    </p:custDataLst>
    <p:extLst>
      <p:ext uri="{BB962C8B-B14F-4D97-AF65-F5344CB8AC3E}">
        <p14:creationId xmlns:p14="http://schemas.microsoft.com/office/powerpoint/2010/main" val="124508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D6AAEB02-E87D-484A-1201-1320F88D1BBD}"/>
              </a:ext>
            </a:extLst>
          </p:cNvPr>
          <p:cNvSpPr>
            <a:spLocks noGrp="1"/>
          </p:cNvSpPr>
          <p:nvPr>
            <p:ph type="body" sz="quarter" idx="11"/>
          </p:nvPr>
        </p:nvSpPr>
        <p:spPr>
          <a:xfrm>
            <a:off x="763589" y="1311610"/>
            <a:ext cx="4600574" cy="3168315"/>
          </a:xfrm>
        </p:spPr>
        <p:txBody>
          <a:bodyPr/>
          <a:lstStyle/>
          <a:p>
            <a:pPr algn="l"/>
            <a:r>
              <a:rPr lang="da-DK" sz="1200" b="1" noProof="0">
                <a:solidFill>
                  <a:schemeClr val="tx1"/>
                </a:solidFill>
                <a:latin typeface="+mn-lt"/>
                <a:cs typeface="Arial Bold"/>
              </a:rPr>
              <a:t>Kombinationen at høje følelsesmæssige krav og store kvantitative krav </a:t>
            </a:r>
            <a:r>
              <a:rPr lang="da-DK" sz="1200" noProof="0">
                <a:solidFill>
                  <a:schemeClr val="tx1"/>
                </a:solidFill>
                <a:latin typeface="+mn-lt"/>
                <a:cs typeface="Arial Bold"/>
              </a:rPr>
              <a:t>– den kombination forstærker nemlig hinandens negative effekter </a:t>
            </a:r>
            <a:r>
              <a:rPr lang="da-DK" sz="1200" i="1" noProof="0">
                <a:solidFill>
                  <a:schemeClr val="tx1"/>
                </a:solidFill>
                <a:cs typeface="Arial Bold"/>
              </a:rPr>
              <a:t>(</a:t>
            </a:r>
            <a:r>
              <a:rPr lang="da-DK" sz="1200" i="1">
                <a:solidFill>
                  <a:schemeClr val="tx1"/>
                </a:solidFill>
                <a:effectLst/>
                <a:ea typeface="Aptos" panose="020B0004020202020204" pitchFamily="34" charset="0"/>
                <a:cs typeface="Times New Roman" panose="02020603050405020304" pitchFamily="18" charset="0"/>
              </a:rPr>
              <a:t>Sammenhænge  mellem kombinationer af faktorer i det psykosociale arbejdsmiljø og  helbredsrelaterede udfald blandt arbejdstagere i Danmark, </a:t>
            </a:r>
            <a:r>
              <a:rPr lang="da-DK" sz="1200" i="1" noProof="0">
                <a:solidFill>
                  <a:schemeClr val="tx1"/>
                </a:solidFill>
                <a:cs typeface="Arial Bold"/>
              </a:rPr>
              <a:t>Clausen et al. 2022)</a:t>
            </a:r>
          </a:p>
          <a:p>
            <a:pPr algn="l"/>
            <a:r>
              <a:rPr lang="da-DK" sz="1200" b="1">
                <a:solidFill>
                  <a:schemeClr val="tx1"/>
                </a:solidFill>
                <a:cs typeface="Arial Bold"/>
              </a:rPr>
              <a:t>Kombinationen af stort ansvar og lille indflydelse </a:t>
            </a:r>
            <a:r>
              <a:rPr lang="da-DK" sz="1200">
                <a:solidFill>
                  <a:schemeClr val="tx1"/>
                </a:solidFill>
                <a:cs typeface="Arial Bold"/>
              </a:rPr>
              <a:t>– det er en national ambition at nedbringe antallet af medarbejdere, der er i sådanne klemmer </a:t>
            </a:r>
            <a:r>
              <a:rPr lang="da-DK" sz="1200" i="1">
                <a:solidFill>
                  <a:schemeClr val="tx1"/>
                </a:solidFill>
                <a:cs typeface="Arial Bold"/>
              </a:rPr>
              <a:t>(</a:t>
            </a:r>
            <a:r>
              <a:rPr lang="da-DK" sz="1200" i="1">
                <a:solidFill>
                  <a:schemeClr val="tx1"/>
                </a:solidFill>
                <a:effectLst/>
                <a:ea typeface="Aptos" panose="020B0004020202020204" pitchFamily="34" charset="0"/>
                <a:cs typeface="Times New Roman" panose="02020603050405020304" pitchFamily="18" charset="0"/>
              </a:rPr>
              <a:t>Nationale mål for arbejdsmiljøindsatsen, </a:t>
            </a:r>
            <a:r>
              <a:rPr lang="da-DK" sz="1200" i="1">
                <a:solidFill>
                  <a:schemeClr val="tx1"/>
                </a:solidFill>
                <a:cs typeface="Arial Bold"/>
              </a:rPr>
              <a:t>Arbejdstilsynet 2020). </a:t>
            </a:r>
            <a:r>
              <a:rPr lang="da-DK" sz="1200">
                <a:solidFill>
                  <a:schemeClr val="tx1"/>
                </a:solidFill>
                <a:cs typeface="Arial Bold"/>
              </a:rPr>
              <a:t>Kan resultere i moralsk stress.</a:t>
            </a:r>
            <a:endParaRPr lang="da-DK" sz="1200" i="1">
              <a:solidFill>
                <a:schemeClr val="tx1"/>
              </a:solidFill>
              <a:cs typeface="Arial Bold"/>
            </a:endParaRPr>
          </a:p>
          <a:p>
            <a:r>
              <a:rPr lang="da-DK" sz="1200" b="1" noProof="0">
                <a:solidFill>
                  <a:schemeClr val="tx1"/>
                </a:solidFill>
                <a:latin typeface="+mn-lt"/>
                <a:cs typeface="Arial Bold"/>
              </a:rPr>
              <a:t>Manglende forudsigelighed, manglende mening </a:t>
            </a:r>
            <a:r>
              <a:rPr lang="da-DK" sz="1200">
                <a:solidFill>
                  <a:schemeClr val="tx1"/>
                </a:solidFill>
                <a:cs typeface="Arial Bold"/>
              </a:rPr>
              <a:t>– to</a:t>
            </a:r>
            <a:r>
              <a:rPr lang="da-DK" sz="1200" noProof="0">
                <a:solidFill>
                  <a:schemeClr val="tx1"/>
                </a:solidFill>
                <a:latin typeface="+mn-lt"/>
                <a:cs typeface="Arial Bold"/>
              </a:rPr>
              <a:t> af de seks faktorer i det psykiske arbejdsmiljø, som betyder allermest (Tage S. Kristensen)</a:t>
            </a:r>
          </a:p>
          <a:p>
            <a:r>
              <a:rPr lang="da-DK" sz="1200" b="1">
                <a:solidFill>
                  <a:schemeClr val="tx1"/>
                </a:solidFill>
                <a:cs typeface="Arial Bold"/>
              </a:rPr>
              <a:t>Fornemmelse af uretfærdighed </a:t>
            </a:r>
            <a:r>
              <a:rPr lang="da-DK" sz="1200">
                <a:solidFill>
                  <a:schemeClr val="tx1"/>
                </a:solidFill>
                <a:cs typeface="Arial Bold"/>
              </a:rPr>
              <a:t>– Teorier om social kapital siger, at dette er problematisk</a:t>
            </a:r>
          </a:p>
          <a:p>
            <a:r>
              <a:rPr lang="da-DK" sz="1200" b="1" err="1">
                <a:solidFill>
                  <a:schemeClr val="tx1"/>
                </a:solidFill>
                <a:cs typeface="Arial Bold"/>
              </a:rPr>
              <a:t>Copingstrategierne</a:t>
            </a:r>
            <a:r>
              <a:rPr lang="da-DK" sz="1200" b="1">
                <a:solidFill>
                  <a:schemeClr val="tx1"/>
                </a:solidFill>
                <a:cs typeface="Arial Bold"/>
              </a:rPr>
              <a:t> er individuelle og systembevarende </a:t>
            </a:r>
            <a:r>
              <a:rPr lang="da-DK" sz="1200">
                <a:solidFill>
                  <a:schemeClr val="tx1"/>
                </a:solidFill>
                <a:cs typeface="Arial Bold"/>
              </a:rPr>
              <a:t>– og i øvrigt virker de ikke. </a:t>
            </a:r>
          </a:p>
        </p:txBody>
      </p:sp>
      <p:sp>
        <p:nvSpPr>
          <p:cNvPr id="4" name="Pladsholder til dato 3">
            <a:extLst>
              <a:ext uri="{FF2B5EF4-FFF2-40B4-BE49-F238E27FC236}">
                <a16:creationId xmlns:a16="http://schemas.microsoft.com/office/drawing/2014/main" id="{119A6318-BEA9-5633-E323-AE1810045FCF}"/>
              </a:ext>
            </a:extLst>
          </p:cNvPr>
          <p:cNvSpPr>
            <a:spLocks noGrp="1"/>
          </p:cNvSpPr>
          <p:nvPr>
            <p:ph type="dt" sz="half" idx="2"/>
          </p:nvPr>
        </p:nvSpPr>
        <p:spPr/>
        <p:txBody>
          <a:bodyPr/>
          <a:lstStyle/>
          <a:p>
            <a:fld id="{E3F176F0-4EB5-41D1-866E-A621282BE2B8}" type="datetime2">
              <a:rPr lang="da-DK" smtClean="0"/>
              <a:t>19. februar 2025</a:t>
            </a:fld>
            <a:endParaRPr lang="en-GB"/>
          </a:p>
        </p:txBody>
      </p:sp>
      <p:sp>
        <p:nvSpPr>
          <p:cNvPr id="5" name="Titel 1">
            <a:extLst>
              <a:ext uri="{FF2B5EF4-FFF2-40B4-BE49-F238E27FC236}">
                <a16:creationId xmlns:a16="http://schemas.microsoft.com/office/drawing/2014/main" id="{D7F8FD8B-4BC0-FAFE-79DF-414E5F05E494}"/>
              </a:ext>
            </a:extLst>
          </p:cNvPr>
          <p:cNvSpPr>
            <a:spLocks noGrp="1"/>
          </p:cNvSpPr>
          <p:nvPr>
            <p:ph type="title"/>
          </p:nvPr>
        </p:nvSpPr>
        <p:spPr>
          <a:xfrm>
            <a:off x="763200" y="663538"/>
            <a:ext cx="7949260" cy="468052"/>
          </a:xfrm>
        </p:spPr>
        <p:txBody>
          <a:bodyPr/>
          <a:lstStyle/>
          <a:p>
            <a:r>
              <a:rPr lang="da-DK" sz="2800" b="0">
                <a:latin typeface="Georgia" panose="02040502050405020303" pitchFamily="18" charset="0"/>
              </a:rPr>
              <a:t>NOGLE BEKYMRINGER</a:t>
            </a:r>
          </a:p>
        </p:txBody>
      </p:sp>
      <p:sp>
        <p:nvSpPr>
          <p:cNvPr id="6" name="Rektangel 5">
            <a:extLst>
              <a:ext uri="{FF2B5EF4-FFF2-40B4-BE49-F238E27FC236}">
                <a16:creationId xmlns:a16="http://schemas.microsoft.com/office/drawing/2014/main" id="{91F02AE3-C7D8-2B3D-A16F-AD52B4E53B89}"/>
              </a:ext>
            </a:extLst>
          </p:cNvPr>
          <p:cNvSpPr/>
          <p:nvPr/>
        </p:nvSpPr>
        <p:spPr>
          <a:xfrm>
            <a:off x="6138863" y="663575"/>
            <a:ext cx="2268537" cy="844810"/>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80000" tIns="144000" rIns="72000" bIns="144000" rtlCol="0" anchor="t" anchorCtr="0">
            <a:spAutoFit/>
          </a:bodyPr>
          <a:lstStyle/>
          <a:p>
            <a:r>
              <a:rPr lang="da-DK" sz="1200">
                <a:solidFill>
                  <a:schemeClr val="tx1"/>
                </a:solidFill>
              </a:rPr>
              <a:t>Unge, der har det svært, mange klasser, elever, lektioner</a:t>
            </a:r>
          </a:p>
        </p:txBody>
      </p:sp>
      <p:sp>
        <p:nvSpPr>
          <p:cNvPr id="7" name="Rektangel 6">
            <a:extLst>
              <a:ext uri="{FF2B5EF4-FFF2-40B4-BE49-F238E27FC236}">
                <a16:creationId xmlns:a16="http://schemas.microsoft.com/office/drawing/2014/main" id="{68886C41-2C8F-DC18-38D1-D397268CA2FE}"/>
              </a:ext>
            </a:extLst>
          </p:cNvPr>
          <p:cNvSpPr/>
          <p:nvPr/>
        </p:nvSpPr>
        <p:spPr>
          <a:xfrm>
            <a:off x="6138863" y="1591135"/>
            <a:ext cx="2268537" cy="660144"/>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80000" tIns="144000" rIns="72000" bIns="144000" rtlCol="0" anchor="t" anchorCtr="0">
            <a:spAutoFit/>
          </a:bodyPr>
          <a:lstStyle/>
          <a:p>
            <a:r>
              <a:rPr lang="da-DK" sz="1200">
                <a:solidFill>
                  <a:schemeClr val="tx1"/>
                </a:solidFill>
              </a:rPr>
              <a:t>Unge, der har det svært, ingen magt over ”luften”</a:t>
            </a:r>
          </a:p>
        </p:txBody>
      </p:sp>
      <p:sp>
        <p:nvSpPr>
          <p:cNvPr id="8" name="Rektangel 7">
            <a:extLst>
              <a:ext uri="{FF2B5EF4-FFF2-40B4-BE49-F238E27FC236}">
                <a16:creationId xmlns:a16="http://schemas.microsoft.com/office/drawing/2014/main" id="{1175BC82-A831-1113-434C-17E56CE191F4}"/>
              </a:ext>
            </a:extLst>
          </p:cNvPr>
          <p:cNvSpPr/>
          <p:nvPr/>
        </p:nvSpPr>
        <p:spPr>
          <a:xfrm>
            <a:off x="6138863" y="2334029"/>
            <a:ext cx="2268537" cy="660144"/>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80000" tIns="144000" rIns="144000" bIns="144000" rtlCol="0" anchor="t" anchorCtr="0">
            <a:spAutoFit/>
          </a:bodyPr>
          <a:lstStyle/>
          <a:p>
            <a:r>
              <a:rPr lang="da-DK" sz="1200">
                <a:solidFill>
                  <a:schemeClr val="tx1"/>
                </a:solidFill>
              </a:rPr>
              <a:t>Uventede opgaver – uden mening</a:t>
            </a:r>
          </a:p>
        </p:txBody>
      </p:sp>
      <p:sp>
        <p:nvSpPr>
          <p:cNvPr id="9" name="Rektangel 8">
            <a:extLst>
              <a:ext uri="{FF2B5EF4-FFF2-40B4-BE49-F238E27FC236}">
                <a16:creationId xmlns:a16="http://schemas.microsoft.com/office/drawing/2014/main" id="{F3E858E9-1F53-A869-FA47-EEC8CCC6E679}"/>
              </a:ext>
            </a:extLst>
          </p:cNvPr>
          <p:cNvSpPr/>
          <p:nvPr/>
        </p:nvSpPr>
        <p:spPr>
          <a:xfrm>
            <a:off x="6138863" y="3076923"/>
            <a:ext cx="2268537" cy="660144"/>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80000" tIns="144000" rIns="144000" bIns="144000" rtlCol="0" anchor="t" anchorCtr="0">
            <a:spAutoFit/>
          </a:bodyPr>
          <a:lstStyle/>
          <a:p>
            <a:r>
              <a:rPr lang="da-DK" sz="1200">
                <a:solidFill>
                  <a:schemeClr val="tx1"/>
                </a:solidFill>
              </a:rPr>
              <a:t>Tåler fordelingen af opgaver dagens lys?</a:t>
            </a:r>
          </a:p>
        </p:txBody>
      </p:sp>
      <p:sp>
        <p:nvSpPr>
          <p:cNvPr id="10" name="Rektangel 9">
            <a:extLst>
              <a:ext uri="{FF2B5EF4-FFF2-40B4-BE49-F238E27FC236}">
                <a16:creationId xmlns:a16="http://schemas.microsoft.com/office/drawing/2014/main" id="{42FDB3B1-3201-A28E-8DBE-74AA43EC6CB5}"/>
              </a:ext>
            </a:extLst>
          </p:cNvPr>
          <p:cNvSpPr/>
          <p:nvPr/>
        </p:nvSpPr>
        <p:spPr>
          <a:xfrm>
            <a:off x="6138863" y="3819818"/>
            <a:ext cx="2268537" cy="660144"/>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80000" tIns="144000" rIns="144000" bIns="144000" rtlCol="0" anchor="t" anchorCtr="0">
            <a:spAutoFit/>
          </a:bodyPr>
          <a:lstStyle/>
          <a:p>
            <a:r>
              <a:rPr lang="da-DK" sz="1200">
                <a:solidFill>
                  <a:schemeClr val="tx1"/>
                </a:solidFill>
              </a:rPr>
              <a:t>Gik ned i tid – men har alligevel flere hold</a:t>
            </a:r>
          </a:p>
        </p:txBody>
      </p:sp>
      <p:sp>
        <p:nvSpPr>
          <p:cNvPr id="11" name="Rektangel 10">
            <a:extLst>
              <a:ext uri="{FF2B5EF4-FFF2-40B4-BE49-F238E27FC236}">
                <a16:creationId xmlns:a16="http://schemas.microsoft.com/office/drawing/2014/main" id="{50151C31-8ED7-37D1-3A46-35151E36224A}"/>
              </a:ext>
            </a:extLst>
          </p:cNvPr>
          <p:cNvSpPr/>
          <p:nvPr/>
        </p:nvSpPr>
        <p:spPr>
          <a:xfrm>
            <a:off x="683568" y="4767994"/>
            <a:ext cx="3816350" cy="375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err="1"/>
          </a:p>
        </p:txBody>
      </p:sp>
    </p:spTree>
    <p:extLst>
      <p:ext uri="{BB962C8B-B14F-4D97-AF65-F5344CB8AC3E}">
        <p14:creationId xmlns:p14="http://schemas.microsoft.com/office/powerpoint/2010/main" val="369207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EAC64-76D3-4D69-9B29-14DC8E5ADF75}"/>
            </a:ext>
          </a:extLst>
        </p:cNvPr>
        <p:cNvGrpSpPr/>
        <p:nvPr/>
      </p:nvGrpSpPr>
      <p:grpSpPr>
        <a:xfrm>
          <a:off x="0" y="0"/>
          <a:ext cx="0" cy="0"/>
          <a:chOff x="0" y="0"/>
          <a:chExt cx="0" cy="0"/>
        </a:xfrm>
      </p:grpSpPr>
      <p:sp>
        <p:nvSpPr>
          <p:cNvPr id="2" name="Tekstfelt 1">
            <a:extLst>
              <a:ext uri="{FF2B5EF4-FFF2-40B4-BE49-F238E27FC236}">
                <a16:creationId xmlns:a16="http://schemas.microsoft.com/office/drawing/2014/main" id="{3818443E-915A-7FB3-12D3-F8B3849D7A95}"/>
              </a:ext>
            </a:extLst>
          </p:cNvPr>
          <p:cNvSpPr txBox="1"/>
          <p:nvPr/>
        </p:nvSpPr>
        <p:spPr>
          <a:xfrm>
            <a:off x="755650" y="520308"/>
            <a:ext cx="7632700" cy="430887"/>
          </a:xfrm>
          <a:prstGeom prst="rect">
            <a:avLst/>
          </a:prstGeom>
          <a:noFill/>
        </p:spPr>
        <p:txBody>
          <a:bodyPr wrap="square" lIns="0" tIns="0" rIns="0" bIns="0" rtlCol="0">
            <a:spAutoFit/>
          </a:bodyPr>
          <a:lstStyle/>
          <a:p>
            <a:r>
              <a:rPr lang="da-DK" sz="2800">
                <a:solidFill>
                  <a:schemeClr val="accent1"/>
                </a:solidFill>
                <a:latin typeface="Georgia" panose="02040502050405020303" pitchFamily="18" charset="0"/>
              </a:rPr>
              <a:t>HVORDAN KAN MAN BRUGE RAPPORTEN?</a:t>
            </a:r>
          </a:p>
        </p:txBody>
      </p:sp>
      <p:sp>
        <p:nvSpPr>
          <p:cNvPr id="3" name="Rektangel 2">
            <a:extLst>
              <a:ext uri="{FF2B5EF4-FFF2-40B4-BE49-F238E27FC236}">
                <a16:creationId xmlns:a16="http://schemas.microsoft.com/office/drawing/2014/main" id="{5121255C-5AC7-A751-477D-9E3916F9E075}"/>
              </a:ext>
            </a:extLst>
          </p:cNvPr>
          <p:cNvSpPr/>
          <p:nvPr/>
        </p:nvSpPr>
        <p:spPr>
          <a:xfrm>
            <a:off x="755650" y="1311275"/>
            <a:ext cx="3708338" cy="108012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rtlCol="0" anchor="ctr"/>
          <a:lstStyle/>
          <a:p>
            <a:r>
              <a:rPr lang="da-DK">
                <a:solidFill>
                  <a:schemeClr val="tx1"/>
                </a:solidFill>
              </a:rPr>
              <a:t>GL arbejder selvfølgelig politisk med rapportens fund! </a:t>
            </a:r>
          </a:p>
        </p:txBody>
      </p:sp>
      <p:sp>
        <p:nvSpPr>
          <p:cNvPr id="4" name="Rektangel 3">
            <a:extLst>
              <a:ext uri="{FF2B5EF4-FFF2-40B4-BE49-F238E27FC236}">
                <a16:creationId xmlns:a16="http://schemas.microsoft.com/office/drawing/2014/main" id="{5CECDD03-867A-8412-D73D-FF9815B352C5}"/>
              </a:ext>
            </a:extLst>
          </p:cNvPr>
          <p:cNvSpPr>
            <a:spLocks/>
          </p:cNvSpPr>
          <p:nvPr/>
        </p:nvSpPr>
        <p:spPr>
          <a:xfrm>
            <a:off x="4788024" y="1311650"/>
            <a:ext cx="360000" cy="360000"/>
          </a:xfrm>
          <a:prstGeom prst="rect">
            <a:avLst/>
          </a:prstGeom>
          <a:solidFill>
            <a:srgbClr val="7BC3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12ECA32B-FCBA-9ECB-E78F-FFE332A65B27}"/>
              </a:ext>
            </a:extLst>
          </p:cNvPr>
          <p:cNvSpPr>
            <a:spLocks/>
          </p:cNvSpPr>
          <p:nvPr/>
        </p:nvSpPr>
        <p:spPr>
          <a:xfrm>
            <a:off x="4788024" y="3416744"/>
            <a:ext cx="360000" cy="360000"/>
          </a:xfrm>
          <a:prstGeom prst="rect">
            <a:avLst/>
          </a:prstGeom>
          <a:solidFill>
            <a:srgbClr val="E7C1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F5081493-92AF-3400-089A-31AD5FB4B442}"/>
              </a:ext>
            </a:extLst>
          </p:cNvPr>
          <p:cNvSpPr>
            <a:spLocks/>
          </p:cNvSpPr>
          <p:nvPr/>
        </p:nvSpPr>
        <p:spPr>
          <a:xfrm>
            <a:off x="4788024" y="2031730"/>
            <a:ext cx="360000" cy="360000"/>
          </a:xfrm>
          <a:prstGeom prst="rect">
            <a:avLst/>
          </a:prstGeom>
          <a:solidFill>
            <a:srgbClr val="0047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E74CB0A0-CB1C-7707-828C-DF3684A16D47}"/>
              </a:ext>
            </a:extLst>
          </p:cNvPr>
          <p:cNvSpPr>
            <a:spLocks/>
          </p:cNvSpPr>
          <p:nvPr/>
        </p:nvSpPr>
        <p:spPr>
          <a:xfrm>
            <a:off x="4788024" y="2715046"/>
            <a:ext cx="360000" cy="360000"/>
          </a:xfrm>
          <a:prstGeom prst="rect">
            <a:avLst/>
          </a:prstGeom>
          <a:solidFill>
            <a:srgbClr val="DC3E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2244B663-7833-7C0F-12A0-B9FDFD104624}"/>
              </a:ext>
            </a:extLst>
          </p:cNvPr>
          <p:cNvSpPr>
            <a:spLocks/>
          </p:cNvSpPr>
          <p:nvPr/>
        </p:nvSpPr>
        <p:spPr>
          <a:xfrm>
            <a:off x="4788024" y="4119962"/>
            <a:ext cx="360000" cy="360000"/>
          </a:xfrm>
          <a:prstGeom prst="rect">
            <a:avLst/>
          </a:prstGeom>
          <a:solidFill>
            <a:srgbClr val="FFF1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kstfelt 8">
            <a:extLst>
              <a:ext uri="{FF2B5EF4-FFF2-40B4-BE49-F238E27FC236}">
                <a16:creationId xmlns:a16="http://schemas.microsoft.com/office/drawing/2014/main" id="{50F8D765-8048-3DEE-A792-282CA8E6F1EA}"/>
              </a:ext>
            </a:extLst>
          </p:cNvPr>
          <p:cNvSpPr txBox="1"/>
          <p:nvPr/>
        </p:nvSpPr>
        <p:spPr>
          <a:xfrm>
            <a:off x="5278372" y="1382136"/>
            <a:ext cx="1496404" cy="246221"/>
          </a:xfrm>
          <a:prstGeom prst="rect">
            <a:avLst/>
          </a:prstGeom>
          <a:noFill/>
        </p:spPr>
        <p:txBody>
          <a:bodyPr wrap="square" lIns="0" tIns="0" rIns="0" bIns="0" rtlCol="0">
            <a:spAutoFit/>
          </a:bodyPr>
          <a:lstStyle/>
          <a:p>
            <a:r>
              <a:rPr lang="da-DK" sz="1600">
                <a:latin typeface="Arial" panose="020B0604020202020204" pitchFamily="34" charset="0"/>
                <a:cs typeface="Arial" panose="020B0604020202020204" pitchFamily="34" charset="0"/>
              </a:rPr>
              <a:t>Arbejdsglæde</a:t>
            </a:r>
          </a:p>
        </p:txBody>
      </p:sp>
      <p:sp>
        <p:nvSpPr>
          <p:cNvPr id="10" name="Tekstfelt 9">
            <a:extLst>
              <a:ext uri="{FF2B5EF4-FFF2-40B4-BE49-F238E27FC236}">
                <a16:creationId xmlns:a16="http://schemas.microsoft.com/office/drawing/2014/main" id="{CBDC1914-0954-05DF-CD76-CC6E111997E6}"/>
              </a:ext>
            </a:extLst>
          </p:cNvPr>
          <p:cNvSpPr txBox="1"/>
          <p:nvPr/>
        </p:nvSpPr>
        <p:spPr>
          <a:xfrm>
            <a:off x="5278372" y="4178593"/>
            <a:ext cx="2045078" cy="246221"/>
          </a:xfrm>
          <a:prstGeom prst="rect">
            <a:avLst/>
          </a:prstGeom>
          <a:noFill/>
        </p:spPr>
        <p:txBody>
          <a:bodyPr wrap="square" lIns="0" tIns="0" rIns="0" bIns="0" rtlCol="0">
            <a:spAutoFit/>
          </a:bodyPr>
          <a:lstStyle/>
          <a:p>
            <a:r>
              <a:rPr lang="da-DK" sz="1600">
                <a:latin typeface="Arial" panose="020B0604020202020204" pitchFamily="34" charset="0"/>
                <a:cs typeface="Arial" panose="020B0604020202020204" pitchFamily="34" charset="0"/>
              </a:rPr>
              <a:t>Tanker om fremtiden</a:t>
            </a:r>
          </a:p>
        </p:txBody>
      </p:sp>
      <p:sp>
        <p:nvSpPr>
          <p:cNvPr id="11" name="Tekstfelt 10">
            <a:extLst>
              <a:ext uri="{FF2B5EF4-FFF2-40B4-BE49-F238E27FC236}">
                <a16:creationId xmlns:a16="http://schemas.microsoft.com/office/drawing/2014/main" id="{C2AEE949-3A0A-3667-EE51-9AF8C9171946}"/>
              </a:ext>
            </a:extLst>
          </p:cNvPr>
          <p:cNvSpPr txBox="1"/>
          <p:nvPr/>
        </p:nvSpPr>
        <p:spPr>
          <a:xfrm>
            <a:off x="5292439" y="2765386"/>
            <a:ext cx="1665169" cy="246221"/>
          </a:xfrm>
          <a:prstGeom prst="rect">
            <a:avLst/>
          </a:prstGeom>
          <a:noFill/>
        </p:spPr>
        <p:txBody>
          <a:bodyPr wrap="square" lIns="0" tIns="0" rIns="0" bIns="0" rtlCol="0">
            <a:spAutoFit/>
          </a:bodyPr>
          <a:lstStyle/>
          <a:p>
            <a:r>
              <a:rPr lang="da-DK" sz="1600">
                <a:latin typeface="Arial" panose="020B0604020202020204" pitchFamily="34" charset="0"/>
                <a:cs typeface="Arial" panose="020B0604020202020204" pitchFamily="34" charset="0"/>
              </a:rPr>
              <a:t>Krav og krydspres</a:t>
            </a:r>
          </a:p>
        </p:txBody>
      </p:sp>
      <p:sp>
        <p:nvSpPr>
          <p:cNvPr id="12" name="Tekstfelt 11">
            <a:extLst>
              <a:ext uri="{FF2B5EF4-FFF2-40B4-BE49-F238E27FC236}">
                <a16:creationId xmlns:a16="http://schemas.microsoft.com/office/drawing/2014/main" id="{69CC6A2F-D21B-77A9-7723-7D5C5679E987}"/>
              </a:ext>
            </a:extLst>
          </p:cNvPr>
          <p:cNvSpPr txBox="1"/>
          <p:nvPr/>
        </p:nvSpPr>
        <p:spPr>
          <a:xfrm>
            <a:off x="5278372" y="3338256"/>
            <a:ext cx="1955208" cy="492443"/>
          </a:xfrm>
          <a:prstGeom prst="rect">
            <a:avLst/>
          </a:prstGeom>
          <a:noFill/>
        </p:spPr>
        <p:txBody>
          <a:bodyPr wrap="square" lIns="0" tIns="0" rIns="0" bIns="0" rtlCol="0">
            <a:spAutoFit/>
          </a:bodyPr>
          <a:lstStyle/>
          <a:p>
            <a:r>
              <a:rPr lang="da-DK" sz="1600">
                <a:latin typeface="Arial" panose="020B0604020202020204" pitchFamily="34" charset="0"/>
                <a:cs typeface="Arial" panose="020B0604020202020204" pitchFamily="34" charset="0"/>
              </a:rPr>
              <a:t>Frem i lyset med </a:t>
            </a:r>
          </a:p>
          <a:p>
            <a:r>
              <a:rPr lang="da-DK" sz="1600">
                <a:latin typeface="Arial" panose="020B0604020202020204" pitchFamily="34" charset="0"/>
                <a:cs typeface="Arial" panose="020B0604020202020204" pitchFamily="34" charset="0"/>
              </a:rPr>
              <a:t>det usynlige arbejde</a:t>
            </a:r>
          </a:p>
        </p:txBody>
      </p:sp>
      <p:sp>
        <p:nvSpPr>
          <p:cNvPr id="13" name="Tekstfelt 12">
            <a:extLst>
              <a:ext uri="{FF2B5EF4-FFF2-40B4-BE49-F238E27FC236}">
                <a16:creationId xmlns:a16="http://schemas.microsoft.com/office/drawing/2014/main" id="{171738F9-096C-3EA5-7543-78C455F8CCF8}"/>
              </a:ext>
            </a:extLst>
          </p:cNvPr>
          <p:cNvSpPr txBox="1"/>
          <p:nvPr/>
        </p:nvSpPr>
        <p:spPr>
          <a:xfrm>
            <a:off x="5278372" y="2109545"/>
            <a:ext cx="1637091" cy="246221"/>
          </a:xfrm>
          <a:prstGeom prst="rect">
            <a:avLst/>
          </a:prstGeom>
          <a:noFill/>
        </p:spPr>
        <p:txBody>
          <a:bodyPr wrap="square" lIns="0" tIns="0" rIns="0" bIns="0" rtlCol="0">
            <a:spAutoFit/>
          </a:bodyPr>
          <a:lstStyle/>
          <a:p>
            <a:r>
              <a:rPr lang="da-DK" sz="1600" err="1">
                <a:latin typeface="Arial" panose="020B0604020202020204" pitchFamily="34" charset="0"/>
                <a:cs typeface="Arial" panose="020B0604020202020204" pitchFamily="34" charset="0"/>
              </a:rPr>
              <a:t>Coping</a:t>
            </a:r>
            <a:r>
              <a:rPr lang="da-DK" sz="1600">
                <a:latin typeface="Arial" panose="020B0604020202020204" pitchFamily="34" charset="0"/>
                <a:cs typeface="Arial" panose="020B0604020202020204" pitchFamily="34" charset="0"/>
              </a:rPr>
              <a:t>–strategier</a:t>
            </a:r>
          </a:p>
        </p:txBody>
      </p:sp>
      <p:sp>
        <p:nvSpPr>
          <p:cNvPr id="14" name="Rektangel 13">
            <a:extLst>
              <a:ext uri="{FF2B5EF4-FFF2-40B4-BE49-F238E27FC236}">
                <a16:creationId xmlns:a16="http://schemas.microsoft.com/office/drawing/2014/main" id="{9EC0B6C3-0FAB-8879-C596-0C84AA9D7948}"/>
              </a:ext>
            </a:extLst>
          </p:cNvPr>
          <p:cNvSpPr/>
          <p:nvPr/>
        </p:nvSpPr>
        <p:spPr>
          <a:xfrm>
            <a:off x="755651" y="2570738"/>
            <a:ext cx="3708338" cy="1909187"/>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288000" rtlCol="0" anchor="ctr"/>
          <a:lstStyle/>
          <a:p>
            <a:r>
              <a:rPr lang="da-DK">
                <a:solidFill>
                  <a:schemeClr val="tx1"/>
                </a:solidFill>
              </a:rPr>
              <a:t>Samtidig er der også nogle forhold, det kan give mening at tage op ude på de enkelte gymnasier. Vi har lavet et emneinddelt materiale, man frit kan downloade og bruge.</a:t>
            </a:r>
          </a:p>
        </p:txBody>
      </p:sp>
      <p:grpSp>
        <p:nvGrpSpPr>
          <p:cNvPr id="35" name="Gruppe 34">
            <a:extLst>
              <a:ext uri="{FF2B5EF4-FFF2-40B4-BE49-F238E27FC236}">
                <a16:creationId xmlns:a16="http://schemas.microsoft.com/office/drawing/2014/main" id="{603B121F-B969-B262-B6E0-220A6BBD8FC4}"/>
              </a:ext>
            </a:extLst>
          </p:cNvPr>
          <p:cNvGrpSpPr/>
          <p:nvPr/>
        </p:nvGrpSpPr>
        <p:grpSpPr>
          <a:xfrm>
            <a:off x="6962435" y="3988528"/>
            <a:ext cx="1678017" cy="642270"/>
            <a:chOff x="6972754" y="1161214"/>
            <a:chExt cx="1678017" cy="642270"/>
          </a:xfrm>
        </p:grpSpPr>
        <p:cxnSp>
          <p:nvCxnSpPr>
            <p:cNvPr id="16" name="Lige pilforbindelse 15">
              <a:extLst>
                <a:ext uri="{FF2B5EF4-FFF2-40B4-BE49-F238E27FC236}">
                  <a16:creationId xmlns:a16="http://schemas.microsoft.com/office/drawing/2014/main" id="{7B2900D9-E944-31F7-0269-C361A2AA0974}"/>
                </a:ext>
              </a:extLst>
            </p:cNvPr>
            <p:cNvCxnSpPr/>
            <p:nvPr/>
          </p:nvCxnSpPr>
          <p:spPr>
            <a:xfrm>
              <a:off x="6972754" y="1330491"/>
              <a:ext cx="4947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Lige pilforbindelse 16">
              <a:extLst>
                <a:ext uri="{FF2B5EF4-FFF2-40B4-BE49-F238E27FC236}">
                  <a16:creationId xmlns:a16="http://schemas.microsoft.com/office/drawing/2014/main" id="{470C107F-75EB-774B-CCC7-7E98AB895E72}"/>
                </a:ext>
              </a:extLst>
            </p:cNvPr>
            <p:cNvCxnSpPr/>
            <p:nvPr/>
          </p:nvCxnSpPr>
          <p:spPr>
            <a:xfrm>
              <a:off x="6972754" y="1640410"/>
              <a:ext cx="4947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kstfelt 17">
              <a:extLst>
                <a:ext uri="{FF2B5EF4-FFF2-40B4-BE49-F238E27FC236}">
                  <a16:creationId xmlns:a16="http://schemas.microsoft.com/office/drawing/2014/main" id="{6EC36CFF-CB2A-CAF0-11D0-22A9CD8D8C87}"/>
                </a:ext>
              </a:extLst>
            </p:cNvPr>
            <p:cNvSpPr txBox="1"/>
            <p:nvPr/>
          </p:nvSpPr>
          <p:spPr>
            <a:xfrm>
              <a:off x="7534228" y="1161214"/>
              <a:ext cx="1116124" cy="338554"/>
            </a:xfrm>
            <a:prstGeom prst="rect">
              <a:avLst/>
            </a:prstGeom>
            <a:noFill/>
          </p:spPr>
          <p:txBody>
            <a:bodyPr wrap="square" rtlCol="0">
              <a:spAutoFit/>
            </a:bodyPr>
            <a:lstStyle/>
            <a:p>
              <a:pPr algn="l"/>
              <a:r>
                <a:rPr lang="da-DK" sz="1600" noProof="0">
                  <a:solidFill>
                    <a:schemeClr val="tx1"/>
                  </a:solidFill>
                  <a:latin typeface="+mn-lt"/>
                  <a:cs typeface="Arial Bold"/>
                </a:rPr>
                <a:t>dialogkort</a:t>
              </a:r>
            </a:p>
          </p:txBody>
        </p:sp>
        <p:sp>
          <p:nvSpPr>
            <p:cNvPr id="19" name="Tekstfelt 18">
              <a:extLst>
                <a:ext uri="{FF2B5EF4-FFF2-40B4-BE49-F238E27FC236}">
                  <a16:creationId xmlns:a16="http://schemas.microsoft.com/office/drawing/2014/main" id="{0B800D2F-1BDE-2785-47D7-00D84383BC15}"/>
                </a:ext>
              </a:extLst>
            </p:cNvPr>
            <p:cNvSpPr txBox="1"/>
            <p:nvPr/>
          </p:nvSpPr>
          <p:spPr>
            <a:xfrm>
              <a:off x="7534647" y="1464930"/>
              <a:ext cx="1116124" cy="338554"/>
            </a:xfrm>
            <a:prstGeom prst="rect">
              <a:avLst/>
            </a:prstGeom>
            <a:noFill/>
          </p:spPr>
          <p:txBody>
            <a:bodyPr wrap="square" rtlCol="0">
              <a:spAutoFit/>
            </a:bodyPr>
            <a:lstStyle/>
            <a:p>
              <a:pPr algn="l"/>
              <a:r>
                <a:rPr lang="da-DK" sz="1600">
                  <a:cs typeface="Arial Bold"/>
                </a:rPr>
                <a:t>øvelse</a:t>
              </a:r>
              <a:endParaRPr lang="da-DK" sz="1600" noProof="0">
                <a:solidFill>
                  <a:schemeClr val="tx1"/>
                </a:solidFill>
                <a:latin typeface="+mn-lt"/>
                <a:cs typeface="Arial Bold"/>
              </a:endParaRPr>
            </a:p>
          </p:txBody>
        </p:sp>
      </p:grpSp>
      <p:sp>
        <p:nvSpPr>
          <p:cNvPr id="15" name="Rektangel 14">
            <a:extLst>
              <a:ext uri="{FF2B5EF4-FFF2-40B4-BE49-F238E27FC236}">
                <a16:creationId xmlns:a16="http://schemas.microsoft.com/office/drawing/2014/main" id="{21D0BC37-C836-7D3F-46C5-C8024B56734D}"/>
              </a:ext>
            </a:extLst>
          </p:cNvPr>
          <p:cNvSpPr/>
          <p:nvPr/>
        </p:nvSpPr>
        <p:spPr>
          <a:xfrm>
            <a:off x="4690587" y="3888884"/>
            <a:ext cx="4068452" cy="840613"/>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err="1"/>
          </a:p>
        </p:txBody>
      </p:sp>
    </p:spTree>
    <p:extLst>
      <p:ext uri="{BB962C8B-B14F-4D97-AF65-F5344CB8AC3E}">
        <p14:creationId xmlns:p14="http://schemas.microsoft.com/office/powerpoint/2010/main" val="3705046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151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23570282-763B-5077-EE28-DFDDC4985CCD}"/>
              </a:ext>
            </a:extLst>
          </p:cNvPr>
          <p:cNvSpPr>
            <a:spLocks noGrp="1" noRot="1" noMove="1" noResize="1" noEditPoints="1" noAdjustHandles="1" noChangeArrowheads="1" noChangeShapeType="1"/>
          </p:cNvSpPr>
          <p:nvPr/>
        </p:nvSpPr>
        <p:spPr>
          <a:xfrm>
            <a:off x="5868144" y="-255"/>
            <a:ext cx="732110" cy="5143755"/>
          </a:xfrm>
          <a:prstGeom prst="rect">
            <a:avLst/>
          </a:prstGeom>
          <a:solidFill>
            <a:srgbClr val="0054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dato 2"/>
          <p:cNvSpPr>
            <a:spLocks noGrp="1"/>
          </p:cNvSpPr>
          <p:nvPr>
            <p:ph type="dt" sz="half" idx="2"/>
          </p:nvPr>
        </p:nvSpPr>
        <p:spPr/>
        <p:txBody>
          <a:bodyPr/>
          <a:lstStyle/>
          <a:p>
            <a:fld id="{4255902C-8C1A-4DAD-A8E7-D33067E00D87}" type="datetime2">
              <a:rPr lang="da-DK" smtClean="0"/>
              <a:t>19. februar 2025</a:t>
            </a:fld>
            <a:endParaRPr lang="en-GB"/>
          </a:p>
        </p:txBody>
      </p:sp>
      <p:pic>
        <p:nvPicPr>
          <p:cNvPr id="7" name="Picture 2" descr="Professor David Graeber- LSE">
            <a:extLst>
              <a:ext uri="{FF2B5EF4-FFF2-40B4-BE49-F238E27FC236}">
                <a16:creationId xmlns:a16="http://schemas.microsoft.com/office/drawing/2014/main" id="{330FDF63-A63A-C141-F226-81A27EE008F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0"/>
                    </a14:imgEffect>
                    <a14:imgEffect>
                      <a14:brightnessContrast bright="20000"/>
                    </a14:imgEffect>
                  </a14:imgLayer>
                </a14:imgProps>
              </a:ext>
              <a:ext uri="{28A0092B-C50C-407E-A947-70E740481C1C}">
                <a14:useLocalDpi xmlns:a14="http://schemas.microsoft.com/office/drawing/2010/main" val="0"/>
              </a:ext>
            </a:extLst>
          </a:blip>
          <a:srcRect l="17121" r="18533"/>
          <a:stretch/>
        </p:blipFill>
        <p:spPr bwMode="auto">
          <a:xfrm>
            <a:off x="7092280" y="195486"/>
            <a:ext cx="1838692"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025844D-7318-DBE0-F9A9-D0DF2F5F5E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9399" y="1953489"/>
            <a:ext cx="1445620" cy="21514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Bullshit Jobs: A Theory : Graeber, David: Amazon.ca: Books">
            <a:extLst>
              <a:ext uri="{FF2B5EF4-FFF2-40B4-BE49-F238E27FC236}">
                <a16:creationId xmlns:a16="http://schemas.microsoft.com/office/drawing/2014/main" id="{B430989A-46BA-270D-7F57-C166E77B038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66" t="1065" r="2223" b="1890"/>
          <a:stretch/>
        </p:blipFill>
        <p:spPr bwMode="auto">
          <a:xfrm>
            <a:off x="7380312" y="2630203"/>
            <a:ext cx="1548172" cy="2306272"/>
          </a:xfrm>
          <a:prstGeom prst="rect">
            <a:avLst/>
          </a:prstGeom>
          <a:noFill/>
          <a:extLst>
            <a:ext uri="{909E8E84-426E-40DD-AFC4-6F175D3DCCD1}">
              <a14:hiddenFill xmlns:a14="http://schemas.microsoft.com/office/drawing/2010/main">
                <a:solidFill>
                  <a:srgbClr val="FFFFFF"/>
                </a:solidFill>
              </a14:hiddenFill>
            </a:ext>
          </a:extLst>
        </p:spPr>
      </p:pic>
      <p:sp>
        <p:nvSpPr>
          <p:cNvPr id="12" name="Pladsholder til tekst 2">
            <a:extLst>
              <a:ext uri="{FF2B5EF4-FFF2-40B4-BE49-F238E27FC236}">
                <a16:creationId xmlns:a16="http://schemas.microsoft.com/office/drawing/2014/main" id="{D94BB0A2-21D6-FF8C-76D1-B3AF77AB1D7B}"/>
              </a:ext>
            </a:extLst>
          </p:cNvPr>
          <p:cNvSpPr>
            <a:spLocks noGrp="1"/>
          </p:cNvSpPr>
          <p:nvPr>
            <p:ph type="body" sz="quarter" idx="11"/>
          </p:nvPr>
        </p:nvSpPr>
        <p:spPr>
          <a:xfrm>
            <a:off x="920173" y="1666689"/>
            <a:ext cx="4952142" cy="1691374"/>
          </a:xfrm>
        </p:spPr>
        <p:txBody>
          <a:bodyP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chemeClr val="tx1"/>
              </a:solidFill>
              <a:effectLst/>
              <a:uLnTx/>
              <a:uFillTx/>
              <a:latin typeface="Arial"/>
              <a:ea typeface="+mn-ea"/>
              <a:cs typeface="Arial Bold"/>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solidFill>
                <a:schemeClr val="tx1"/>
              </a:solidFill>
              <a:latin typeface="Arial"/>
              <a:cs typeface="Arial Bold"/>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da-DK" sz="1600" b="0" i="0" u="none" strike="noStrike" kern="1200" cap="none" spc="0" normalizeH="0" baseline="0" noProof="0" dirty="0">
                <a:ln>
                  <a:noFill/>
                </a:ln>
                <a:solidFill>
                  <a:schemeClr val="tx1"/>
                </a:solidFill>
                <a:effectLst/>
                <a:uLnTx/>
                <a:uFillTx/>
                <a:latin typeface="Arial"/>
                <a:ea typeface="+mn-ea"/>
                <a:cs typeface="Arial Bold"/>
              </a:rPr>
              <a:t>Ventelister</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da-DK" sz="1600" b="0" i="0" u="none" strike="noStrike" kern="1200" cap="none" spc="0" normalizeH="0" baseline="0" noProof="0" dirty="0">
                <a:ln>
                  <a:noFill/>
                </a:ln>
                <a:solidFill>
                  <a:schemeClr val="tx1"/>
                </a:solidFill>
                <a:effectLst/>
                <a:uLnTx/>
                <a:uFillTx/>
                <a:latin typeface="Arial"/>
                <a:ea typeface="+mn-ea"/>
                <a:cs typeface="Arial Bold"/>
              </a:rPr>
              <a:t>Overarbejdspuljer</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da-DK" sz="1600" b="0" i="0" u="none" strike="noStrike" kern="1200" cap="none" spc="0" normalizeH="0" baseline="0" noProof="0" dirty="0">
                <a:ln>
                  <a:noFill/>
                </a:ln>
                <a:solidFill>
                  <a:schemeClr val="tx1"/>
                </a:solidFill>
                <a:effectLst/>
                <a:uLnTx/>
                <a:uFillTx/>
                <a:latin typeface="Arial"/>
                <a:ea typeface="+mn-ea"/>
                <a:cs typeface="Arial Bold"/>
              </a:rPr>
              <a:t>Opgavelister/porteføljer</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da-DK" sz="1600" b="0" i="0" u="none" strike="noStrike" kern="1200" cap="none" spc="0" normalizeH="0" baseline="0" noProof="0" dirty="0">
                <a:ln>
                  <a:noFill/>
                </a:ln>
                <a:solidFill>
                  <a:schemeClr val="tx1"/>
                </a:solidFill>
                <a:effectLst/>
                <a:uLnTx/>
                <a:uFillTx/>
                <a:latin typeface="Arial"/>
                <a:ea typeface="+mn-ea"/>
                <a:cs typeface="Arial Bold"/>
              </a:rPr>
              <a:t>Sparekrav</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chemeClr val="tx1"/>
              </a:solidFill>
              <a:effectLst/>
              <a:uLnTx/>
              <a:uFillTx/>
              <a:latin typeface="Arial"/>
              <a:ea typeface="+mn-ea"/>
              <a:cs typeface="Arial Bold"/>
            </a:endParaRPr>
          </a:p>
          <a:p>
            <a:endParaRPr lang="da-DK" dirty="0"/>
          </a:p>
        </p:txBody>
      </p:sp>
      <p:sp>
        <p:nvSpPr>
          <p:cNvPr id="13" name="Tekstfelt 12">
            <a:extLst>
              <a:ext uri="{FF2B5EF4-FFF2-40B4-BE49-F238E27FC236}">
                <a16:creationId xmlns:a16="http://schemas.microsoft.com/office/drawing/2014/main" id="{68590BBC-91F6-6AFB-DA1D-64AB0C9FD75A}"/>
              </a:ext>
            </a:extLst>
          </p:cNvPr>
          <p:cNvSpPr txBox="1"/>
          <p:nvPr/>
        </p:nvSpPr>
        <p:spPr>
          <a:xfrm>
            <a:off x="323528" y="519522"/>
            <a:ext cx="5220580" cy="954107"/>
          </a:xfrm>
          <a:prstGeom prst="rect">
            <a:avLst/>
          </a:prstGeom>
          <a:noFill/>
        </p:spPr>
        <p:txBody>
          <a:bodyPr wrap="square" rtlCol="0">
            <a:spAutoFit/>
          </a:bodyPr>
          <a:lstStyle/>
          <a:p>
            <a:r>
              <a:rPr lang="da-DK" sz="2800">
                <a:latin typeface="Georgia" panose="02040502050405020303" pitchFamily="18" charset="0"/>
              </a:rPr>
              <a:t>GÆLD ER KVANTIFICEREDE FORPLIGTELSER</a:t>
            </a:r>
          </a:p>
        </p:txBody>
      </p:sp>
      <p:sp>
        <p:nvSpPr>
          <p:cNvPr id="14" name="Pladsholder til tekst 2">
            <a:extLst>
              <a:ext uri="{FF2B5EF4-FFF2-40B4-BE49-F238E27FC236}">
                <a16:creationId xmlns:a16="http://schemas.microsoft.com/office/drawing/2014/main" id="{9A932330-DFE1-7E26-D8B1-C492F3CFC9DB}"/>
              </a:ext>
            </a:extLst>
          </p:cNvPr>
          <p:cNvSpPr txBox="1">
            <a:spLocks/>
          </p:cNvSpPr>
          <p:nvPr/>
        </p:nvSpPr>
        <p:spPr>
          <a:xfrm>
            <a:off x="431540" y="1626279"/>
            <a:ext cx="5076564" cy="405411"/>
          </a:xfrm>
          <a:prstGeom prst="rect">
            <a:avLst/>
          </a:prstGeom>
        </p:spPr>
        <p:txBody>
          <a:bodyPr lIns="0" tIns="0" rIns="0" bIns="0"/>
          <a:lstStyle>
            <a:lvl1pPr marL="0" indent="0" algn="l" defTabSz="457200" rtl="0" eaLnBrk="1" latinLnBrk="0" hangingPunct="1">
              <a:spcBef>
                <a:spcPts val="0"/>
              </a:spcBef>
              <a:spcAft>
                <a:spcPts val="600"/>
              </a:spcAft>
              <a:buClr>
                <a:schemeClr val="tx1"/>
              </a:buClr>
              <a:buFont typeface="Arial" panose="020B0604020202020204" pitchFamily="34" charset="0"/>
              <a:buNone/>
              <a:defRPr sz="1600" kern="1200">
                <a:solidFill>
                  <a:srgbClr val="000000"/>
                </a:solidFill>
                <a:latin typeface="+mn-lt"/>
                <a:ea typeface="+mn-ea"/>
                <a:cs typeface="Arial" pitchFamily="34" charset="0"/>
              </a:defRPr>
            </a:lvl1pPr>
            <a:lvl2pPr marL="180975" indent="0" algn="l" defTabSz="457200" rtl="0" eaLnBrk="1" latinLnBrk="0" hangingPunct="1">
              <a:spcBef>
                <a:spcPts val="0"/>
              </a:spcBef>
              <a:spcAft>
                <a:spcPts val="600"/>
              </a:spcAft>
              <a:buClr>
                <a:schemeClr val="tx1"/>
              </a:buClr>
              <a:buFont typeface="Wingdings" pitchFamily="2" charset="2"/>
              <a:buNone/>
              <a:defRPr sz="1600" kern="1200">
                <a:solidFill>
                  <a:srgbClr val="000000"/>
                </a:solidFill>
                <a:latin typeface="+mn-lt"/>
                <a:ea typeface="+mn-ea"/>
                <a:cs typeface="Arial" pitchFamily="34" charset="0"/>
              </a:defRPr>
            </a:lvl2pPr>
            <a:lvl3pPr marL="361950" indent="0" algn="l" defTabSz="457200" rtl="0" eaLnBrk="1" latinLnBrk="0" hangingPunct="1">
              <a:spcBef>
                <a:spcPts val="0"/>
              </a:spcBef>
              <a:spcAft>
                <a:spcPts val="600"/>
              </a:spcAft>
              <a:buClr>
                <a:schemeClr val="tx1"/>
              </a:buClr>
              <a:buFont typeface="Wingdings" pitchFamily="2" charset="2"/>
              <a:buNone/>
              <a:defRPr sz="1600" kern="1200">
                <a:solidFill>
                  <a:srgbClr val="000000"/>
                </a:solidFill>
                <a:latin typeface="+mn-lt"/>
                <a:ea typeface="+mn-ea"/>
                <a:cs typeface="Arial" pitchFamily="34" charset="0"/>
              </a:defRPr>
            </a:lvl3pPr>
            <a:lvl4pPr marL="534988" indent="0" algn="l" defTabSz="457200" rtl="0" eaLnBrk="1" latinLnBrk="0" hangingPunct="1">
              <a:spcBef>
                <a:spcPts val="0"/>
              </a:spcBef>
              <a:spcAft>
                <a:spcPts val="600"/>
              </a:spcAft>
              <a:buClr>
                <a:schemeClr val="tx1"/>
              </a:buClr>
              <a:buFont typeface="Wingdings" pitchFamily="2" charset="2"/>
              <a:buNone/>
              <a:defRPr sz="1600" kern="1200">
                <a:solidFill>
                  <a:srgbClr val="000000"/>
                </a:solidFill>
                <a:latin typeface="+mn-lt"/>
                <a:ea typeface="+mn-ea"/>
                <a:cs typeface="Arial" pitchFamily="34" charset="0"/>
              </a:defRPr>
            </a:lvl4pPr>
            <a:lvl5pPr marL="715963" indent="0" algn="l" defTabSz="457200" rtl="0" eaLnBrk="1" latinLnBrk="0" hangingPunct="1">
              <a:spcBef>
                <a:spcPts val="0"/>
              </a:spcBef>
              <a:spcAft>
                <a:spcPts val="600"/>
              </a:spcAft>
              <a:buClr>
                <a:schemeClr val="tx1"/>
              </a:buClr>
              <a:buFont typeface="Wingdings" pitchFamily="2" charset="2"/>
              <a:buNone/>
              <a:defRPr sz="1600" kern="1200">
                <a:solidFill>
                  <a:srgbClr val="000000"/>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buClrTx/>
              <a:buFontTx/>
              <a:buNone/>
              <a:defRPr/>
            </a:pPr>
            <a:r>
              <a:rPr lang="da-DK" b="1">
                <a:solidFill>
                  <a:srgbClr val="E79217"/>
                </a:solidFill>
                <a:latin typeface="Arial"/>
                <a:cs typeface="Arial Bold"/>
              </a:rPr>
              <a:t>Gæld i den offentlige sektor er f.eks.:</a:t>
            </a:r>
          </a:p>
          <a:p>
            <a:pPr>
              <a:spcAft>
                <a:spcPts val="0"/>
              </a:spcAft>
              <a:buClrTx/>
              <a:buFontTx/>
              <a:buNone/>
              <a:defRPr/>
            </a:pPr>
            <a:endParaRPr lang="da-DK">
              <a:solidFill>
                <a:schemeClr val="tx1"/>
              </a:solidFill>
              <a:latin typeface="Arial"/>
              <a:cs typeface="Arial Bold"/>
            </a:endParaRPr>
          </a:p>
        </p:txBody>
      </p:sp>
      <p:sp>
        <p:nvSpPr>
          <p:cNvPr id="16" name="Tekstfelt 15">
            <a:extLst>
              <a:ext uri="{FF2B5EF4-FFF2-40B4-BE49-F238E27FC236}">
                <a16:creationId xmlns:a16="http://schemas.microsoft.com/office/drawing/2014/main" id="{93616BA5-0E82-9F69-C01C-21A8EE0A481B}"/>
              </a:ext>
            </a:extLst>
          </p:cNvPr>
          <p:cNvSpPr txBox="1"/>
          <p:nvPr/>
        </p:nvSpPr>
        <p:spPr>
          <a:xfrm>
            <a:off x="843639" y="3895187"/>
            <a:ext cx="4572000" cy="584775"/>
          </a:xfrm>
          <a:prstGeom prst="rect">
            <a:avLst/>
          </a:prstGeom>
          <a:noFill/>
        </p:spPr>
        <p:txBody>
          <a:bodyPr wrap="square">
            <a:spAutoFit/>
          </a:bodyPr>
          <a:lstStyle/>
          <a:p>
            <a:r>
              <a:rPr lang="da-DK" sz="1600" dirty="0"/>
              <a:t>Lederne bliver dem der skal ”inddrive gælden” og ”finde pengene” i budgettet”</a:t>
            </a:r>
          </a:p>
        </p:txBody>
      </p:sp>
      <p:sp>
        <p:nvSpPr>
          <p:cNvPr id="20" name="Grafik 20" descr="Ruder kontur">
            <a:extLst>
              <a:ext uri="{FF2B5EF4-FFF2-40B4-BE49-F238E27FC236}">
                <a16:creationId xmlns:a16="http://schemas.microsoft.com/office/drawing/2014/main" id="{05F6459A-3DFE-CD1F-F87C-B151BBB000D0}"/>
              </a:ext>
            </a:extLst>
          </p:cNvPr>
          <p:cNvSpPr/>
          <p:nvPr/>
        </p:nvSpPr>
        <p:spPr>
          <a:xfrm>
            <a:off x="683568" y="4128779"/>
            <a:ext cx="104533" cy="117590"/>
          </a:xfrm>
          <a:custGeom>
            <a:avLst/>
            <a:gdLst>
              <a:gd name="connsiteX0" fmla="*/ 52267 w 104533"/>
              <a:gd name="connsiteY0" fmla="*/ 117591 h 117590"/>
              <a:gd name="connsiteX1" fmla="*/ 0 w 104533"/>
              <a:gd name="connsiteY1" fmla="*/ 58791 h 117590"/>
              <a:gd name="connsiteX2" fmla="*/ 52267 w 104533"/>
              <a:gd name="connsiteY2" fmla="*/ 0 h 117590"/>
              <a:gd name="connsiteX3" fmla="*/ 104533 w 104533"/>
              <a:gd name="connsiteY3" fmla="*/ 58791 h 117590"/>
              <a:gd name="connsiteX4" fmla="*/ 4195 w 104533"/>
              <a:gd name="connsiteY4" fmla="*/ 58791 h 117590"/>
              <a:gd name="connsiteX5" fmla="*/ 52267 w 104533"/>
              <a:gd name="connsiteY5" fmla="*/ 112880 h 117590"/>
              <a:gd name="connsiteX6" fmla="*/ 100338 w 104533"/>
              <a:gd name="connsiteY6" fmla="*/ 58791 h 117590"/>
              <a:gd name="connsiteX7" fmla="*/ 52267 w 104533"/>
              <a:gd name="connsiteY7" fmla="*/ 4711 h 1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3" h="117590">
                <a:moveTo>
                  <a:pt x="52267" y="117591"/>
                </a:moveTo>
                <a:lnTo>
                  <a:pt x="0" y="58791"/>
                </a:lnTo>
                <a:lnTo>
                  <a:pt x="52267" y="0"/>
                </a:lnTo>
                <a:lnTo>
                  <a:pt x="104533" y="58791"/>
                </a:lnTo>
                <a:close/>
                <a:moveTo>
                  <a:pt x="4195" y="58791"/>
                </a:moveTo>
                <a:lnTo>
                  <a:pt x="52267" y="112880"/>
                </a:lnTo>
                <a:lnTo>
                  <a:pt x="100338" y="58791"/>
                </a:lnTo>
                <a:lnTo>
                  <a:pt x="52267" y="4711"/>
                </a:lnTo>
                <a:close/>
              </a:path>
            </a:pathLst>
          </a:custGeom>
          <a:solidFill>
            <a:srgbClr val="E79217"/>
          </a:solidFill>
          <a:ln w="1489" cap="flat">
            <a:noFill/>
            <a:prstDash val="solid"/>
            <a:miter/>
          </a:ln>
        </p:spPr>
        <p:txBody>
          <a:bodyPr rtlCol="0" anchor="ctr"/>
          <a:lstStyle/>
          <a:p>
            <a:endParaRPr lang="da-DK"/>
          </a:p>
        </p:txBody>
      </p:sp>
      <p:grpSp>
        <p:nvGrpSpPr>
          <p:cNvPr id="29" name="Gruppe 28">
            <a:extLst>
              <a:ext uri="{FF2B5EF4-FFF2-40B4-BE49-F238E27FC236}">
                <a16:creationId xmlns:a16="http://schemas.microsoft.com/office/drawing/2014/main" id="{FF02A427-B47C-7473-535E-DB49B1D07C6D}"/>
              </a:ext>
            </a:extLst>
          </p:cNvPr>
          <p:cNvGrpSpPr/>
          <p:nvPr/>
        </p:nvGrpSpPr>
        <p:grpSpPr>
          <a:xfrm>
            <a:off x="683568" y="2291156"/>
            <a:ext cx="150507" cy="1216698"/>
            <a:chOff x="195328" y="1859108"/>
            <a:chExt cx="150507" cy="1216698"/>
          </a:xfrm>
          <a:solidFill>
            <a:srgbClr val="E79217"/>
          </a:solidFill>
        </p:grpSpPr>
        <p:pic>
          <p:nvPicPr>
            <p:cNvPr id="19" name="Grafik 18" descr="Ruder kontur">
              <a:extLst>
                <a:ext uri="{FF2B5EF4-FFF2-40B4-BE49-F238E27FC236}">
                  <a16:creationId xmlns:a16="http://schemas.microsoft.com/office/drawing/2014/main" id="{D3F807A8-88D1-91B8-615E-F32C61DCFD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5328" y="1859108"/>
              <a:ext cx="150507" cy="150506"/>
            </a:xfrm>
            <a:prstGeom prst="rect">
              <a:avLst/>
            </a:prstGeom>
          </p:spPr>
        </p:pic>
        <p:grpSp>
          <p:nvGrpSpPr>
            <p:cNvPr id="28" name="Gruppe 27">
              <a:extLst>
                <a:ext uri="{FF2B5EF4-FFF2-40B4-BE49-F238E27FC236}">
                  <a16:creationId xmlns:a16="http://schemas.microsoft.com/office/drawing/2014/main" id="{27BCC007-C283-300D-25F1-CC6B27338D7B}"/>
                </a:ext>
              </a:extLst>
            </p:cNvPr>
            <p:cNvGrpSpPr/>
            <p:nvPr/>
          </p:nvGrpSpPr>
          <p:grpSpPr>
            <a:xfrm>
              <a:off x="218185" y="2238136"/>
              <a:ext cx="104671" cy="837670"/>
              <a:chOff x="218185" y="2238136"/>
              <a:chExt cx="104671" cy="837670"/>
            </a:xfrm>
            <a:grpFill/>
          </p:grpSpPr>
          <p:sp>
            <p:nvSpPr>
              <p:cNvPr id="21" name="Grafik 19" descr="Ruder kontur">
                <a:extLst>
                  <a:ext uri="{FF2B5EF4-FFF2-40B4-BE49-F238E27FC236}">
                    <a16:creationId xmlns:a16="http://schemas.microsoft.com/office/drawing/2014/main" id="{09EF6227-4050-2591-512A-F13C02736D1A}"/>
                  </a:ext>
                </a:extLst>
              </p:cNvPr>
              <p:cNvSpPr/>
              <p:nvPr/>
            </p:nvSpPr>
            <p:spPr>
              <a:xfrm>
                <a:off x="218323" y="2238136"/>
                <a:ext cx="104533" cy="117590"/>
              </a:xfrm>
              <a:custGeom>
                <a:avLst/>
                <a:gdLst>
                  <a:gd name="connsiteX0" fmla="*/ 52267 w 104533"/>
                  <a:gd name="connsiteY0" fmla="*/ 117591 h 117590"/>
                  <a:gd name="connsiteX1" fmla="*/ 0 w 104533"/>
                  <a:gd name="connsiteY1" fmla="*/ 58791 h 117590"/>
                  <a:gd name="connsiteX2" fmla="*/ 52267 w 104533"/>
                  <a:gd name="connsiteY2" fmla="*/ 0 h 117590"/>
                  <a:gd name="connsiteX3" fmla="*/ 104533 w 104533"/>
                  <a:gd name="connsiteY3" fmla="*/ 58791 h 117590"/>
                  <a:gd name="connsiteX4" fmla="*/ 4195 w 104533"/>
                  <a:gd name="connsiteY4" fmla="*/ 58791 h 117590"/>
                  <a:gd name="connsiteX5" fmla="*/ 52267 w 104533"/>
                  <a:gd name="connsiteY5" fmla="*/ 112880 h 117590"/>
                  <a:gd name="connsiteX6" fmla="*/ 100338 w 104533"/>
                  <a:gd name="connsiteY6" fmla="*/ 58791 h 117590"/>
                  <a:gd name="connsiteX7" fmla="*/ 52267 w 104533"/>
                  <a:gd name="connsiteY7" fmla="*/ 4711 h 1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3" h="117590">
                    <a:moveTo>
                      <a:pt x="52267" y="117591"/>
                    </a:moveTo>
                    <a:lnTo>
                      <a:pt x="0" y="58791"/>
                    </a:lnTo>
                    <a:lnTo>
                      <a:pt x="52267" y="0"/>
                    </a:lnTo>
                    <a:lnTo>
                      <a:pt x="104533" y="58791"/>
                    </a:lnTo>
                    <a:close/>
                    <a:moveTo>
                      <a:pt x="4195" y="58791"/>
                    </a:moveTo>
                    <a:lnTo>
                      <a:pt x="52267" y="112880"/>
                    </a:lnTo>
                    <a:lnTo>
                      <a:pt x="100338" y="58791"/>
                    </a:lnTo>
                    <a:lnTo>
                      <a:pt x="52267" y="4711"/>
                    </a:lnTo>
                    <a:close/>
                  </a:path>
                </a:pathLst>
              </a:custGeom>
              <a:grpFill/>
              <a:ln w="1489" cap="flat">
                <a:noFill/>
                <a:prstDash val="solid"/>
                <a:miter/>
              </a:ln>
            </p:spPr>
            <p:txBody>
              <a:bodyPr rtlCol="0" anchor="ctr"/>
              <a:lstStyle/>
              <a:p>
                <a:endParaRPr lang="da-DK"/>
              </a:p>
            </p:txBody>
          </p:sp>
          <p:sp>
            <p:nvSpPr>
              <p:cNvPr id="22" name="Grafik 20" descr="Ruder kontur">
                <a:extLst>
                  <a:ext uri="{FF2B5EF4-FFF2-40B4-BE49-F238E27FC236}">
                    <a16:creationId xmlns:a16="http://schemas.microsoft.com/office/drawing/2014/main" id="{674AC3BD-00FD-1D49-1A7F-148A9D12EE43}"/>
                  </a:ext>
                </a:extLst>
              </p:cNvPr>
              <p:cNvSpPr/>
              <p:nvPr/>
            </p:nvSpPr>
            <p:spPr>
              <a:xfrm>
                <a:off x="218186" y="2607754"/>
                <a:ext cx="104533" cy="117590"/>
              </a:xfrm>
              <a:custGeom>
                <a:avLst/>
                <a:gdLst>
                  <a:gd name="connsiteX0" fmla="*/ 52267 w 104533"/>
                  <a:gd name="connsiteY0" fmla="*/ 117591 h 117590"/>
                  <a:gd name="connsiteX1" fmla="*/ 0 w 104533"/>
                  <a:gd name="connsiteY1" fmla="*/ 58791 h 117590"/>
                  <a:gd name="connsiteX2" fmla="*/ 52267 w 104533"/>
                  <a:gd name="connsiteY2" fmla="*/ 0 h 117590"/>
                  <a:gd name="connsiteX3" fmla="*/ 104533 w 104533"/>
                  <a:gd name="connsiteY3" fmla="*/ 58791 h 117590"/>
                  <a:gd name="connsiteX4" fmla="*/ 4195 w 104533"/>
                  <a:gd name="connsiteY4" fmla="*/ 58791 h 117590"/>
                  <a:gd name="connsiteX5" fmla="*/ 52267 w 104533"/>
                  <a:gd name="connsiteY5" fmla="*/ 112880 h 117590"/>
                  <a:gd name="connsiteX6" fmla="*/ 100338 w 104533"/>
                  <a:gd name="connsiteY6" fmla="*/ 58791 h 117590"/>
                  <a:gd name="connsiteX7" fmla="*/ 52267 w 104533"/>
                  <a:gd name="connsiteY7" fmla="*/ 4711 h 1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3" h="117590">
                    <a:moveTo>
                      <a:pt x="52267" y="117591"/>
                    </a:moveTo>
                    <a:lnTo>
                      <a:pt x="0" y="58791"/>
                    </a:lnTo>
                    <a:lnTo>
                      <a:pt x="52267" y="0"/>
                    </a:lnTo>
                    <a:lnTo>
                      <a:pt x="104533" y="58791"/>
                    </a:lnTo>
                    <a:close/>
                    <a:moveTo>
                      <a:pt x="4195" y="58791"/>
                    </a:moveTo>
                    <a:lnTo>
                      <a:pt x="52267" y="112880"/>
                    </a:lnTo>
                    <a:lnTo>
                      <a:pt x="100338" y="58791"/>
                    </a:lnTo>
                    <a:lnTo>
                      <a:pt x="52267" y="4711"/>
                    </a:lnTo>
                    <a:close/>
                  </a:path>
                </a:pathLst>
              </a:custGeom>
              <a:grpFill/>
              <a:ln w="1489" cap="flat">
                <a:noFill/>
                <a:prstDash val="solid"/>
                <a:miter/>
              </a:ln>
            </p:spPr>
            <p:txBody>
              <a:bodyPr rtlCol="0" anchor="ctr"/>
              <a:lstStyle/>
              <a:p>
                <a:endParaRPr lang="da-DK"/>
              </a:p>
            </p:txBody>
          </p:sp>
          <p:sp>
            <p:nvSpPr>
              <p:cNvPr id="23" name="Grafik 20" descr="Ruder kontur">
                <a:extLst>
                  <a:ext uri="{FF2B5EF4-FFF2-40B4-BE49-F238E27FC236}">
                    <a16:creationId xmlns:a16="http://schemas.microsoft.com/office/drawing/2014/main" id="{FF84FF08-0572-60DE-66D7-25AE89022730}"/>
                  </a:ext>
                </a:extLst>
              </p:cNvPr>
              <p:cNvSpPr/>
              <p:nvPr/>
            </p:nvSpPr>
            <p:spPr>
              <a:xfrm>
                <a:off x="218185" y="2958216"/>
                <a:ext cx="104533" cy="117590"/>
              </a:xfrm>
              <a:custGeom>
                <a:avLst/>
                <a:gdLst>
                  <a:gd name="connsiteX0" fmla="*/ 52267 w 104533"/>
                  <a:gd name="connsiteY0" fmla="*/ 117591 h 117590"/>
                  <a:gd name="connsiteX1" fmla="*/ 0 w 104533"/>
                  <a:gd name="connsiteY1" fmla="*/ 58791 h 117590"/>
                  <a:gd name="connsiteX2" fmla="*/ 52267 w 104533"/>
                  <a:gd name="connsiteY2" fmla="*/ 0 h 117590"/>
                  <a:gd name="connsiteX3" fmla="*/ 104533 w 104533"/>
                  <a:gd name="connsiteY3" fmla="*/ 58791 h 117590"/>
                  <a:gd name="connsiteX4" fmla="*/ 4195 w 104533"/>
                  <a:gd name="connsiteY4" fmla="*/ 58791 h 117590"/>
                  <a:gd name="connsiteX5" fmla="*/ 52267 w 104533"/>
                  <a:gd name="connsiteY5" fmla="*/ 112880 h 117590"/>
                  <a:gd name="connsiteX6" fmla="*/ 100338 w 104533"/>
                  <a:gd name="connsiteY6" fmla="*/ 58791 h 117590"/>
                  <a:gd name="connsiteX7" fmla="*/ 52267 w 104533"/>
                  <a:gd name="connsiteY7" fmla="*/ 4711 h 1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33" h="117590">
                    <a:moveTo>
                      <a:pt x="52267" y="117591"/>
                    </a:moveTo>
                    <a:lnTo>
                      <a:pt x="0" y="58791"/>
                    </a:lnTo>
                    <a:lnTo>
                      <a:pt x="52267" y="0"/>
                    </a:lnTo>
                    <a:lnTo>
                      <a:pt x="104533" y="58791"/>
                    </a:lnTo>
                    <a:close/>
                    <a:moveTo>
                      <a:pt x="4195" y="58791"/>
                    </a:moveTo>
                    <a:lnTo>
                      <a:pt x="52267" y="112880"/>
                    </a:lnTo>
                    <a:lnTo>
                      <a:pt x="100338" y="58791"/>
                    </a:lnTo>
                    <a:lnTo>
                      <a:pt x="52267" y="4711"/>
                    </a:lnTo>
                    <a:close/>
                  </a:path>
                </a:pathLst>
              </a:custGeom>
              <a:grpFill/>
              <a:ln w="1489" cap="flat">
                <a:noFill/>
                <a:prstDash val="solid"/>
                <a:miter/>
              </a:ln>
            </p:spPr>
            <p:txBody>
              <a:bodyPr rtlCol="0" anchor="ctr"/>
              <a:lstStyle/>
              <a:p>
                <a:endParaRPr lang="da-DK"/>
              </a:p>
            </p:txBody>
          </p:sp>
        </p:grpSp>
      </p:grpSp>
      <p:sp>
        <p:nvSpPr>
          <p:cNvPr id="26" name="Rektangel 25">
            <a:extLst>
              <a:ext uri="{FF2B5EF4-FFF2-40B4-BE49-F238E27FC236}">
                <a16:creationId xmlns:a16="http://schemas.microsoft.com/office/drawing/2014/main" id="{D48620CC-A9B2-51A5-7DBC-48774B19BB4F}"/>
              </a:ext>
            </a:extLst>
          </p:cNvPr>
          <p:cNvSpPr>
            <a:spLocks noGrp="1" noRot="1" noMove="1" noResize="1" noEditPoints="1" noAdjustHandles="1" noChangeArrowheads="1" noChangeShapeType="1"/>
          </p:cNvSpPr>
          <p:nvPr/>
        </p:nvSpPr>
        <p:spPr>
          <a:xfrm>
            <a:off x="519175" y="4515711"/>
            <a:ext cx="4320480" cy="627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Pladsholder til tekst 2">
            <a:extLst>
              <a:ext uri="{FF2B5EF4-FFF2-40B4-BE49-F238E27FC236}">
                <a16:creationId xmlns:a16="http://schemas.microsoft.com/office/drawing/2014/main" id="{EF9D3321-F23B-C48F-179E-73215F113127}"/>
              </a:ext>
            </a:extLst>
          </p:cNvPr>
          <p:cNvSpPr txBox="1">
            <a:spLocks/>
          </p:cNvSpPr>
          <p:nvPr/>
        </p:nvSpPr>
        <p:spPr>
          <a:xfrm>
            <a:off x="7810404" y="2151170"/>
            <a:ext cx="2090188" cy="636604"/>
          </a:xfrm>
          <a:prstGeom prst="rect">
            <a:avLst/>
          </a:prstGeom>
        </p:spPr>
        <p:txBody>
          <a:bodyPr/>
          <a:lstStyle>
            <a:lvl1pPr marL="0" indent="0" algn="l" defTabSz="457200" rtl="0" eaLnBrk="1" latinLnBrk="0" hangingPunct="1">
              <a:spcBef>
                <a:spcPts val="0"/>
              </a:spcBef>
              <a:spcAft>
                <a:spcPts val="600"/>
              </a:spcAft>
              <a:buClr>
                <a:schemeClr val="tx1"/>
              </a:buClr>
              <a:buFont typeface="Arial" panose="020B0604020202020204" pitchFamily="34" charset="0"/>
              <a:buNone/>
              <a:defRPr sz="1600" kern="1200">
                <a:solidFill>
                  <a:schemeClr val="tx1"/>
                </a:solidFill>
                <a:latin typeface="+mn-lt"/>
                <a:ea typeface="+mn-ea"/>
                <a:cs typeface="Arial" pitchFamily="34" charset="0"/>
              </a:defRPr>
            </a:lvl1pPr>
            <a:lvl2pPr marL="180975"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2pPr>
            <a:lvl3pPr marL="361950"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3pPr>
            <a:lvl4pPr marL="534988"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4pPr>
            <a:lvl5pPr marL="715963"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buClrTx/>
              <a:buFontTx/>
              <a:buNone/>
              <a:defRPr/>
            </a:pPr>
            <a:r>
              <a:rPr lang="en-US" sz="1200">
                <a:solidFill>
                  <a:schemeClr val="bg1"/>
                </a:solidFill>
                <a:latin typeface="Arial"/>
                <a:cs typeface="Arial Bold"/>
              </a:rPr>
              <a:t>David Graeber</a:t>
            </a:r>
          </a:p>
          <a:p>
            <a:endParaRPr lang="da-DK">
              <a:solidFill>
                <a:schemeClr val="bg1"/>
              </a:solidFill>
            </a:endParaRPr>
          </a:p>
        </p:txBody>
      </p:sp>
      <p:pic>
        <p:nvPicPr>
          <p:cNvPr id="32" name="Grafik 31" descr="Højre pil kontur">
            <a:extLst>
              <a:ext uri="{FF2B5EF4-FFF2-40B4-BE49-F238E27FC236}">
                <a16:creationId xmlns:a16="http://schemas.microsoft.com/office/drawing/2014/main" id="{433BDE37-229D-9BA1-A4B1-C3718667784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5400000">
            <a:off x="7491765" y="2111946"/>
            <a:ext cx="494478" cy="416421"/>
          </a:xfrm>
          <a:prstGeom prst="rect">
            <a:avLst/>
          </a:prstGeom>
        </p:spPr>
      </p:pic>
    </p:spTree>
    <p:custDataLst>
      <p:custData r:id="rId1"/>
      <p:custData r:id="rId2"/>
      <p:tags r:id="rId3"/>
    </p:custDataLst>
    <p:extLst>
      <p:ext uri="{BB962C8B-B14F-4D97-AF65-F5344CB8AC3E}">
        <p14:creationId xmlns:p14="http://schemas.microsoft.com/office/powerpoint/2010/main" val="1113026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B485EB79-1DD0-62FC-0701-63A69D6C3702}"/>
              </a:ext>
            </a:extLst>
          </p:cNvPr>
          <p:cNvSpPr>
            <a:spLocks noGrp="1" noRot="1" noMove="1" noResize="1" noEditPoints="1" noAdjustHandles="1" noChangeArrowheads="1" noChangeShapeType="1"/>
          </p:cNvSpPr>
          <p:nvPr/>
        </p:nvSpPr>
        <p:spPr>
          <a:xfrm>
            <a:off x="5075994" y="2668922"/>
            <a:ext cx="3780482" cy="1703028"/>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Picture 6">
            <a:extLst>
              <a:ext uri="{FF2B5EF4-FFF2-40B4-BE49-F238E27FC236}">
                <a16:creationId xmlns:a16="http://schemas.microsoft.com/office/drawing/2014/main" id="{1E5B62B4-39B1-647F-E14E-5C184C2B6D4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414" t="142" r="27414" b="-142"/>
          <a:stretch/>
        </p:blipFill>
        <p:spPr bwMode="auto">
          <a:xfrm>
            <a:off x="71500" y="77936"/>
            <a:ext cx="2301578" cy="24829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tring Quartet | Music Appreciation 1">
            <a:extLst>
              <a:ext uri="{FF2B5EF4-FFF2-40B4-BE49-F238E27FC236}">
                <a16:creationId xmlns:a16="http://schemas.microsoft.com/office/drawing/2014/main" id="{4EA4A700-058B-2271-645A-FDF5B6B5B0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959" t="-10025" r="13959" b="10296"/>
          <a:stretch/>
        </p:blipFill>
        <p:spPr bwMode="auto">
          <a:xfrm>
            <a:off x="2449934" y="-199563"/>
            <a:ext cx="2301578" cy="27604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illiam J. Baumol in 1981. His work influenced not only generations of economists but also policy makers, including the architects of the Clinton administration&amp;rsquo;s health care initiative.">
            <a:extLst>
              <a:ext uri="{FF2B5EF4-FFF2-40B4-BE49-F238E27FC236}">
                <a16:creationId xmlns:a16="http://schemas.microsoft.com/office/drawing/2014/main" id="{66BBA869-5F69-1B52-778C-B4C837AC737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16" t="5854" r="-518" b="24693"/>
          <a:stretch/>
        </p:blipFill>
        <p:spPr bwMode="auto">
          <a:xfrm>
            <a:off x="71500" y="2661521"/>
            <a:ext cx="2301578" cy="2406033"/>
          </a:xfrm>
          <a:prstGeom prst="rect">
            <a:avLst/>
          </a:prstGeom>
          <a:noFill/>
          <a:extLst>
            <a:ext uri="{909E8E84-426E-40DD-AFC4-6F175D3DCCD1}">
              <a14:hiddenFill xmlns:a14="http://schemas.microsoft.com/office/drawing/2010/main">
                <a:solidFill>
                  <a:srgbClr val="FFFFFF"/>
                </a:solidFill>
              </a14:hiddenFill>
            </a:ext>
          </a:extLst>
        </p:spPr>
      </p:pic>
      <p:pic>
        <p:nvPicPr>
          <p:cNvPr id="6" name="58668C74-8DD3-4AF4-9B8E-CFD6F02B4EEC" descr="IMG_2839.JPG">
            <a:extLst>
              <a:ext uri="{FF2B5EF4-FFF2-40B4-BE49-F238E27FC236}">
                <a16:creationId xmlns:a16="http://schemas.microsoft.com/office/drawing/2014/main" id="{A0C747AA-31D0-515F-AECB-F2397E9C805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163" t="24876" r="4668" b="4968"/>
          <a:stretch/>
        </p:blipFill>
        <p:spPr bwMode="auto">
          <a:xfrm>
            <a:off x="2449934" y="2661520"/>
            <a:ext cx="2301578" cy="24060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ladsholder til tekst 2">
            <a:extLst>
              <a:ext uri="{FF2B5EF4-FFF2-40B4-BE49-F238E27FC236}">
                <a16:creationId xmlns:a16="http://schemas.microsoft.com/office/drawing/2014/main" id="{6B670F18-1B7D-911B-B8CE-882EF1FD4DF2}"/>
              </a:ext>
            </a:extLst>
          </p:cNvPr>
          <p:cNvSpPr txBox="1">
            <a:spLocks/>
          </p:cNvSpPr>
          <p:nvPr/>
        </p:nvSpPr>
        <p:spPr>
          <a:xfrm>
            <a:off x="5256076" y="2715766"/>
            <a:ext cx="3439328" cy="1800200"/>
          </a:xfrm>
          <a:prstGeom prst="rect">
            <a:avLst/>
          </a:prstGeom>
        </p:spPr>
        <p:txBody>
          <a:bodyPr/>
          <a:lstStyle>
            <a:lvl1pPr marL="0" indent="0" algn="l" defTabSz="457200" rtl="0" eaLnBrk="1" latinLnBrk="0" hangingPunct="1">
              <a:spcBef>
                <a:spcPts val="0"/>
              </a:spcBef>
              <a:spcAft>
                <a:spcPts val="600"/>
              </a:spcAft>
              <a:buClr>
                <a:schemeClr val="tx1"/>
              </a:buClr>
              <a:buFont typeface="Arial" panose="020B0604020202020204" pitchFamily="34" charset="0"/>
              <a:buNone/>
              <a:defRPr sz="1600" kern="1200">
                <a:solidFill>
                  <a:schemeClr val="tx1"/>
                </a:solidFill>
                <a:latin typeface="+mn-lt"/>
                <a:ea typeface="+mn-ea"/>
                <a:cs typeface="Arial" pitchFamily="34" charset="0"/>
              </a:defRPr>
            </a:lvl1pPr>
            <a:lvl2pPr marL="180975"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2pPr>
            <a:lvl3pPr marL="361950"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3pPr>
            <a:lvl4pPr marL="534988"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4pPr>
            <a:lvl5pPr marL="715963"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buClrTx/>
              <a:buFontTx/>
              <a:buNone/>
              <a:defRPr/>
            </a:pPr>
            <a:r>
              <a:rPr lang="en-US" i="1">
                <a:latin typeface="Arial"/>
                <a:cs typeface="Arial Bold"/>
              </a:rPr>
              <a:t>Nobody argues that string quartets have the potential to become more productive, but some economists say that health care and education have more potential efficiency gains than are commonly recognized.</a:t>
            </a:r>
          </a:p>
        </p:txBody>
      </p:sp>
      <p:sp>
        <p:nvSpPr>
          <p:cNvPr id="10" name="Pladsholder til tekst 2">
            <a:extLst>
              <a:ext uri="{FF2B5EF4-FFF2-40B4-BE49-F238E27FC236}">
                <a16:creationId xmlns:a16="http://schemas.microsoft.com/office/drawing/2014/main" id="{7207088B-BA1F-AA3F-585C-32848A93D76C}"/>
              </a:ext>
            </a:extLst>
          </p:cNvPr>
          <p:cNvSpPr txBox="1">
            <a:spLocks/>
          </p:cNvSpPr>
          <p:nvPr/>
        </p:nvSpPr>
        <p:spPr>
          <a:xfrm>
            <a:off x="33540" y="2643758"/>
            <a:ext cx="2090188" cy="636604"/>
          </a:xfrm>
          <a:prstGeom prst="rect">
            <a:avLst/>
          </a:prstGeom>
        </p:spPr>
        <p:txBody>
          <a:bodyPr/>
          <a:lstStyle>
            <a:lvl1pPr marL="0" indent="0" algn="l" defTabSz="457200" rtl="0" eaLnBrk="1" latinLnBrk="0" hangingPunct="1">
              <a:spcBef>
                <a:spcPts val="0"/>
              </a:spcBef>
              <a:spcAft>
                <a:spcPts val="600"/>
              </a:spcAft>
              <a:buClr>
                <a:schemeClr val="tx1"/>
              </a:buClr>
              <a:buFont typeface="Arial" panose="020B0604020202020204" pitchFamily="34" charset="0"/>
              <a:buNone/>
              <a:defRPr sz="1600" kern="1200">
                <a:solidFill>
                  <a:schemeClr val="tx1"/>
                </a:solidFill>
                <a:latin typeface="+mn-lt"/>
                <a:ea typeface="+mn-ea"/>
                <a:cs typeface="Arial" pitchFamily="34" charset="0"/>
              </a:defRPr>
            </a:lvl1pPr>
            <a:lvl2pPr marL="180975"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2pPr>
            <a:lvl3pPr marL="361950"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3pPr>
            <a:lvl4pPr marL="534988"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4pPr>
            <a:lvl5pPr marL="715963"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buClrTx/>
              <a:buFontTx/>
              <a:buNone/>
              <a:defRPr/>
            </a:pPr>
            <a:r>
              <a:rPr lang="en-US" sz="1200">
                <a:solidFill>
                  <a:srgbClr val="E79217"/>
                </a:solidFill>
                <a:latin typeface="Arial"/>
                <a:cs typeface="Arial Bold"/>
              </a:rPr>
              <a:t>William Baumol</a:t>
            </a:r>
          </a:p>
          <a:p>
            <a:endParaRPr lang="da-DK">
              <a:solidFill>
                <a:schemeClr val="bg1"/>
              </a:solidFill>
            </a:endParaRPr>
          </a:p>
        </p:txBody>
      </p:sp>
      <p:sp>
        <p:nvSpPr>
          <p:cNvPr id="12" name="Tekstfelt 11">
            <a:extLst>
              <a:ext uri="{FF2B5EF4-FFF2-40B4-BE49-F238E27FC236}">
                <a16:creationId xmlns:a16="http://schemas.microsoft.com/office/drawing/2014/main" id="{A20DC476-791D-F969-413A-7E4E9A5CB652}"/>
              </a:ext>
            </a:extLst>
          </p:cNvPr>
          <p:cNvSpPr txBox="1"/>
          <p:nvPr/>
        </p:nvSpPr>
        <p:spPr>
          <a:xfrm>
            <a:off x="4932040" y="516692"/>
            <a:ext cx="4104456" cy="1569660"/>
          </a:xfrm>
          <a:prstGeom prst="rect">
            <a:avLst/>
          </a:prstGeom>
          <a:noFill/>
        </p:spPr>
        <p:txBody>
          <a:bodyPr wrap="square" rtlCol="0">
            <a:spAutoFit/>
          </a:bodyPr>
          <a:lstStyle/>
          <a:p>
            <a:r>
              <a:rPr lang="da-DK" sz="2400">
                <a:solidFill>
                  <a:schemeClr val="bg1"/>
                </a:solidFill>
                <a:latin typeface="Georgia" panose="02040502050405020303" pitchFamily="18" charset="0"/>
              </a:rPr>
              <a:t>BAUMOLS ”OMKOSTNINGSSYGE” &amp; ARBEJDE, DER IKKE KAN ”SPEEDES UP”</a:t>
            </a:r>
          </a:p>
        </p:txBody>
      </p:sp>
      <p:sp>
        <p:nvSpPr>
          <p:cNvPr id="16" name="Tekstfelt 15">
            <a:extLst>
              <a:ext uri="{FF2B5EF4-FFF2-40B4-BE49-F238E27FC236}">
                <a16:creationId xmlns:a16="http://schemas.microsoft.com/office/drawing/2014/main" id="{D1AB0C61-B1E5-F3CA-F7C6-63CC7BBD3A31}"/>
              </a:ext>
            </a:extLst>
          </p:cNvPr>
          <p:cNvSpPr txBox="1"/>
          <p:nvPr/>
        </p:nvSpPr>
        <p:spPr>
          <a:xfrm>
            <a:off x="4934884" y="2312171"/>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
        <p:nvSpPr>
          <p:cNvPr id="17" name="Tekstfelt 16">
            <a:extLst>
              <a:ext uri="{FF2B5EF4-FFF2-40B4-BE49-F238E27FC236}">
                <a16:creationId xmlns:a16="http://schemas.microsoft.com/office/drawing/2014/main" id="{370CB5FA-5239-8AAD-BF26-CB9A2DBA8EDF}"/>
              </a:ext>
            </a:extLst>
          </p:cNvPr>
          <p:cNvSpPr txBox="1"/>
          <p:nvPr/>
        </p:nvSpPr>
        <p:spPr>
          <a:xfrm>
            <a:off x="8496436" y="4118976"/>
            <a:ext cx="1845431" cy="1015663"/>
          </a:xfrm>
          <a:prstGeom prst="rect">
            <a:avLst/>
          </a:prstGeom>
          <a:noFill/>
        </p:spPr>
        <p:txBody>
          <a:bodyPr wrap="square" rtlCol="0">
            <a:spAutoFit/>
          </a:bodyPr>
          <a:lstStyle/>
          <a:p>
            <a:r>
              <a:rPr lang="da-DK" sz="6000">
                <a:solidFill>
                  <a:srgbClr val="EC8C11"/>
                </a:solidFill>
                <a:latin typeface="Georgia" panose="02040502050405020303" pitchFamily="18" charset="0"/>
              </a:rPr>
              <a:t>”</a:t>
            </a:r>
          </a:p>
        </p:txBody>
      </p:sp>
    </p:spTree>
    <p:custDataLst>
      <p:custData r:id="rId1"/>
      <p:custData r:id="rId2"/>
      <p:tags r:id="rId3"/>
    </p:custDataLst>
    <p:extLst>
      <p:ext uri="{BB962C8B-B14F-4D97-AF65-F5344CB8AC3E}">
        <p14:creationId xmlns:p14="http://schemas.microsoft.com/office/powerpoint/2010/main" val="837024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a:spLocks/>
          </p:cNvSpPr>
          <p:nvPr/>
        </p:nvSpPr>
        <p:spPr>
          <a:xfrm>
            <a:off x="2" y="3516421"/>
            <a:ext cx="1807513" cy="121556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66"/>
            <a:endParaRPr lang="da-DK" sz="700">
              <a:solidFill>
                <a:prstClr val="white"/>
              </a:solidFill>
              <a:latin typeface="Arial" panose="020B0604020202020204" pitchFamily="34" charset="0"/>
              <a:cs typeface="Arial" panose="020B0604020202020204" pitchFamily="34" charset="0"/>
            </a:endParaRPr>
          </a:p>
        </p:txBody>
      </p:sp>
      <p:sp>
        <p:nvSpPr>
          <p:cNvPr id="40" name="Rectangle 39"/>
          <p:cNvSpPr>
            <a:spLocks/>
          </p:cNvSpPr>
          <p:nvPr/>
        </p:nvSpPr>
        <p:spPr>
          <a:xfrm>
            <a:off x="1807513" y="2723146"/>
            <a:ext cx="1843440" cy="14057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66"/>
            <a:endParaRPr lang="da-DK" sz="700">
              <a:solidFill>
                <a:prstClr val="white"/>
              </a:solidFill>
              <a:latin typeface="Arial" panose="020B0604020202020204" pitchFamily="34" charset="0"/>
              <a:cs typeface="Arial" panose="020B0604020202020204" pitchFamily="34" charset="0"/>
            </a:endParaRPr>
          </a:p>
        </p:txBody>
      </p:sp>
      <p:sp>
        <p:nvSpPr>
          <p:cNvPr id="44" name="Rectangle 43"/>
          <p:cNvSpPr>
            <a:spLocks/>
          </p:cNvSpPr>
          <p:nvPr/>
        </p:nvSpPr>
        <p:spPr>
          <a:xfrm>
            <a:off x="3650953" y="3246902"/>
            <a:ext cx="1843440" cy="12052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66"/>
            <a:endParaRPr lang="da-DK" sz="700">
              <a:solidFill>
                <a:prstClr val="white"/>
              </a:solidFill>
              <a:latin typeface="Arial" panose="020B0604020202020204" pitchFamily="34" charset="0"/>
              <a:cs typeface="Arial" panose="020B0604020202020204" pitchFamily="34" charset="0"/>
            </a:endParaRPr>
          </a:p>
        </p:txBody>
      </p:sp>
      <p:sp>
        <p:nvSpPr>
          <p:cNvPr id="45" name="Rectangle 44"/>
          <p:cNvSpPr>
            <a:spLocks/>
          </p:cNvSpPr>
          <p:nvPr/>
        </p:nvSpPr>
        <p:spPr>
          <a:xfrm>
            <a:off x="5494392" y="2427734"/>
            <a:ext cx="1843440" cy="120526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66"/>
            <a:endParaRPr lang="da-DK" sz="700">
              <a:solidFill>
                <a:prstClr val="white"/>
              </a:solidFill>
              <a:latin typeface="Arial" panose="020B0604020202020204" pitchFamily="34" charset="0"/>
              <a:cs typeface="Arial" panose="020B0604020202020204" pitchFamily="34" charset="0"/>
            </a:endParaRPr>
          </a:p>
        </p:txBody>
      </p:sp>
      <p:sp>
        <p:nvSpPr>
          <p:cNvPr id="48" name="Rectangle 47"/>
          <p:cNvSpPr>
            <a:spLocks/>
          </p:cNvSpPr>
          <p:nvPr/>
        </p:nvSpPr>
        <p:spPr>
          <a:xfrm>
            <a:off x="7336490" y="3381325"/>
            <a:ext cx="1807513" cy="1070839"/>
          </a:xfrm>
          <a:prstGeom prst="rect">
            <a:avLst/>
          </a:prstGeom>
          <a:solidFill>
            <a:srgbClr val="005447"/>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66"/>
            <a:endParaRPr lang="da-DK" sz="1400">
              <a:solidFill>
                <a:prstClr val="white"/>
              </a:solidFill>
              <a:latin typeface="Arial" panose="020B0604020202020204" pitchFamily="34" charset="0"/>
              <a:cs typeface="Arial" panose="020B0604020202020204" pitchFamily="34" charset="0"/>
            </a:endParaRPr>
          </a:p>
        </p:txBody>
      </p:sp>
      <p:sp>
        <p:nvSpPr>
          <p:cNvPr id="49" name="TextBox 48"/>
          <p:cNvSpPr txBox="1">
            <a:spLocks/>
          </p:cNvSpPr>
          <p:nvPr/>
        </p:nvSpPr>
        <p:spPr>
          <a:xfrm>
            <a:off x="2" y="3516422"/>
            <a:ext cx="1807511" cy="315469"/>
          </a:xfrm>
          <a:prstGeom prst="rect">
            <a:avLst/>
          </a:prstGeom>
          <a:noFill/>
        </p:spPr>
        <p:txBody>
          <a:bodyPr wrap="square" lIns="68579" tIns="34289" rIns="68579" bIns="34289" rtlCol="0">
            <a:spAutoFit/>
          </a:bodyPr>
          <a:lstStyle/>
          <a:p>
            <a:pPr algn="ctr" defTabSz="685766"/>
            <a:r>
              <a:rPr lang="da-DK" sz="1600" b="1">
                <a:solidFill>
                  <a:srgbClr val="E79217"/>
                </a:solidFill>
                <a:latin typeface="Georgia" panose="02040502050405020303" pitchFamily="18" charset="0"/>
                <a:ea typeface="Open Sans" panose="020B0606030504020204" pitchFamily="34" charset="0"/>
                <a:cs typeface="Arial" panose="020B0604020202020204" pitchFamily="34" charset="0"/>
              </a:rPr>
              <a:t>1</a:t>
            </a:r>
          </a:p>
        </p:txBody>
      </p:sp>
      <p:sp>
        <p:nvSpPr>
          <p:cNvPr id="50" name="TextBox 49"/>
          <p:cNvSpPr txBox="1">
            <a:spLocks/>
          </p:cNvSpPr>
          <p:nvPr/>
        </p:nvSpPr>
        <p:spPr>
          <a:xfrm>
            <a:off x="1807514" y="2724334"/>
            <a:ext cx="1838194" cy="315469"/>
          </a:xfrm>
          <a:prstGeom prst="rect">
            <a:avLst/>
          </a:prstGeom>
          <a:noFill/>
        </p:spPr>
        <p:txBody>
          <a:bodyPr wrap="square" lIns="68579" tIns="34289" rIns="68579" bIns="34289" rtlCol="0">
            <a:spAutoFit/>
          </a:bodyPr>
          <a:lstStyle/>
          <a:p>
            <a:pPr algn="ctr" defTabSz="685766"/>
            <a:r>
              <a:rPr lang="da-DK" sz="1600" b="1">
                <a:solidFill>
                  <a:srgbClr val="E79217"/>
                </a:solidFill>
                <a:latin typeface="Georgia" panose="02040502050405020303" pitchFamily="18" charset="0"/>
                <a:ea typeface="Open Sans" panose="020B0606030504020204" pitchFamily="34" charset="0"/>
                <a:cs typeface="Arial" panose="020B0604020202020204" pitchFamily="34" charset="0"/>
              </a:rPr>
              <a:t>2</a:t>
            </a:r>
          </a:p>
        </p:txBody>
      </p:sp>
      <p:sp>
        <p:nvSpPr>
          <p:cNvPr id="51" name="TextBox 50"/>
          <p:cNvSpPr txBox="1">
            <a:spLocks/>
          </p:cNvSpPr>
          <p:nvPr/>
        </p:nvSpPr>
        <p:spPr>
          <a:xfrm>
            <a:off x="3654804" y="3272599"/>
            <a:ext cx="1838245" cy="315469"/>
          </a:xfrm>
          <a:prstGeom prst="rect">
            <a:avLst/>
          </a:prstGeom>
          <a:noFill/>
        </p:spPr>
        <p:txBody>
          <a:bodyPr wrap="square" lIns="68579" tIns="34289" rIns="68579" bIns="34289" rtlCol="0">
            <a:spAutoFit/>
          </a:bodyPr>
          <a:lstStyle/>
          <a:p>
            <a:pPr algn="ctr" defTabSz="685766"/>
            <a:r>
              <a:rPr lang="da-DK" sz="1600" b="1">
                <a:solidFill>
                  <a:srgbClr val="E79217"/>
                </a:solidFill>
                <a:latin typeface="Georgia" panose="02040502050405020303" pitchFamily="18" charset="0"/>
                <a:ea typeface="Open Sans" panose="020B0606030504020204" pitchFamily="34" charset="0"/>
                <a:cs typeface="Arial" panose="020B0604020202020204" pitchFamily="34" charset="0"/>
              </a:rPr>
              <a:t>3</a:t>
            </a:r>
          </a:p>
        </p:txBody>
      </p:sp>
      <p:sp>
        <p:nvSpPr>
          <p:cNvPr id="52" name="TextBox 51"/>
          <p:cNvSpPr txBox="1">
            <a:spLocks/>
          </p:cNvSpPr>
          <p:nvPr/>
        </p:nvSpPr>
        <p:spPr>
          <a:xfrm>
            <a:off x="5494392" y="2444507"/>
            <a:ext cx="1842095" cy="315469"/>
          </a:xfrm>
          <a:prstGeom prst="rect">
            <a:avLst/>
          </a:prstGeom>
          <a:noFill/>
        </p:spPr>
        <p:txBody>
          <a:bodyPr wrap="square" lIns="68579" tIns="34289" rIns="68579" bIns="34289" rtlCol="0">
            <a:spAutoFit/>
          </a:bodyPr>
          <a:lstStyle/>
          <a:p>
            <a:pPr algn="ctr" defTabSz="685766"/>
            <a:r>
              <a:rPr lang="da-DK" sz="1600" b="1">
                <a:solidFill>
                  <a:srgbClr val="E79217"/>
                </a:solidFill>
                <a:latin typeface="Georgia" panose="02040502050405020303" pitchFamily="18" charset="0"/>
                <a:ea typeface="Open Sans" panose="020B0606030504020204" pitchFamily="34" charset="0"/>
                <a:cs typeface="Arial" panose="020B0604020202020204" pitchFamily="34" charset="0"/>
              </a:rPr>
              <a:t>4</a:t>
            </a:r>
          </a:p>
        </p:txBody>
      </p:sp>
      <p:sp>
        <p:nvSpPr>
          <p:cNvPr id="53" name="TextBox 52"/>
          <p:cNvSpPr txBox="1">
            <a:spLocks/>
          </p:cNvSpPr>
          <p:nvPr/>
        </p:nvSpPr>
        <p:spPr>
          <a:xfrm>
            <a:off x="7337831" y="3380611"/>
            <a:ext cx="1806167" cy="315469"/>
          </a:xfrm>
          <a:prstGeom prst="rect">
            <a:avLst/>
          </a:prstGeom>
          <a:noFill/>
        </p:spPr>
        <p:txBody>
          <a:bodyPr wrap="square" lIns="68579" tIns="34289" rIns="68579" bIns="34289" rtlCol="0">
            <a:spAutoFit/>
          </a:bodyPr>
          <a:lstStyle/>
          <a:p>
            <a:pPr algn="ctr" defTabSz="685766"/>
            <a:r>
              <a:rPr lang="da-DK" sz="1600" b="1">
                <a:solidFill>
                  <a:srgbClr val="E79217"/>
                </a:solidFill>
                <a:latin typeface="Georgia" panose="02040502050405020303" pitchFamily="18" charset="0"/>
                <a:ea typeface="Open Sans" panose="020B0606030504020204" pitchFamily="34" charset="0"/>
                <a:cs typeface="Arial" panose="020B0604020202020204" pitchFamily="34" charset="0"/>
              </a:rPr>
              <a:t>5</a:t>
            </a:r>
          </a:p>
        </p:txBody>
      </p:sp>
      <p:sp>
        <p:nvSpPr>
          <p:cNvPr id="3" name="Rectangle 2"/>
          <p:cNvSpPr>
            <a:spLocks/>
          </p:cNvSpPr>
          <p:nvPr/>
        </p:nvSpPr>
        <p:spPr>
          <a:xfrm>
            <a:off x="140432" y="3954567"/>
            <a:ext cx="1571625" cy="669412"/>
          </a:xfrm>
          <a:prstGeom prst="rect">
            <a:avLst/>
          </a:prstGeom>
        </p:spPr>
        <p:txBody>
          <a:bodyPr wrap="square" lIns="68579" tIns="34289" rIns="68579" bIns="34289">
            <a:spAutoFit/>
          </a:bodyPr>
          <a:lstStyle/>
          <a:p>
            <a:pPr defTabSz="685766"/>
            <a:r>
              <a:rPr lang="da-DK" sz="1300" i="1">
                <a:solidFill>
                  <a:prstClr val="white"/>
                </a:solidFill>
                <a:latin typeface="Arial" panose="020B0604020202020204" pitchFamily="34" charset="0"/>
                <a:ea typeface="Open Sans" panose="020B0606030504020204" pitchFamily="34" charset="0"/>
                <a:cs typeface="Arial" panose="020B0604020202020204" pitchFamily="34" charset="0"/>
              </a:rPr>
              <a:t>Den måde, som arbejdet er planlagt og tilrettelagt på</a:t>
            </a:r>
          </a:p>
        </p:txBody>
      </p:sp>
      <p:sp>
        <p:nvSpPr>
          <p:cNvPr id="54" name="Rectangle 53"/>
          <p:cNvSpPr>
            <a:spLocks/>
          </p:cNvSpPr>
          <p:nvPr/>
        </p:nvSpPr>
        <p:spPr>
          <a:xfrm>
            <a:off x="1947944" y="3142444"/>
            <a:ext cx="1603699" cy="869467"/>
          </a:xfrm>
          <a:prstGeom prst="rect">
            <a:avLst/>
          </a:prstGeom>
        </p:spPr>
        <p:txBody>
          <a:bodyPr wrap="square" lIns="68579" tIns="34289" rIns="68579" bIns="34289">
            <a:spAutoFit/>
          </a:bodyPr>
          <a:lstStyle/>
          <a:p>
            <a:pPr defTabSz="685766"/>
            <a:r>
              <a:rPr lang="da-DK" sz="1300" i="1">
                <a:latin typeface="Arial" panose="020B0604020202020204" pitchFamily="34" charset="0"/>
                <a:ea typeface="Open Sans" panose="020B0606030504020204" pitchFamily="34" charset="0"/>
                <a:cs typeface="Arial" panose="020B0604020202020204" pitchFamily="34" charset="0"/>
              </a:rPr>
              <a:t>De organisatoriske forhold af betydning for de ansattes arbejde</a:t>
            </a:r>
          </a:p>
        </p:txBody>
      </p:sp>
      <p:sp>
        <p:nvSpPr>
          <p:cNvPr id="55" name="Rectangle 54"/>
          <p:cNvSpPr>
            <a:spLocks/>
          </p:cNvSpPr>
          <p:nvPr/>
        </p:nvSpPr>
        <p:spPr>
          <a:xfrm>
            <a:off x="3784238" y="3674740"/>
            <a:ext cx="1571625" cy="669412"/>
          </a:xfrm>
          <a:prstGeom prst="rect">
            <a:avLst/>
          </a:prstGeom>
        </p:spPr>
        <p:txBody>
          <a:bodyPr wrap="square" lIns="68579" tIns="34289" rIns="68579" bIns="34289">
            <a:spAutoFit/>
          </a:bodyPr>
          <a:lstStyle/>
          <a:p>
            <a:pPr defTabSz="685766"/>
            <a:r>
              <a:rPr lang="da-DK" sz="1300" i="1">
                <a:solidFill>
                  <a:prstClr val="white"/>
                </a:solidFill>
                <a:latin typeface="Arial" panose="020B0604020202020204" pitchFamily="34" charset="0"/>
                <a:ea typeface="Open Sans" panose="020B0606030504020204" pitchFamily="34" charset="0"/>
                <a:cs typeface="Arial" panose="020B0604020202020204" pitchFamily="34" charset="0"/>
              </a:rPr>
              <a:t>Arbejdets indhold, herunder kravene i arbejdet</a:t>
            </a:r>
          </a:p>
        </p:txBody>
      </p:sp>
      <p:sp>
        <p:nvSpPr>
          <p:cNvPr id="56" name="Rectangle 55"/>
          <p:cNvSpPr>
            <a:spLocks/>
          </p:cNvSpPr>
          <p:nvPr/>
        </p:nvSpPr>
        <p:spPr>
          <a:xfrm>
            <a:off x="5629628" y="2882652"/>
            <a:ext cx="1571625" cy="669412"/>
          </a:xfrm>
          <a:prstGeom prst="rect">
            <a:avLst/>
          </a:prstGeom>
        </p:spPr>
        <p:txBody>
          <a:bodyPr wrap="square" lIns="68579" tIns="34289" rIns="68579" bIns="34289">
            <a:spAutoFit/>
          </a:bodyPr>
          <a:lstStyle/>
          <a:p>
            <a:pPr defTabSz="685766"/>
            <a:r>
              <a:rPr lang="da-DK" sz="1300" i="1">
                <a:solidFill>
                  <a:prstClr val="white"/>
                </a:solidFill>
                <a:latin typeface="Arial" panose="020B0604020202020204" pitchFamily="34" charset="0"/>
                <a:ea typeface="Open Sans" panose="020B0606030504020204" pitchFamily="34" charset="0"/>
                <a:cs typeface="Arial" panose="020B0604020202020204" pitchFamily="34" charset="0"/>
              </a:rPr>
              <a:t>Den måde, som arbejdet udføres på</a:t>
            </a:r>
          </a:p>
        </p:txBody>
      </p:sp>
      <p:sp>
        <p:nvSpPr>
          <p:cNvPr id="57" name="Rectangle 56"/>
          <p:cNvSpPr>
            <a:spLocks/>
          </p:cNvSpPr>
          <p:nvPr/>
        </p:nvSpPr>
        <p:spPr>
          <a:xfrm>
            <a:off x="7473068" y="3838791"/>
            <a:ext cx="1571625" cy="469357"/>
          </a:xfrm>
          <a:prstGeom prst="rect">
            <a:avLst/>
          </a:prstGeom>
        </p:spPr>
        <p:txBody>
          <a:bodyPr wrap="square" lIns="68579" tIns="34289" rIns="68579" bIns="34289">
            <a:spAutoFit/>
          </a:bodyPr>
          <a:lstStyle/>
          <a:p>
            <a:pPr defTabSz="685766"/>
            <a:r>
              <a:rPr lang="da-DK" sz="1300" i="1">
                <a:solidFill>
                  <a:prstClr val="white"/>
                </a:solidFill>
                <a:latin typeface="Arial" panose="020B0604020202020204" pitchFamily="34" charset="0"/>
                <a:ea typeface="Open Sans" panose="020B0606030504020204" pitchFamily="34" charset="0"/>
                <a:cs typeface="Arial" panose="020B0604020202020204" pitchFamily="34" charset="0"/>
              </a:rPr>
              <a:t>De sociale relationer i arbejdet</a:t>
            </a:r>
          </a:p>
        </p:txBody>
      </p:sp>
      <p:sp>
        <p:nvSpPr>
          <p:cNvPr id="19" name="bk object 16"/>
          <p:cNvSpPr/>
          <p:nvPr/>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20" name="bk object 17"/>
          <p:cNvSpPr/>
          <p:nvPr/>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
        <p:nvSpPr>
          <p:cNvPr id="2" name="Tekstfelt 1">
            <a:extLst>
              <a:ext uri="{FF2B5EF4-FFF2-40B4-BE49-F238E27FC236}">
                <a16:creationId xmlns:a16="http://schemas.microsoft.com/office/drawing/2014/main" id="{A3BB748F-8564-3F96-B71A-A823700AE70F}"/>
              </a:ext>
            </a:extLst>
          </p:cNvPr>
          <p:cNvSpPr txBox="1"/>
          <p:nvPr/>
        </p:nvSpPr>
        <p:spPr>
          <a:xfrm>
            <a:off x="312866" y="508190"/>
            <a:ext cx="8831132" cy="954107"/>
          </a:xfrm>
          <a:prstGeom prst="rect">
            <a:avLst/>
          </a:prstGeom>
          <a:noFill/>
        </p:spPr>
        <p:txBody>
          <a:bodyPr wrap="square" rtlCol="0">
            <a:spAutoFit/>
          </a:bodyPr>
          <a:lstStyle/>
          <a:p>
            <a:r>
              <a:rPr lang="da-DK" sz="2800">
                <a:latin typeface="Georgia" panose="02040502050405020303" pitchFamily="18" charset="0"/>
              </a:rPr>
              <a:t>PSYKISK ARBEJDSMILJØ I FØLGE BEKENDTGØRELSEN</a:t>
            </a:r>
          </a:p>
        </p:txBody>
      </p:sp>
      <p:sp>
        <p:nvSpPr>
          <p:cNvPr id="4" name="Tekstfelt 3">
            <a:extLst>
              <a:ext uri="{FF2B5EF4-FFF2-40B4-BE49-F238E27FC236}">
                <a16:creationId xmlns:a16="http://schemas.microsoft.com/office/drawing/2014/main" id="{24EB18FF-5692-41CC-0F47-02A2DC73AB52}"/>
              </a:ext>
            </a:extLst>
          </p:cNvPr>
          <p:cNvSpPr txBox="1"/>
          <p:nvPr/>
        </p:nvSpPr>
        <p:spPr>
          <a:xfrm>
            <a:off x="293786" y="1518923"/>
            <a:ext cx="8058633" cy="584775"/>
          </a:xfrm>
          <a:prstGeom prst="rect">
            <a:avLst/>
          </a:prstGeom>
          <a:noFill/>
        </p:spPr>
        <p:txBody>
          <a:bodyPr wrap="square">
            <a:spAutoFit/>
          </a:bodyPr>
          <a:lstStyle/>
          <a:p>
            <a:r>
              <a:rPr lang="da-DK" sz="1600" b="1"/>
              <a:t>§ 7. </a:t>
            </a:r>
            <a:r>
              <a:rPr lang="da-DK" sz="1600"/>
              <a:t>Ved påvirkninger i det psykiske arbejdsmiljø forstås i denne bekendtgørelse psykosociale påvirkninger i arbejdet, som opstår i forbindelse med følgende:</a:t>
            </a:r>
          </a:p>
        </p:txBody>
      </p:sp>
    </p:spTree>
    <p:custDataLst>
      <p:custData r:id="rId1"/>
      <p:custData r:id="rId2"/>
      <p:tags r:id="rId3"/>
    </p:custDataLst>
    <p:extLst>
      <p:ext uri="{BB962C8B-B14F-4D97-AF65-F5344CB8AC3E}">
        <p14:creationId xmlns:p14="http://schemas.microsoft.com/office/powerpoint/2010/main" val="287501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D061873-B398-1721-25BE-BA8A1269E380}"/>
              </a:ext>
            </a:extLst>
          </p:cNvPr>
          <p:cNvSpPr>
            <a:spLocks noGrp="1" noRot="1" noMove="1" noResize="1" noEditPoints="1" noAdjustHandles="1" noChangeArrowheads="1" noChangeShapeType="1"/>
          </p:cNvSpPr>
          <p:nvPr/>
        </p:nvSpPr>
        <p:spPr>
          <a:xfrm>
            <a:off x="-11166" y="0"/>
            <a:ext cx="4572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FE54E99A-4C0D-8807-FF9C-1D5E4F170D7F}"/>
              </a:ext>
            </a:extLst>
          </p:cNvPr>
          <p:cNvSpPr txBox="1"/>
          <p:nvPr/>
        </p:nvSpPr>
        <p:spPr>
          <a:xfrm>
            <a:off x="312866" y="508190"/>
            <a:ext cx="4403150" cy="954107"/>
          </a:xfrm>
          <a:prstGeom prst="rect">
            <a:avLst/>
          </a:prstGeom>
          <a:noFill/>
        </p:spPr>
        <p:txBody>
          <a:bodyPr wrap="square" rtlCol="0">
            <a:spAutoFit/>
          </a:bodyPr>
          <a:lstStyle/>
          <a:p>
            <a:r>
              <a:rPr lang="da-DK" sz="2800">
                <a:latin typeface="Georgia" panose="02040502050405020303" pitchFamily="18" charset="0"/>
              </a:rPr>
              <a:t>HVORDAN GØR MAN DET?</a:t>
            </a:r>
          </a:p>
        </p:txBody>
      </p:sp>
      <p:sp>
        <p:nvSpPr>
          <p:cNvPr id="7" name="Pladsholder til tekst 2">
            <a:extLst>
              <a:ext uri="{FF2B5EF4-FFF2-40B4-BE49-F238E27FC236}">
                <a16:creationId xmlns:a16="http://schemas.microsoft.com/office/drawing/2014/main" id="{1282135A-767A-0B23-8B3E-D3F80D897A25}"/>
              </a:ext>
            </a:extLst>
          </p:cNvPr>
          <p:cNvSpPr txBox="1">
            <a:spLocks/>
          </p:cNvSpPr>
          <p:nvPr/>
        </p:nvSpPr>
        <p:spPr>
          <a:xfrm>
            <a:off x="384874" y="1557984"/>
            <a:ext cx="2978086" cy="617722"/>
          </a:xfrm>
          <a:prstGeom prst="rect">
            <a:avLst/>
          </a:prstGeom>
        </p:spPr>
        <p:txBody>
          <a:bodyPr/>
          <a:lstStyle>
            <a:lvl1pPr marL="0" indent="0" algn="l" defTabSz="457200" rtl="0" eaLnBrk="1" latinLnBrk="0" hangingPunct="1">
              <a:spcBef>
                <a:spcPts val="0"/>
              </a:spcBef>
              <a:spcAft>
                <a:spcPts val="600"/>
              </a:spcAft>
              <a:buClr>
                <a:schemeClr val="tx1"/>
              </a:buClr>
              <a:buFont typeface="Arial" panose="020B0604020202020204" pitchFamily="34" charset="0"/>
              <a:buNone/>
              <a:defRPr sz="1600" kern="1200">
                <a:solidFill>
                  <a:schemeClr val="tx1"/>
                </a:solidFill>
                <a:latin typeface="+mn-lt"/>
                <a:ea typeface="+mn-ea"/>
                <a:cs typeface="Arial" pitchFamily="34" charset="0"/>
              </a:defRPr>
            </a:lvl1pPr>
            <a:lvl2pPr marL="180975"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2pPr>
            <a:lvl3pPr marL="361950"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3pPr>
            <a:lvl4pPr marL="534988"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4pPr>
            <a:lvl5pPr marL="715963"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buClrTx/>
              <a:buFontTx/>
              <a:buNone/>
              <a:defRPr/>
            </a:pPr>
            <a:r>
              <a:rPr lang="da-DK" b="1">
                <a:solidFill>
                  <a:srgbClr val="E79217"/>
                </a:solidFill>
                <a:latin typeface="Arial"/>
                <a:cs typeface="Arial Bold"/>
              </a:rPr>
              <a:t>Hvordan indretter man sig, så § 5. overholdes?</a:t>
            </a:r>
          </a:p>
          <a:p>
            <a:endParaRPr lang="da-DK"/>
          </a:p>
        </p:txBody>
      </p:sp>
      <p:sp>
        <p:nvSpPr>
          <p:cNvPr id="8" name="Tekstfelt 7">
            <a:extLst>
              <a:ext uri="{FF2B5EF4-FFF2-40B4-BE49-F238E27FC236}">
                <a16:creationId xmlns:a16="http://schemas.microsoft.com/office/drawing/2014/main" id="{83529F33-A62C-C0F7-D8F9-5FD3587EF27C}"/>
              </a:ext>
            </a:extLst>
          </p:cNvPr>
          <p:cNvSpPr txBox="1"/>
          <p:nvPr/>
        </p:nvSpPr>
        <p:spPr>
          <a:xfrm>
            <a:off x="384874" y="2355726"/>
            <a:ext cx="3456384" cy="1815882"/>
          </a:xfrm>
          <a:prstGeom prst="rect">
            <a:avLst/>
          </a:prstGeom>
          <a:noFill/>
        </p:spPr>
        <p:txBody>
          <a:bodyPr wrap="square">
            <a:spAutoFit/>
          </a:bodyPr>
          <a:lstStyle/>
          <a:p>
            <a:r>
              <a:rPr lang="da-DK" sz="1600" b="1"/>
              <a:t>§ 5. </a:t>
            </a:r>
            <a:r>
              <a:rPr lang="da-DK" sz="1600"/>
              <a:t>Arbejdet skal i alle led planlægges, tilrettelægges og udføres således, at påvirkningerne  i det psykiske arbejdsmiljø både ud fra en enkeltvis og samlet </a:t>
            </a:r>
            <a:r>
              <a:rPr lang="da-DK" sz="1600" i="1"/>
              <a:t>vurdering</a:t>
            </a:r>
            <a:r>
              <a:rPr lang="da-DK" sz="1600"/>
              <a:t> er sikkerheds- og sundhedsmæssigt fuldt forsvarlige på kort og lang sigt.</a:t>
            </a:r>
          </a:p>
        </p:txBody>
      </p:sp>
      <p:sp>
        <p:nvSpPr>
          <p:cNvPr id="9" name="Tekstfelt 8">
            <a:extLst>
              <a:ext uri="{FF2B5EF4-FFF2-40B4-BE49-F238E27FC236}">
                <a16:creationId xmlns:a16="http://schemas.microsoft.com/office/drawing/2014/main" id="{DBAA42D3-DD7B-ED78-F69B-19A4F85688B2}"/>
              </a:ext>
            </a:extLst>
          </p:cNvPr>
          <p:cNvSpPr txBox="1"/>
          <p:nvPr/>
        </p:nvSpPr>
        <p:spPr>
          <a:xfrm>
            <a:off x="349378" y="4279620"/>
            <a:ext cx="4572000" cy="307777"/>
          </a:xfrm>
          <a:prstGeom prst="rect">
            <a:avLst/>
          </a:prstGeom>
          <a:noFill/>
        </p:spPr>
        <p:txBody>
          <a:bodyPr wrap="square">
            <a:spAutoFit/>
          </a:bodyPr>
          <a:lstStyle/>
          <a:p>
            <a:r>
              <a:rPr lang="da-DK" sz="1400" i="1"/>
              <a:t>”Bekendtgørelse om psykisk arbejdsmiljø”</a:t>
            </a:r>
          </a:p>
        </p:txBody>
      </p:sp>
      <p:pic>
        <p:nvPicPr>
          <p:cNvPr id="19" name="Billede 18" descr="Tegnet maze med hvidt kridt på tavle">
            <a:extLst>
              <a:ext uri="{FF2B5EF4-FFF2-40B4-BE49-F238E27FC236}">
                <a16:creationId xmlns:a16="http://schemas.microsoft.com/office/drawing/2014/main" id="{201D6D2F-1A87-00DB-FE2D-8E94729ED74C}"/>
              </a:ext>
            </a:extLst>
          </p:cNvPr>
          <p:cNvPicPr>
            <a:picLocks noChangeAspect="1"/>
          </p:cNvPicPr>
          <p:nvPr/>
        </p:nvPicPr>
        <p:blipFill>
          <a:blip r:embed="rId6"/>
          <a:stretch>
            <a:fillRect/>
          </a:stretch>
        </p:blipFill>
        <p:spPr>
          <a:xfrm>
            <a:off x="4560834" y="0"/>
            <a:ext cx="4583166" cy="5143500"/>
          </a:xfrm>
          <a:prstGeom prst="rect">
            <a:avLst/>
          </a:prstGeom>
        </p:spPr>
      </p:pic>
    </p:spTree>
    <p:custDataLst>
      <p:custData r:id="rId1"/>
      <p:custData r:id="rId2"/>
      <p:tags r:id="rId3"/>
    </p:custDataLst>
    <p:extLst>
      <p:ext uri="{BB962C8B-B14F-4D97-AF65-F5344CB8AC3E}">
        <p14:creationId xmlns:p14="http://schemas.microsoft.com/office/powerpoint/2010/main" val="605727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ktangel 31">
            <a:extLst>
              <a:ext uri="{FF2B5EF4-FFF2-40B4-BE49-F238E27FC236}">
                <a16:creationId xmlns:a16="http://schemas.microsoft.com/office/drawing/2014/main" id="{2B25850E-FFCE-89C8-0EDB-F553E2D84C38}"/>
              </a:ext>
            </a:extLst>
          </p:cNvPr>
          <p:cNvSpPr>
            <a:spLocks noGrp="1" noRot="1" noMove="1" noResize="1" noEditPoints="1" noAdjustHandles="1" noChangeArrowheads="1" noChangeShapeType="1"/>
          </p:cNvSpPr>
          <p:nvPr/>
        </p:nvSpPr>
        <p:spPr>
          <a:xfrm>
            <a:off x="8463387" y="4426934"/>
            <a:ext cx="648072" cy="657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Picture 2" descr="Billede af Niels Borch Rasmussen">
            <a:extLst>
              <a:ext uri="{FF2B5EF4-FFF2-40B4-BE49-F238E27FC236}">
                <a16:creationId xmlns:a16="http://schemas.microsoft.com/office/drawing/2014/main" id="{05D2D5D4-E761-7CCF-BB38-1431678297C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Effect>
                      <a14:brightnessContrast bright="-12000"/>
                    </a14:imgEffect>
                  </a14:imgLayer>
                </a14:imgProps>
              </a:ext>
              <a:ext uri="{28A0092B-C50C-407E-A947-70E740481C1C}">
                <a14:useLocalDpi xmlns:a14="http://schemas.microsoft.com/office/drawing/2010/main" val="0"/>
              </a:ext>
            </a:extLst>
          </a:blip>
          <a:srcRect/>
          <a:stretch>
            <a:fillRect/>
          </a:stretch>
        </p:blipFill>
        <p:spPr bwMode="auto">
          <a:xfrm>
            <a:off x="98647" y="1563638"/>
            <a:ext cx="714356" cy="7143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illede af Sofie Skovdal Mouritzen">
            <a:extLst>
              <a:ext uri="{FF2B5EF4-FFF2-40B4-BE49-F238E27FC236}">
                <a16:creationId xmlns:a16="http://schemas.microsoft.com/office/drawing/2014/main" id="{37C5927F-35B7-D68E-3142-223601203AC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8000"/>
                    </a14:imgEffect>
                  </a14:imgLayer>
                </a14:imgProps>
              </a:ext>
              <a:ext uri="{28A0092B-C50C-407E-A947-70E740481C1C}">
                <a14:useLocalDpi xmlns:a14="http://schemas.microsoft.com/office/drawing/2010/main" val="0"/>
              </a:ext>
            </a:extLst>
          </a:blip>
          <a:srcRect b="14594"/>
          <a:stretch/>
        </p:blipFill>
        <p:spPr bwMode="auto">
          <a:xfrm>
            <a:off x="98647" y="2669069"/>
            <a:ext cx="724722" cy="720414"/>
          </a:xfrm>
          <a:prstGeom prst="rect">
            <a:avLst/>
          </a:prstGeom>
          <a:noFill/>
          <a:extLst>
            <a:ext uri="{909E8E84-426E-40DD-AFC4-6F175D3DCCD1}">
              <a14:hiddenFill xmlns:a14="http://schemas.microsoft.com/office/drawing/2010/main">
                <a:solidFill>
                  <a:srgbClr val="FFFFFF"/>
                </a:solidFill>
              </a14:hiddenFill>
            </a:ext>
          </a:extLst>
        </p:spPr>
      </p:pic>
      <p:pic>
        <p:nvPicPr>
          <p:cNvPr id="10" name="Billede 9" descr="Et billede, der indeholder Ansigt, person, tøj, smil&#10;&#10;Automatisk genereret beskrivelse">
            <a:extLst>
              <a:ext uri="{FF2B5EF4-FFF2-40B4-BE49-F238E27FC236}">
                <a16:creationId xmlns:a16="http://schemas.microsoft.com/office/drawing/2014/main" id="{65708E9F-2E6D-337F-95F3-E735710E98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Effect>
                      <a14:brightnessContrast bright="22000"/>
                    </a14:imgEffect>
                  </a14:imgLayer>
                </a14:imgProps>
              </a:ext>
            </a:extLst>
          </a:blip>
          <a:srcRect l="18608" r="20810" b="8220"/>
          <a:stretch/>
        </p:blipFill>
        <p:spPr>
          <a:xfrm>
            <a:off x="98647" y="447514"/>
            <a:ext cx="734567" cy="741898"/>
          </a:xfrm>
          <a:prstGeom prst="rect">
            <a:avLst/>
          </a:prstGeom>
        </p:spPr>
      </p:pic>
      <p:pic>
        <p:nvPicPr>
          <p:cNvPr id="11" name="Picture 4" descr="Silke Mathilde Falkenberg – Studentermedhjælper – Teknik- og ...">
            <a:extLst>
              <a:ext uri="{FF2B5EF4-FFF2-40B4-BE49-F238E27FC236}">
                <a16:creationId xmlns:a16="http://schemas.microsoft.com/office/drawing/2014/main" id="{64B121CD-C8AA-B7BD-701D-08C073091A2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saturation sat="0"/>
                    </a14:imgEffect>
                    <a14:imgEffect>
                      <a14:brightnessContrast bright="-20000" contrast="5000"/>
                    </a14:imgEffect>
                  </a14:imgLayer>
                </a14:imgProps>
              </a:ext>
              <a:ext uri="{28A0092B-C50C-407E-A947-70E740481C1C}">
                <a14:useLocalDpi xmlns:a14="http://schemas.microsoft.com/office/drawing/2010/main" val="0"/>
              </a:ext>
            </a:extLst>
          </a:blip>
          <a:srcRect/>
          <a:stretch>
            <a:fillRect/>
          </a:stretch>
        </p:blipFill>
        <p:spPr bwMode="auto">
          <a:xfrm>
            <a:off x="98647" y="3780558"/>
            <a:ext cx="741898" cy="741898"/>
          </a:xfrm>
          <a:prstGeom prst="rect">
            <a:avLst/>
          </a:prstGeom>
          <a:noFill/>
          <a:extLst>
            <a:ext uri="{909E8E84-426E-40DD-AFC4-6F175D3DCCD1}">
              <a14:hiddenFill xmlns:a14="http://schemas.microsoft.com/office/drawing/2010/main">
                <a:solidFill>
                  <a:srgbClr val="FFFFFF"/>
                </a:solidFill>
              </a14:hiddenFill>
            </a:ext>
          </a:extLst>
        </p:spPr>
      </p:pic>
      <p:sp>
        <p:nvSpPr>
          <p:cNvPr id="12" name="Tekstfelt 11">
            <a:extLst>
              <a:ext uri="{FF2B5EF4-FFF2-40B4-BE49-F238E27FC236}">
                <a16:creationId xmlns:a16="http://schemas.microsoft.com/office/drawing/2014/main" id="{F25B6C80-8897-EBBB-37EC-327964355563}"/>
              </a:ext>
            </a:extLst>
          </p:cNvPr>
          <p:cNvSpPr txBox="1"/>
          <p:nvPr/>
        </p:nvSpPr>
        <p:spPr>
          <a:xfrm>
            <a:off x="3445214" y="508190"/>
            <a:ext cx="5411262" cy="523220"/>
          </a:xfrm>
          <a:prstGeom prst="rect">
            <a:avLst/>
          </a:prstGeom>
          <a:noFill/>
        </p:spPr>
        <p:txBody>
          <a:bodyPr wrap="square" rtlCol="0">
            <a:spAutoFit/>
          </a:bodyPr>
          <a:lstStyle/>
          <a:p>
            <a:r>
              <a:rPr lang="da-DK" sz="2800">
                <a:latin typeface="Georgia" panose="02040502050405020303" pitchFamily="18" charset="0"/>
              </a:rPr>
              <a:t>KORT OM UNDERSØGELSEN</a:t>
            </a:r>
          </a:p>
        </p:txBody>
      </p:sp>
      <p:sp>
        <p:nvSpPr>
          <p:cNvPr id="14" name="Tekstfelt 13">
            <a:extLst>
              <a:ext uri="{FF2B5EF4-FFF2-40B4-BE49-F238E27FC236}">
                <a16:creationId xmlns:a16="http://schemas.microsoft.com/office/drawing/2014/main" id="{B9C7B35F-58F5-35E5-3CE1-9C17B9B21EA6}"/>
              </a:ext>
            </a:extLst>
          </p:cNvPr>
          <p:cNvSpPr txBox="1"/>
          <p:nvPr/>
        </p:nvSpPr>
        <p:spPr>
          <a:xfrm>
            <a:off x="860756" y="2695108"/>
            <a:ext cx="1742103" cy="523220"/>
          </a:xfrm>
          <a:prstGeom prst="rect">
            <a:avLst/>
          </a:prstGeom>
          <a:noFill/>
        </p:spPr>
        <p:txBody>
          <a:bodyPr wrap="square" rtlCol="0">
            <a:spAutoFit/>
          </a:bodyPr>
          <a:lstStyle/>
          <a:p>
            <a:pPr algn="l"/>
            <a:r>
              <a:rPr lang="da-DK" sz="1400">
                <a:solidFill>
                  <a:schemeClr val="bg1"/>
                </a:solidFill>
                <a:cs typeface="Arial Bold"/>
              </a:rPr>
              <a:t>Sofie S. Mouritzen, faglig koordinator</a:t>
            </a:r>
            <a:endParaRPr lang="da-DK" sz="1400" noProof="0">
              <a:solidFill>
                <a:schemeClr val="bg1"/>
              </a:solidFill>
              <a:latin typeface="+mn-lt"/>
              <a:cs typeface="Arial Bold"/>
            </a:endParaRPr>
          </a:p>
        </p:txBody>
      </p:sp>
      <p:sp>
        <p:nvSpPr>
          <p:cNvPr id="16" name="Tekstfelt 15">
            <a:extLst>
              <a:ext uri="{FF2B5EF4-FFF2-40B4-BE49-F238E27FC236}">
                <a16:creationId xmlns:a16="http://schemas.microsoft.com/office/drawing/2014/main" id="{61FC8EC5-2429-C7D7-8663-439013FB13E2}"/>
              </a:ext>
            </a:extLst>
          </p:cNvPr>
          <p:cNvSpPr txBox="1"/>
          <p:nvPr/>
        </p:nvSpPr>
        <p:spPr>
          <a:xfrm>
            <a:off x="860756" y="1609659"/>
            <a:ext cx="2268680" cy="523220"/>
          </a:xfrm>
          <a:prstGeom prst="rect">
            <a:avLst/>
          </a:prstGeom>
          <a:noFill/>
        </p:spPr>
        <p:txBody>
          <a:bodyPr wrap="square" rtlCol="0">
            <a:spAutoFit/>
          </a:bodyPr>
          <a:lstStyle/>
          <a:p>
            <a:pPr algn="l"/>
            <a:r>
              <a:rPr lang="da-DK" sz="1400">
                <a:solidFill>
                  <a:schemeClr val="bg1"/>
                </a:solidFill>
                <a:cs typeface="Arial Bold"/>
              </a:rPr>
              <a:t>Niels Borch Rasmussen, lektor,</a:t>
            </a:r>
            <a:r>
              <a:rPr lang="da-DK" sz="1400" noProof="0">
                <a:solidFill>
                  <a:schemeClr val="bg1"/>
                </a:solidFill>
                <a:latin typeface="+mn-lt"/>
                <a:cs typeface="Arial Bold"/>
              </a:rPr>
              <a:t> ph.d.</a:t>
            </a:r>
          </a:p>
        </p:txBody>
      </p:sp>
      <p:sp>
        <p:nvSpPr>
          <p:cNvPr id="17" name="Tekstfelt 16">
            <a:extLst>
              <a:ext uri="{FF2B5EF4-FFF2-40B4-BE49-F238E27FC236}">
                <a16:creationId xmlns:a16="http://schemas.microsoft.com/office/drawing/2014/main" id="{0891AA77-E894-0410-544D-FBD5363A63D8}"/>
              </a:ext>
            </a:extLst>
          </p:cNvPr>
          <p:cNvSpPr txBox="1"/>
          <p:nvPr/>
        </p:nvSpPr>
        <p:spPr>
          <a:xfrm>
            <a:off x="853104" y="3889897"/>
            <a:ext cx="2245865" cy="523220"/>
          </a:xfrm>
          <a:prstGeom prst="rect">
            <a:avLst/>
          </a:prstGeom>
          <a:noFill/>
        </p:spPr>
        <p:txBody>
          <a:bodyPr wrap="square">
            <a:spAutoFit/>
          </a:bodyPr>
          <a:lstStyle/>
          <a:p>
            <a:pPr algn="l"/>
            <a:r>
              <a:rPr lang="da-DK" sz="1400" noProof="0">
                <a:solidFill>
                  <a:schemeClr val="bg1"/>
                </a:solidFill>
                <a:latin typeface="+mn-lt"/>
                <a:cs typeface="Arial Bold"/>
              </a:rPr>
              <a:t>Silke </a:t>
            </a:r>
            <a:r>
              <a:rPr lang="da-DK" sz="1400">
                <a:solidFill>
                  <a:schemeClr val="bg1"/>
                </a:solidFill>
                <a:cs typeface="Arial Bold"/>
              </a:rPr>
              <a:t>F</a:t>
            </a:r>
            <a:r>
              <a:rPr lang="da-DK" sz="1400" noProof="0" err="1">
                <a:solidFill>
                  <a:schemeClr val="bg1"/>
                </a:solidFill>
                <a:latin typeface="+mn-lt"/>
                <a:cs typeface="Arial Bold"/>
              </a:rPr>
              <a:t>alkenberg</a:t>
            </a:r>
            <a:r>
              <a:rPr lang="da-DK" sz="1400" noProof="0">
                <a:solidFill>
                  <a:schemeClr val="bg1"/>
                </a:solidFill>
                <a:latin typeface="+mn-lt"/>
                <a:cs typeface="Arial Bold"/>
              </a:rPr>
              <a:t>,</a:t>
            </a:r>
          </a:p>
          <a:p>
            <a:pPr algn="l"/>
            <a:r>
              <a:rPr lang="da-DK" sz="1400">
                <a:solidFill>
                  <a:schemeClr val="bg1"/>
                </a:solidFill>
                <a:cs typeface="Arial Bold"/>
              </a:rPr>
              <a:t>studentermedhjælper</a:t>
            </a:r>
            <a:endParaRPr lang="da-DK" sz="1400" noProof="0">
              <a:solidFill>
                <a:schemeClr val="bg1"/>
              </a:solidFill>
              <a:latin typeface="+mn-lt"/>
              <a:cs typeface="Arial Bold"/>
            </a:endParaRPr>
          </a:p>
        </p:txBody>
      </p:sp>
      <p:sp>
        <p:nvSpPr>
          <p:cNvPr id="19" name="Tekstfelt 18">
            <a:extLst>
              <a:ext uri="{FF2B5EF4-FFF2-40B4-BE49-F238E27FC236}">
                <a16:creationId xmlns:a16="http://schemas.microsoft.com/office/drawing/2014/main" id="{2AC36886-97D2-17D0-B25C-B15E1697FF07}"/>
              </a:ext>
            </a:extLst>
          </p:cNvPr>
          <p:cNvSpPr txBox="1"/>
          <p:nvPr/>
        </p:nvSpPr>
        <p:spPr>
          <a:xfrm>
            <a:off x="860756" y="604528"/>
            <a:ext cx="1742103" cy="523220"/>
          </a:xfrm>
          <a:prstGeom prst="rect">
            <a:avLst/>
          </a:prstGeom>
          <a:noFill/>
        </p:spPr>
        <p:txBody>
          <a:bodyPr wrap="square" rtlCol="0">
            <a:spAutoFit/>
          </a:bodyPr>
          <a:lstStyle/>
          <a:p>
            <a:pPr algn="l"/>
            <a:r>
              <a:rPr lang="da-DK" sz="1400">
                <a:solidFill>
                  <a:schemeClr val="bg1"/>
                </a:solidFill>
                <a:cs typeface="Arial Bold"/>
              </a:rPr>
              <a:t>Nana Vaaben, docent, ph.d.</a:t>
            </a:r>
            <a:endParaRPr lang="da-DK" sz="1400" noProof="0">
              <a:solidFill>
                <a:schemeClr val="bg1"/>
              </a:solidFill>
              <a:latin typeface="+mn-lt"/>
              <a:cs typeface="Arial Bold"/>
            </a:endParaRPr>
          </a:p>
        </p:txBody>
      </p:sp>
      <p:pic>
        <p:nvPicPr>
          <p:cNvPr id="21" name="Billede 20">
            <a:extLst>
              <a:ext uri="{FF2B5EF4-FFF2-40B4-BE49-F238E27FC236}">
                <a16:creationId xmlns:a16="http://schemas.microsoft.com/office/drawing/2014/main" id="{6FECBFE6-16B9-C509-DDB8-F630504C9EE3}"/>
              </a:ext>
            </a:extLst>
          </p:cNvPr>
          <p:cNvPicPr>
            <a:picLocks noChangeAspect="1"/>
          </p:cNvPicPr>
          <p:nvPr/>
        </p:nvPicPr>
        <p:blipFill rotWithShape="1">
          <a:blip r:embed="rId14"/>
          <a:srcRect l="23619" t="25501" r="9051" b="9400"/>
          <a:stretch/>
        </p:blipFill>
        <p:spPr>
          <a:xfrm>
            <a:off x="3527884" y="1222193"/>
            <a:ext cx="3852428" cy="2095180"/>
          </a:xfrm>
          <a:prstGeom prst="rect">
            <a:avLst/>
          </a:prstGeom>
          <a:ln>
            <a:noFill/>
          </a:ln>
          <a:effectLst>
            <a:outerShdw blurRad="292100" dist="139700" dir="2700000" algn="tl" rotWithShape="0">
              <a:srgbClr val="333333">
                <a:alpha val="65000"/>
              </a:srgbClr>
            </a:outerShdw>
          </a:effectLst>
        </p:spPr>
      </p:pic>
      <p:sp>
        <p:nvSpPr>
          <p:cNvPr id="23" name="Tekstfelt 22">
            <a:extLst>
              <a:ext uri="{FF2B5EF4-FFF2-40B4-BE49-F238E27FC236}">
                <a16:creationId xmlns:a16="http://schemas.microsoft.com/office/drawing/2014/main" id="{86A45908-9B26-EE87-2A29-40069A7E1627}"/>
              </a:ext>
            </a:extLst>
          </p:cNvPr>
          <p:cNvSpPr txBox="1"/>
          <p:nvPr/>
        </p:nvSpPr>
        <p:spPr>
          <a:xfrm>
            <a:off x="3455876" y="3666768"/>
            <a:ext cx="2674958" cy="307777"/>
          </a:xfrm>
          <a:prstGeom prst="rect">
            <a:avLst/>
          </a:prstGeom>
          <a:noFill/>
        </p:spPr>
        <p:txBody>
          <a:bodyPr wrap="square">
            <a:spAutoFit/>
          </a:bodyPr>
          <a:lstStyle/>
          <a:p>
            <a:pPr algn="l"/>
            <a:r>
              <a:rPr lang="da-DK" sz="1400" b="1" noProof="0">
                <a:latin typeface="+mn-lt"/>
                <a:cs typeface="Arial Bold"/>
              </a:rPr>
              <a:t>702 svar fra gymnasielærere</a:t>
            </a:r>
          </a:p>
        </p:txBody>
      </p:sp>
      <p:grpSp>
        <p:nvGrpSpPr>
          <p:cNvPr id="29" name="Gruppe 28">
            <a:extLst>
              <a:ext uri="{FF2B5EF4-FFF2-40B4-BE49-F238E27FC236}">
                <a16:creationId xmlns:a16="http://schemas.microsoft.com/office/drawing/2014/main" id="{B2EF6AC3-53F7-B9D5-0755-658C33F93D94}"/>
              </a:ext>
            </a:extLst>
          </p:cNvPr>
          <p:cNvGrpSpPr/>
          <p:nvPr/>
        </p:nvGrpSpPr>
        <p:grpSpPr>
          <a:xfrm>
            <a:off x="6541558" y="4257809"/>
            <a:ext cx="2245865" cy="627789"/>
            <a:chOff x="3491880" y="4151507"/>
            <a:chExt cx="2245865" cy="627789"/>
          </a:xfrm>
        </p:grpSpPr>
        <p:sp>
          <p:nvSpPr>
            <p:cNvPr id="26" name="Rektangel 25">
              <a:extLst>
                <a:ext uri="{FF2B5EF4-FFF2-40B4-BE49-F238E27FC236}">
                  <a16:creationId xmlns:a16="http://schemas.microsoft.com/office/drawing/2014/main" id="{84C80E38-253F-94D6-7EE1-61614C2DBEB0}"/>
                </a:ext>
              </a:extLst>
            </p:cNvPr>
            <p:cNvSpPr/>
            <p:nvPr/>
          </p:nvSpPr>
          <p:spPr>
            <a:xfrm>
              <a:off x="3527884" y="4151507"/>
              <a:ext cx="2016224" cy="627789"/>
            </a:xfrm>
            <a:prstGeom prst="rect">
              <a:avLst/>
            </a:prstGeom>
            <a:solidFill>
              <a:srgbClr val="F5D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Tekstfelt 26">
              <a:extLst>
                <a:ext uri="{FF2B5EF4-FFF2-40B4-BE49-F238E27FC236}">
                  <a16:creationId xmlns:a16="http://schemas.microsoft.com/office/drawing/2014/main" id="{CDB0A6ED-0198-175A-BB8B-F54DF2EEB4AD}"/>
                </a:ext>
              </a:extLst>
            </p:cNvPr>
            <p:cNvSpPr txBox="1"/>
            <p:nvPr/>
          </p:nvSpPr>
          <p:spPr>
            <a:xfrm>
              <a:off x="3491880" y="4208770"/>
              <a:ext cx="2245865" cy="523220"/>
            </a:xfrm>
            <a:prstGeom prst="rect">
              <a:avLst/>
            </a:prstGeom>
            <a:noFill/>
          </p:spPr>
          <p:txBody>
            <a:bodyPr wrap="square">
              <a:spAutoFit/>
            </a:bodyPr>
            <a:lstStyle/>
            <a:p>
              <a:pPr algn="l"/>
              <a:r>
                <a:rPr lang="da-DK" sz="1400" noProof="0">
                  <a:latin typeface="+mn-lt"/>
                  <a:cs typeface="Arial Bold"/>
                </a:rPr>
                <a:t>3 fokusgrupper med 5-6 gymnasielærere i hver</a:t>
              </a:r>
            </a:p>
          </p:txBody>
        </p:sp>
      </p:grpSp>
      <p:grpSp>
        <p:nvGrpSpPr>
          <p:cNvPr id="33" name="Gruppe 32">
            <a:extLst>
              <a:ext uri="{FF2B5EF4-FFF2-40B4-BE49-F238E27FC236}">
                <a16:creationId xmlns:a16="http://schemas.microsoft.com/office/drawing/2014/main" id="{B24F2E27-6D2C-8B9D-699E-A940ECFA3ED6}"/>
              </a:ext>
            </a:extLst>
          </p:cNvPr>
          <p:cNvGrpSpPr/>
          <p:nvPr/>
        </p:nvGrpSpPr>
        <p:grpSpPr>
          <a:xfrm>
            <a:off x="6557990" y="3053920"/>
            <a:ext cx="1554553" cy="985959"/>
            <a:chOff x="7409935" y="2912429"/>
            <a:chExt cx="1554553" cy="985959"/>
          </a:xfrm>
        </p:grpSpPr>
        <p:sp>
          <p:nvSpPr>
            <p:cNvPr id="25" name="Rektangel 24">
              <a:extLst>
                <a:ext uri="{FF2B5EF4-FFF2-40B4-BE49-F238E27FC236}">
                  <a16:creationId xmlns:a16="http://schemas.microsoft.com/office/drawing/2014/main" id="{4C387743-C7C4-E791-F235-FDC6EB981DD6}"/>
                </a:ext>
              </a:extLst>
            </p:cNvPr>
            <p:cNvSpPr/>
            <p:nvPr/>
          </p:nvSpPr>
          <p:spPr>
            <a:xfrm>
              <a:off x="7425123" y="2944281"/>
              <a:ext cx="1453739" cy="954107"/>
            </a:xfrm>
            <a:prstGeom prst="rect">
              <a:avLst/>
            </a:prstGeom>
            <a:solidFill>
              <a:srgbClr val="E6E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Tekstfelt 27">
              <a:extLst>
                <a:ext uri="{FF2B5EF4-FFF2-40B4-BE49-F238E27FC236}">
                  <a16:creationId xmlns:a16="http://schemas.microsoft.com/office/drawing/2014/main" id="{C6A1BBED-7083-D4E0-57FB-DAE36D37F14E}"/>
                </a:ext>
              </a:extLst>
            </p:cNvPr>
            <p:cNvSpPr txBox="1"/>
            <p:nvPr/>
          </p:nvSpPr>
          <p:spPr>
            <a:xfrm>
              <a:off x="7409935" y="2912429"/>
              <a:ext cx="1554553" cy="954107"/>
            </a:xfrm>
            <a:prstGeom prst="rect">
              <a:avLst/>
            </a:prstGeom>
            <a:noFill/>
          </p:spPr>
          <p:txBody>
            <a:bodyPr wrap="square">
              <a:spAutoFit/>
            </a:bodyPr>
            <a:lstStyle/>
            <a:p>
              <a:r>
                <a:rPr lang="da-DK" sz="1400" noProof="0">
                  <a:latin typeface="+mn-lt"/>
                  <a:cs typeface="Arial Bold"/>
                </a:rPr>
                <a:t>Nye analyser</a:t>
              </a:r>
            </a:p>
            <a:p>
              <a:endParaRPr lang="da-DK" sz="1400">
                <a:cs typeface="Arial Bold"/>
              </a:endParaRPr>
            </a:p>
            <a:p>
              <a:r>
                <a:rPr lang="da-DK" sz="1400" noProof="0">
                  <a:latin typeface="+mn-lt"/>
                  <a:cs typeface="Arial Bold"/>
                </a:rPr>
                <a:t>…og forsøg med at få hjælp fra AI</a:t>
              </a:r>
            </a:p>
          </p:txBody>
        </p:sp>
      </p:grpSp>
      <p:pic>
        <p:nvPicPr>
          <p:cNvPr id="30" name="Grafik 29" descr="Højre pil kontur">
            <a:extLst>
              <a:ext uri="{FF2B5EF4-FFF2-40B4-BE49-F238E27FC236}">
                <a16:creationId xmlns:a16="http://schemas.microsoft.com/office/drawing/2014/main" id="{C67BD2D8-6E87-D961-E72C-697AF10B8E9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8426911">
            <a:off x="6002722" y="3305999"/>
            <a:ext cx="494478" cy="416421"/>
          </a:xfrm>
          <a:prstGeom prst="rect">
            <a:avLst/>
          </a:prstGeom>
        </p:spPr>
      </p:pic>
      <p:sp>
        <p:nvSpPr>
          <p:cNvPr id="31" name="Tekstfelt 30">
            <a:extLst>
              <a:ext uri="{FF2B5EF4-FFF2-40B4-BE49-F238E27FC236}">
                <a16:creationId xmlns:a16="http://schemas.microsoft.com/office/drawing/2014/main" id="{6860FBC0-E9A1-2C44-D06A-0409A5AE51EF}"/>
              </a:ext>
            </a:extLst>
          </p:cNvPr>
          <p:cNvSpPr txBox="1"/>
          <p:nvPr/>
        </p:nvSpPr>
        <p:spPr>
          <a:xfrm>
            <a:off x="3455876" y="3996529"/>
            <a:ext cx="2674958" cy="954107"/>
          </a:xfrm>
          <a:prstGeom prst="rect">
            <a:avLst/>
          </a:prstGeom>
          <a:noFill/>
        </p:spPr>
        <p:txBody>
          <a:bodyPr wrap="square">
            <a:spAutoFit/>
          </a:bodyPr>
          <a:lstStyle/>
          <a:p>
            <a:pPr algn="l"/>
            <a:r>
              <a:rPr lang="da-DK" sz="1400" noProof="0">
                <a:latin typeface="+mn-lt"/>
                <a:cs typeface="Arial Bold"/>
              </a:rPr>
              <a:t>657 fra gymnasium </a:t>
            </a:r>
          </a:p>
          <a:p>
            <a:pPr algn="l"/>
            <a:r>
              <a:rPr lang="da-DK" sz="1400" noProof="0">
                <a:latin typeface="+mn-lt"/>
                <a:cs typeface="Arial Bold"/>
              </a:rPr>
              <a:t>(HF, HTX, HHX, STX, EUX)</a:t>
            </a:r>
          </a:p>
          <a:p>
            <a:pPr algn="l"/>
            <a:r>
              <a:rPr lang="da-DK" sz="1400" noProof="0">
                <a:latin typeface="+mn-lt"/>
                <a:cs typeface="Arial Bold"/>
              </a:rPr>
              <a:t>45 fra VUC, der kar beskrevet sig selv som ”lektorer”</a:t>
            </a:r>
          </a:p>
        </p:txBody>
      </p:sp>
    </p:spTree>
    <p:custDataLst>
      <p:custData r:id="rId1"/>
      <p:custData r:id="rId2"/>
      <p:tags r:id="rId3"/>
    </p:custDataLst>
    <p:extLst>
      <p:ext uri="{BB962C8B-B14F-4D97-AF65-F5344CB8AC3E}">
        <p14:creationId xmlns:p14="http://schemas.microsoft.com/office/powerpoint/2010/main" val="4220492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0F769E35-85EA-E1A8-332D-D5E1EAD20A03}"/>
              </a:ext>
            </a:extLst>
          </p:cNvPr>
          <p:cNvSpPr txBox="1"/>
          <p:nvPr/>
        </p:nvSpPr>
        <p:spPr>
          <a:xfrm>
            <a:off x="359532" y="508190"/>
            <a:ext cx="4583170" cy="523220"/>
          </a:xfrm>
          <a:prstGeom prst="rect">
            <a:avLst/>
          </a:prstGeom>
          <a:noFill/>
        </p:spPr>
        <p:txBody>
          <a:bodyPr wrap="square" rtlCol="0">
            <a:spAutoFit/>
          </a:bodyPr>
          <a:lstStyle/>
          <a:p>
            <a:r>
              <a:rPr lang="da-DK" sz="2800">
                <a:solidFill>
                  <a:schemeClr val="bg1"/>
                </a:solidFill>
                <a:latin typeface="Georgia" panose="02040502050405020303" pitchFamily="18" charset="0"/>
              </a:rPr>
              <a:t>ÅBNE SPØRGSMÅL </a:t>
            </a:r>
          </a:p>
        </p:txBody>
      </p:sp>
      <p:sp>
        <p:nvSpPr>
          <p:cNvPr id="6" name="Tekstfelt 5">
            <a:extLst>
              <a:ext uri="{FF2B5EF4-FFF2-40B4-BE49-F238E27FC236}">
                <a16:creationId xmlns:a16="http://schemas.microsoft.com/office/drawing/2014/main" id="{DAB1B7AA-CE7E-C456-8C44-617E8A676445}"/>
              </a:ext>
            </a:extLst>
          </p:cNvPr>
          <p:cNvSpPr txBox="1"/>
          <p:nvPr/>
        </p:nvSpPr>
        <p:spPr>
          <a:xfrm>
            <a:off x="827584" y="1099842"/>
            <a:ext cx="7812868" cy="3704156"/>
          </a:xfrm>
          <a:prstGeom prst="rect">
            <a:avLst/>
          </a:prstGeom>
          <a:noFill/>
        </p:spPr>
        <p:txBody>
          <a:bodyPr wrap="square" rtlCol="0">
            <a:spAutoFit/>
          </a:bodyPr>
          <a:lstStyle/>
          <a:p>
            <a:pPr algn="l">
              <a:lnSpc>
                <a:spcPct val="130000"/>
              </a:lnSpc>
            </a:pPr>
            <a:r>
              <a:rPr lang="da-DK" sz="1400" i="1">
                <a:solidFill>
                  <a:schemeClr val="bg1"/>
                </a:solidFill>
                <a:cs typeface="Arial Bold"/>
              </a:rPr>
              <a:t>Hvordan har du det med dit arbejde?</a:t>
            </a:r>
          </a:p>
          <a:p>
            <a:pPr algn="l">
              <a:lnSpc>
                <a:spcPct val="130000"/>
              </a:lnSpc>
            </a:pPr>
            <a:r>
              <a:rPr lang="da-DK" sz="1400" i="1">
                <a:solidFill>
                  <a:srgbClr val="E79217"/>
                </a:solidFill>
                <a:cs typeface="Arial Bold"/>
              </a:rPr>
              <a:t>Hvornår er dit arbejde motiverende og kilde til arbejdsglæde? (kom gerne med eksempler)</a:t>
            </a:r>
          </a:p>
          <a:p>
            <a:pPr algn="l">
              <a:lnSpc>
                <a:spcPct val="130000"/>
              </a:lnSpc>
            </a:pPr>
            <a:r>
              <a:rPr lang="da-DK" sz="1400" i="1">
                <a:solidFill>
                  <a:srgbClr val="E79217"/>
                </a:solidFill>
                <a:cs typeface="Arial Bold"/>
              </a:rPr>
              <a:t>Hvornår er dit arbejde demotiverende og kilde til frustration? (kom gerne med eksempler)</a:t>
            </a:r>
          </a:p>
          <a:p>
            <a:pPr algn="l">
              <a:lnSpc>
                <a:spcPct val="130000"/>
              </a:lnSpc>
            </a:pPr>
            <a:r>
              <a:rPr lang="da-DK" sz="1400" i="1">
                <a:solidFill>
                  <a:schemeClr val="bg1"/>
                </a:solidFill>
                <a:cs typeface="Arial Bold"/>
              </a:rPr>
              <a:t>Hvordan har dit forhold til dit arbejde evt. ændret sig over tid? </a:t>
            </a:r>
          </a:p>
          <a:p>
            <a:pPr algn="l">
              <a:lnSpc>
                <a:spcPct val="130000"/>
              </a:lnSpc>
            </a:pPr>
            <a:r>
              <a:rPr lang="da-DK" sz="1400" i="1">
                <a:solidFill>
                  <a:schemeClr val="bg1"/>
                </a:solidFill>
                <a:cs typeface="Arial Bold"/>
              </a:rPr>
              <a:t>Oplever du, at dine omgivelsers forventninger til din arbejdsindsats har at gøre med din erfaring? I så fald hvordan?</a:t>
            </a:r>
          </a:p>
          <a:p>
            <a:pPr algn="l">
              <a:lnSpc>
                <a:spcPct val="130000"/>
              </a:lnSpc>
            </a:pPr>
            <a:r>
              <a:rPr lang="da-DK" sz="1400" i="1">
                <a:solidFill>
                  <a:srgbClr val="E79217"/>
                </a:solidFill>
                <a:cs typeface="Arial Bold"/>
              </a:rPr>
              <a:t>Hvilke tanker gør du dig om resten af dit arbejdsliv?</a:t>
            </a:r>
          </a:p>
          <a:p>
            <a:pPr algn="l">
              <a:lnSpc>
                <a:spcPct val="130000"/>
              </a:lnSpc>
            </a:pPr>
            <a:r>
              <a:rPr lang="da-DK" sz="1400" i="1">
                <a:solidFill>
                  <a:schemeClr val="bg1"/>
                </a:solidFill>
                <a:cs typeface="Arial Bold"/>
              </a:rPr>
              <a:t>Betragter du dig selv som først, midt, eller sidst i arbejdslivet – og hvor mange år har du været i uddannelsessektoren?</a:t>
            </a:r>
          </a:p>
          <a:p>
            <a:pPr algn="l">
              <a:lnSpc>
                <a:spcPct val="130000"/>
              </a:lnSpc>
            </a:pPr>
            <a:r>
              <a:rPr lang="da-DK" sz="1400" i="1">
                <a:solidFill>
                  <a:schemeClr val="bg1"/>
                </a:solidFill>
                <a:cs typeface="Arial Bold"/>
              </a:rPr>
              <a:t>Hvad er du ansat som? </a:t>
            </a:r>
          </a:p>
          <a:p>
            <a:pPr algn="l">
              <a:lnSpc>
                <a:spcPct val="130000"/>
              </a:lnSpc>
            </a:pPr>
            <a:r>
              <a:rPr lang="da-DK" sz="1400" i="1">
                <a:solidFill>
                  <a:schemeClr val="bg1"/>
                </a:solidFill>
                <a:cs typeface="Arial Bold"/>
              </a:rPr>
              <a:t>Hvor gammel er du? </a:t>
            </a:r>
          </a:p>
          <a:p>
            <a:pPr algn="l">
              <a:lnSpc>
                <a:spcPct val="130000"/>
              </a:lnSpc>
            </a:pPr>
            <a:r>
              <a:rPr lang="da-DK" sz="1400" i="1">
                <a:solidFill>
                  <a:schemeClr val="bg1"/>
                </a:solidFill>
                <a:cs typeface="Arial Bold"/>
              </a:rPr>
              <a:t>Er du…? (Mand/Kvinde/ønsker ikke at svare)</a:t>
            </a:r>
          </a:p>
          <a:p>
            <a:pPr algn="l">
              <a:lnSpc>
                <a:spcPct val="130000"/>
              </a:lnSpc>
            </a:pPr>
            <a:r>
              <a:rPr lang="da-DK" sz="1400" i="1">
                <a:solidFill>
                  <a:schemeClr val="bg1"/>
                </a:solidFill>
                <a:cs typeface="Arial Bold"/>
              </a:rPr>
              <a:t>Hvilken type uddannelsesinstitution er du ansat på? </a:t>
            </a:r>
          </a:p>
        </p:txBody>
      </p:sp>
      <p:sp>
        <p:nvSpPr>
          <p:cNvPr id="7" name="Tekstfelt 6">
            <a:extLst>
              <a:ext uri="{FF2B5EF4-FFF2-40B4-BE49-F238E27FC236}">
                <a16:creationId xmlns:a16="http://schemas.microsoft.com/office/drawing/2014/main" id="{332B3EEE-6E88-EF93-62C2-F0F80CA46E48}"/>
              </a:ext>
            </a:extLst>
          </p:cNvPr>
          <p:cNvSpPr txBox="1"/>
          <p:nvPr/>
        </p:nvSpPr>
        <p:spPr>
          <a:xfrm>
            <a:off x="107504" y="1095464"/>
            <a:ext cx="684076" cy="3704156"/>
          </a:xfrm>
          <a:prstGeom prst="rect">
            <a:avLst/>
          </a:prstGeom>
          <a:noFill/>
        </p:spPr>
        <p:txBody>
          <a:bodyPr wrap="square" rtlCol="0">
            <a:spAutoFit/>
          </a:bodyPr>
          <a:lstStyle/>
          <a:p>
            <a:pPr algn="r">
              <a:lnSpc>
                <a:spcPct val="130000"/>
              </a:lnSpc>
            </a:pPr>
            <a:r>
              <a:rPr lang="da-DK" sz="1400" i="1">
                <a:solidFill>
                  <a:schemeClr val="bg1"/>
                </a:solidFill>
                <a:cs typeface="Arial Bold"/>
              </a:rPr>
              <a:t>1.</a:t>
            </a:r>
          </a:p>
          <a:p>
            <a:pPr algn="r">
              <a:lnSpc>
                <a:spcPct val="130000"/>
              </a:lnSpc>
            </a:pPr>
            <a:r>
              <a:rPr lang="da-DK" sz="1400" i="1">
                <a:solidFill>
                  <a:srgbClr val="E79217"/>
                </a:solidFill>
                <a:cs typeface="Arial Bold"/>
              </a:rPr>
              <a:t>2.</a:t>
            </a:r>
          </a:p>
          <a:p>
            <a:pPr algn="r">
              <a:lnSpc>
                <a:spcPct val="130000"/>
              </a:lnSpc>
            </a:pPr>
            <a:r>
              <a:rPr lang="da-DK" sz="1400" i="1">
                <a:solidFill>
                  <a:srgbClr val="E79217"/>
                </a:solidFill>
                <a:cs typeface="Arial Bold"/>
              </a:rPr>
              <a:t>3.</a:t>
            </a:r>
          </a:p>
          <a:p>
            <a:pPr algn="r">
              <a:lnSpc>
                <a:spcPct val="130000"/>
              </a:lnSpc>
            </a:pPr>
            <a:r>
              <a:rPr lang="da-DK" sz="1400" i="1">
                <a:solidFill>
                  <a:schemeClr val="bg1"/>
                </a:solidFill>
                <a:cs typeface="Arial Bold"/>
              </a:rPr>
              <a:t>4.</a:t>
            </a:r>
          </a:p>
          <a:p>
            <a:pPr algn="r">
              <a:lnSpc>
                <a:spcPct val="130000"/>
              </a:lnSpc>
            </a:pPr>
            <a:r>
              <a:rPr lang="da-DK" sz="1400" i="1">
                <a:solidFill>
                  <a:schemeClr val="bg1"/>
                </a:solidFill>
                <a:cs typeface="Arial Bold"/>
              </a:rPr>
              <a:t>5.</a:t>
            </a:r>
          </a:p>
          <a:p>
            <a:pPr algn="r">
              <a:lnSpc>
                <a:spcPct val="130000"/>
              </a:lnSpc>
            </a:pPr>
            <a:endParaRPr lang="da-DK" sz="1400" i="1">
              <a:solidFill>
                <a:schemeClr val="bg1"/>
              </a:solidFill>
              <a:cs typeface="Arial Bold"/>
            </a:endParaRPr>
          </a:p>
          <a:p>
            <a:pPr algn="r">
              <a:lnSpc>
                <a:spcPct val="130000"/>
              </a:lnSpc>
            </a:pPr>
            <a:r>
              <a:rPr lang="da-DK" sz="1400" i="1">
                <a:solidFill>
                  <a:srgbClr val="E79217"/>
                </a:solidFill>
                <a:cs typeface="Arial Bold"/>
              </a:rPr>
              <a:t>6.</a:t>
            </a:r>
          </a:p>
          <a:p>
            <a:pPr algn="r">
              <a:lnSpc>
                <a:spcPct val="130000"/>
              </a:lnSpc>
            </a:pPr>
            <a:r>
              <a:rPr lang="da-DK" sz="1400" i="1">
                <a:solidFill>
                  <a:schemeClr val="bg1"/>
                </a:solidFill>
                <a:cs typeface="Arial Bold"/>
              </a:rPr>
              <a:t>7.</a:t>
            </a:r>
          </a:p>
          <a:p>
            <a:pPr algn="r">
              <a:lnSpc>
                <a:spcPct val="130000"/>
              </a:lnSpc>
            </a:pPr>
            <a:endParaRPr lang="da-DK" sz="1400" i="1">
              <a:solidFill>
                <a:schemeClr val="bg1"/>
              </a:solidFill>
              <a:cs typeface="Arial Bold"/>
            </a:endParaRPr>
          </a:p>
          <a:p>
            <a:pPr algn="r">
              <a:lnSpc>
                <a:spcPct val="130000"/>
              </a:lnSpc>
            </a:pPr>
            <a:r>
              <a:rPr lang="da-DK" sz="1400" i="1">
                <a:solidFill>
                  <a:schemeClr val="bg1"/>
                </a:solidFill>
                <a:cs typeface="Arial Bold"/>
              </a:rPr>
              <a:t>8.</a:t>
            </a:r>
          </a:p>
          <a:p>
            <a:pPr algn="r">
              <a:lnSpc>
                <a:spcPct val="130000"/>
              </a:lnSpc>
            </a:pPr>
            <a:r>
              <a:rPr lang="da-DK" sz="1400" i="1">
                <a:solidFill>
                  <a:schemeClr val="bg1"/>
                </a:solidFill>
                <a:cs typeface="Arial Bold"/>
              </a:rPr>
              <a:t>9.</a:t>
            </a:r>
          </a:p>
          <a:p>
            <a:pPr algn="r">
              <a:lnSpc>
                <a:spcPct val="130000"/>
              </a:lnSpc>
            </a:pPr>
            <a:r>
              <a:rPr lang="da-DK" sz="1400" i="1">
                <a:solidFill>
                  <a:schemeClr val="bg1"/>
                </a:solidFill>
                <a:cs typeface="Arial Bold"/>
              </a:rPr>
              <a:t>10.</a:t>
            </a:r>
          </a:p>
          <a:p>
            <a:pPr algn="r">
              <a:lnSpc>
                <a:spcPct val="130000"/>
              </a:lnSpc>
            </a:pPr>
            <a:r>
              <a:rPr lang="da-DK" sz="1400" i="1">
                <a:solidFill>
                  <a:schemeClr val="bg1"/>
                </a:solidFill>
                <a:cs typeface="Arial Bold"/>
              </a:rPr>
              <a:t>11.</a:t>
            </a:r>
          </a:p>
        </p:txBody>
      </p:sp>
    </p:spTree>
    <p:custDataLst>
      <p:custData r:id="rId1"/>
      <p:custData r:id="rId2"/>
      <p:tags r:id="rId3"/>
    </p:custDataLst>
    <p:extLst>
      <p:ext uri="{BB962C8B-B14F-4D97-AF65-F5344CB8AC3E}">
        <p14:creationId xmlns:p14="http://schemas.microsoft.com/office/powerpoint/2010/main" val="7346664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085584988892556"/>
</p:tagLst>
</file>

<file path=ppt/tags/tag10.xml><?xml version="1.0" encoding="utf-8"?>
<p:tagLst xmlns:a="http://schemas.openxmlformats.org/drawingml/2006/main" xmlns:r="http://schemas.openxmlformats.org/officeDocument/2006/relationships" xmlns:p="http://schemas.openxmlformats.org/presentationml/2006/main">
  <p:tag name="TEMPLAFYSLIDEID" val="637725633056938436"/>
</p:tagLst>
</file>

<file path=ppt/tags/tag11.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12.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13.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14.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15.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16.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17.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18.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19.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2.xml><?xml version="1.0" encoding="utf-8"?>
<p:tagLst xmlns:a="http://schemas.openxmlformats.org/drawingml/2006/main" xmlns:r="http://schemas.openxmlformats.org/officeDocument/2006/relationships" xmlns:p="http://schemas.openxmlformats.org/presentationml/2006/main">
  <p:tag name="TEMPLAFYSLIDEID" val="637085584988892561"/>
</p:tagLst>
</file>

<file path=ppt/tags/tag20.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21.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22.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23.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24.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25.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26.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27.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28.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29.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3.xml><?xml version="1.0" encoding="utf-8"?>
<p:tagLst xmlns:a="http://schemas.openxmlformats.org/drawingml/2006/main" xmlns:r="http://schemas.openxmlformats.org/officeDocument/2006/relationships" xmlns:p="http://schemas.openxmlformats.org/presentationml/2006/main">
  <p:tag name="TEMPLAFYSLIDEID" val="637085584988892563"/>
</p:tagLst>
</file>

<file path=ppt/tags/tag30.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31.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32.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33.xml><?xml version="1.0" encoding="utf-8"?>
<p:tagLst xmlns:a="http://schemas.openxmlformats.org/drawingml/2006/main" xmlns:r="http://schemas.openxmlformats.org/officeDocument/2006/relationships" xmlns:p="http://schemas.openxmlformats.org/presentationml/2006/main">
  <p:tag name="TEMPLAFYSLIDEID" val="637085584989049478"/>
</p:tagLst>
</file>

<file path=ppt/tags/tag4.xml><?xml version="1.0" encoding="utf-8"?>
<p:tagLst xmlns:a="http://schemas.openxmlformats.org/drawingml/2006/main" xmlns:r="http://schemas.openxmlformats.org/officeDocument/2006/relationships" xmlns:p="http://schemas.openxmlformats.org/presentationml/2006/main">
  <p:tag name="TEMPLAFYSLIDEID" val="637085584988892561"/>
</p:tagLst>
</file>

<file path=ppt/tags/tag5.xml><?xml version="1.0" encoding="utf-8"?>
<p:tagLst xmlns:a="http://schemas.openxmlformats.org/drawingml/2006/main" xmlns:r="http://schemas.openxmlformats.org/officeDocument/2006/relationships" xmlns:p="http://schemas.openxmlformats.org/presentationml/2006/main">
  <p:tag name="TEMPLAFYSLIDEID" val="637085584988892562"/>
</p:tagLst>
</file>

<file path=ppt/tags/tag6.xml><?xml version="1.0" encoding="utf-8"?>
<p:tagLst xmlns:a="http://schemas.openxmlformats.org/drawingml/2006/main" xmlns:r="http://schemas.openxmlformats.org/officeDocument/2006/relationships" xmlns:p="http://schemas.openxmlformats.org/presentationml/2006/main">
  <p:tag name="TEMPLAFYSLIDEID" val="637725633051938418"/>
</p:tagLst>
</file>

<file path=ppt/tags/tag7.xml><?xml version="1.0" encoding="utf-8"?>
<p:tagLst xmlns:a="http://schemas.openxmlformats.org/drawingml/2006/main" xmlns:r="http://schemas.openxmlformats.org/officeDocument/2006/relationships" xmlns:p="http://schemas.openxmlformats.org/presentationml/2006/main">
  <p:tag name="TEMPLAFYSLIDEID" val="637085584988892562"/>
</p:tagLst>
</file>

<file path=ppt/tags/tag8.xml><?xml version="1.0" encoding="utf-8"?>
<p:tagLst xmlns:a="http://schemas.openxmlformats.org/drawingml/2006/main" xmlns:r="http://schemas.openxmlformats.org/officeDocument/2006/relationships" xmlns:p="http://schemas.openxmlformats.org/presentationml/2006/main">
  <p:tag name="TEMPLAFYSLIDEID" val="637085584988892563"/>
</p:tagLst>
</file>

<file path=ppt/tags/tag9.xml><?xml version="1.0" encoding="utf-8"?>
<p:tagLst xmlns:a="http://schemas.openxmlformats.org/drawingml/2006/main" xmlns:r="http://schemas.openxmlformats.org/officeDocument/2006/relationships" xmlns:p="http://schemas.openxmlformats.org/presentationml/2006/main">
  <p:tag name="TEMPLAFYSLIDEID" val="637085584988892562"/>
</p:tagLst>
</file>

<file path=ppt/theme/theme1.xml><?xml version="1.0" encoding="utf-8"?>
<a:theme xmlns:a="http://schemas.openxmlformats.org/drawingml/2006/main" name="Københavns Professionshøjskole">
  <a:themeElements>
    <a:clrScheme name="KP Design Grøn">
      <a:dk1>
        <a:sysClr val="windowText" lastClr="000000"/>
      </a:dk1>
      <a:lt1>
        <a:sysClr val="window" lastClr="FFFFFF"/>
      </a:lt1>
      <a:dk2>
        <a:srgbClr val="000000"/>
      </a:dk2>
      <a:lt2>
        <a:srgbClr val="FFFFFF"/>
      </a:lt2>
      <a:accent1>
        <a:srgbClr val="005447"/>
      </a:accent1>
      <a:accent2>
        <a:srgbClr val="CCCCCC"/>
      </a:accent2>
      <a:accent3>
        <a:srgbClr val="929292"/>
      </a:accent3>
      <a:accent4>
        <a:srgbClr val="404040"/>
      </a:accent4>
      <a:accent5>
        <a:srgbClr val="8CCDB9"/>
      </a:accent5>
      <a:accent6>
        <a:srgbClr val="148C78"/>
      </a:accent6>
      <a:hlink>
        <a:srgbClr val="404040"/>
      </a:hlink>
      <a:folHlink>
        <a:srgbClr val="E6E6E6"/>
      </a:folHlink>
    </a:clrScheme>
    <a:fontScheme name="K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solidFill>
            <a:schemeClr val="tx1"/>
          </a:solidFill>
        </a:ln>
        <a:effectLst/>
      </a:spPr>
      <a:bodyPr rtlCol="0" anchor="ctr"/>
      <a:lstStyle>
        <a:defPPr algn="ctr">
          <a:defRPr dirty="0" err="1"/>
        </a:defPPr>
      </a:lstStyle>
      <a:style>
        <a:lnRef idx="1">
          <a:schemeClr val="accent1"/>
        </a:lnRef>
        <a:fillRef idx="3">
          <a:schemeClr val="accent1"/>
        </a:fillRef>
        <a:effectRef idx="2">
          <a:schemeClr val="accent1"/>
        </a:effectRef>
        <a:fontRef idx="minor">
          <a:schemeClr val="lt1"/>
        </a:fontRef>
      </a:style>
    </a:spDef>
    <a:lnDef>
      <a:spPr>
        <a:ln w="9525">
          <a:solidFill>
            <a:srgbClr val="192337"/>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b="1" noProof="0" dirty="0">
            <a:solidFill>
              <a:schemeClr val="tx1"/>
            </a:solidFill>
            <a:latin typeface="+mn-lt"/>
            <a:cs typeface="Arial Bold"/>
          </a:defRPr>
        </a:defPPr>
      </a:lstStyle>
    </a:txDef>
  </a:objectDefaults>
  <a:extraClrSchemeLst/>
  <a:extLst>
    <a:ext uri="{05A4C25C-085E-4340-85A3-A5531E510DB2}">
      <thm15:themeFamily xmlns:thm15="http://schemas.microsoft.com/office/thememl/2012/main" name="Metropol Basis.potx" id="{AE914001-0B5F-4CC7-BC1C-7FDF869E2037}" vid="{4D584845-0B5D-4D78-8C36-79E14000C3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1,"isValidatorEnabled":false,"isLocked":false,"elementsMetadata":[],"slideId":"637831987574722864","enableDocumentContentUpdater":false,"version":"2.0"}]]></TemplafySlideTemplateConfiguration>
</file>

<file path=customXml/item10.xml><?xml version="1.0" encoding="utf-8"?>
<TemplafySlideFormConfiguration><![CDATA[{"formFields":[],"formDataEntries":[]}]]></TemplafySlideFormConfiguration>
</file>

<file path=customXml/item11.xml><?xml version="1.0" encoding="utf-8"?>
<TemplafySlideFormConfiguration><![CDATA[{"formFields":[],"formDataEntries":[]}]]></TemplafySlideFormConfiguration>
</file>

<file path=customXml/item12.xml><?xml version="1.0" encoding="utf-8"?>
<TemplafySlideTemplateConfiguration><![CDATA[{"slideVersion":1,"isValidatorEnabled":false,"isLocked":false,"elementsMetadata":[],"slideId":"637831987574701886","enableDocumentContentUpdater":false,"version":"2.0"}]]></TemplafySlideTemplateConfiguration>
</file>

<file path=customXml/item13.xml><?xml version="1.0" encoding="utf-8"?>
<TemplafySlideTemplateConfiguration><![CDATA[{"slideVersion":1,"isValidatorEnabled":false,"isLocked":false,"elementsMetadata":[],"slideId":"637831987574706116","enableDocumentContentUpdater":false,"version":"2.0"}]]></TemplafySlideTemplateConfiguration>
</file>

<file path=customXml/item14.xml><?xml version="1.0" encoding="utf-8"?>
<TemplafySlideTemplateConfiguration><![CDATA[{"slideVersion":1,"isValidatorEnabled":false,"isLocked":false,"elementsMetadata":[],"slideId":"637831987574722864","enableDocumentContentUpdater":false,"version":"2.0"}]]></TemplafySlideTemplateConfiguration>
</file>

<file path=customXml/item15.xml><?xml version="1.0" encoding="utf-8"?>
<TemplafySlideFormConfiguration><![CDATA[{"formFields":[],"formDataEntries":[]}]]></TemplafySlideFormConfiguration>
</file>

<file path=customXml/item16.xml><?xml version="1.0" encoding="utf-8"?>
<TemplafySlideFormConfiguration><![CDATA[{"formFields":[],"formDataEntries":[]}]]></TemplafySlideFormConfiguration>
</file>

<file path=customXml/item17.xml><?xml version="1.0" encoding="utf-8"?>
<TemplafySlideTemplateConfiguration><![CDATA[{"slideVersion":1,"isValidatorEnabled":false,"isLocked":false,"elementsMetadata":[],"slideId":"637831987574722864","enableDocumentContentUpdater":false,"version":"2.0"}]]></TemplafySlideTemplateConfiguration>
</file>

<file path=customXml/item18.xml><?xml version="1.0" encoding="utf-8"?>
<TemplafySlideTemplateConfiguration><![CDATA[{"slideVersion":1,"isValidatorEnabled":false,"isLocked":false,"elementsMetadata":[],"slideId":"637831987574722864","enableDocumentContentUpdater":false,"version":"2.0"}]]></TemplafySlideTemplateConfiguration>
</file>

<file path=customXml/item19.xml><?xml version="1.0" encoding="utf-8"?>
<TemplafySlideTemplateConfiguration><![CDATA[{"slideVersion":1,"isValidatorEnabled":false,"isLocked":false,"elementsMetadata":[],"slideId":"637831987574706116","enableDocumentContentUpdater":false,"version":"2.0"}]]></TemplafySlideTemplateConfiguration>
</file>

<file path=customXml/item2.xml><?xml version="1.0" encoding="utf-8"?>
<TemplafyFormConfiguration><![CDATA[{"formFields":[],"formDataEntries":[]}]]></TemplafyFormConfiguration>
</file>

<file path=customXml/item20.xml><?xml version="1.0" encoding="utf-8"?>
<TemplafySlideFormConfiguration><![CDATA[{"formFields":[],"formDataEntries":[]}]]></TemplafySlideFormConfiguration>
</file>

<file path=customXml/item21.xml><?xml version="1.0" encoding="utf-8"?>
<TemplafySlideFormConfiguration><![CDATA[{"formFields":[],"formDataEntries":[]}]]></TemplafySlideFormConfiguration>
</file>

<file path=customXml/item22.xml><?xml version="1.0" encoding="utf-8"?>
<TemplafySlideFormConfiguration><![CDATA[{"formFields":[],"formDataEntries":[]}]]></TemplafySlideFormConfiguration>
</file>

<file path=customXml/item23.xml><?xml version="1.0" encoding="utf-8"?>
<TemplafySlideFormConfiguration><![CDATA[{"formFields":[],"formDataEntries":[]}]]></TemplafySlideFormConfiguration>
</file>

<file path=customXml/item24.xml><?xml version="1.0" encoding="utf-8"?>
<TemplafySlideTemplateConfiguration><![CDATA[{"slideVersion":1,"isValidatorEnabled":false,"isLocked":false,"elementsMetadata":[],"slideId":"637831987574722864","enableDocumentContentUpdater":false,"version":"2.0"}]]></TemplafySlideTemplateConfiguration>
</file>

<file path=customXml/item25.xml><?xml version="1.0" encoding="utf-8"?>
<TemplafySlideFormConfiguration><![CDATA[{"formFields":[],"formDataEntries":[]}]]></TemplafySlideFormConfiguration>
</file>

<file path=customXml/item26.xml><?xml version="1.0" encoding="utf-8"?>
<TemplafySlideFormConfiguration><![CDATA[{"formFields":[],"formDataEntries":[]}]]></TemplafySlideFormConfiguration>
</file>

<file path=customXml/item27.xml><?xml version="1.0" encoding="utf-8"?>
<TemplafySlideTemplateConfiguration><![CDATA[{"slideVersion":1,"isValidatorEnabled":false,"isLocked":false,"elementsMetadata":[],"slideId":"637831987574722864","enableDocumentContentUpdater":false,"version":"2.0"}]]></TemplafySlideTemplateConfiguration>
</file>

<file path=customXml/item28.xml><?xml version="1.0" encoding="utf-8"?>
<TemplafySlideFormConfiguration><![CDATA[{"formFields":[],"formDataEntries":[]}]]></TemplafySlideFormConfiguration>
</file>

<file path=customXml/item29.xml><?xml version="1.0" encoding="utf-8"?>
<TemplafyTemplateConfiguration><![CDATA[{"elementsMetadata":[],"transformationConfigurations":[],"templateName":"KP Skabelon DK - Grøn","templateDescription":"","enableDocumentContentUpdater":false,"version":"2.0"}]]></TemplafyTemplateConfiguration>
</file>

<file path=customXml/item3.xml><?xml version="1.0" encoding="utf-8"?>
<TemplafySlideFormConfiguration><![CDATA[{"formFields":[],"formDataEntries":[]}]]></TemplafySlideFormConfiguration>
</file>

<file path=customXml/item30.xml><?xml version="1.0" encoding="utf-8"?>
<TemplafySlideFormConfiguration><![CDATA[{"formFields":[],"formDataEntries":[]}]]></TemplafySlideFormConfiguration>
</file>

<file path=customXml/item31.xml><?xml version="1.0" encoding="utf-8"?>
<TemplafySlideTemplateConfiguration><![CDATA[{"slideVersion":1,"isValidatorEnabled":false,"isLocked":false,"elementsMetadata":[],"slideId":"637831985180135843","enableDocumentContentUpdater":false,"version":"2.0"}]]></TemplafySlideTemplateConfiguration>
</file>

<file path=customXml/item32.xml><?xml version="1.0" encoding="utf-8"?>
<TemplafySlideTemplateConfiguration><![CDATA[{"slideVersion":1,"isValidatorEnabled":false,"isLocked":false,"elementsMetadata":[],"slideId":"637831987574722864","enableDocumentContentUpdater":false,"version":"2.0"}]]></TemplafySlideTemplateConfiguration>
</file>

<file path=customXml/item33.xml><?xml version="1.0" encoding="utf-8"?>
<TemplafySlideTemplateConfiguration><![CDATA[{"slideVersion":1,"isValidatorEnabled":false,"isLocked":false,"elementsMetadata":[],"slideId":"637831987574706116","enableDocumentContentUpdater":false,"version":"2.0"}]]></TemplafySlideTemplateConfiguration>
</file>

<file path=customXml/item34.xml><?xml version="1.0" encoding="utf-8"?>
<TemplafySlideTemplateConfiguration><![CDATA[{"slideVersion":1,"isValidatorEnabled":false,"isLocked":false,"elementsMetadata":[],"slideId":"637831987574722864","enableDocumentContentUpdater":false,"version":"2.0"}]]></TemplafySlideTemplateConfiguration>
</file>

<file path=customXml/item35.xml><?xml version="1.0" encoding="utf-8"?>
<TemplafySlideFormConfiguration><![CDATA[{"formFields":[],"formDataEntries":[]}]]></TemplafySlideFormConfiguration>
</file>

<file path=customXml/item36.xml><?xml version="1.0" encoding="utf-8"?>
<TemplafySlideTemplateConfiguration><![CDATA[{"slideVersion":1,"isValidatorEnabled":false,"isLocked":false,"elementsMetadata":[],"slideId":"637831987574722864","enableDocumentContentUpdater":false,"version":"2.0"}]]></TemplafySlideTemplateConfiguration>
</file>

<file path=customXml/item37.xml><?xml version="1.0" encoding="utf-8"?>
<TemplafySlideTemplateConfiguration><![CDATA[{"slideVersion":1,"isValidatorEnabled":false,"isLocked":false,"elementsMetadata":[],"slideId":"637831987574722864","enableDocumentContentUpdater":false,"version":"2.0"}]]></TemplafySlideTemplateConfiguration>
</file>

<file path=customXml/item38.xml><?xml version="1.0" encoding="utf-8"?>
<TemplafySlideTemplateConfiguration><![CDATA[{"slideVersion":1,"isValidatorEnabled":false,"isLocked":false,"elementsMetadata":[],"slideId":"637831987574722864","enableDocumentContentUpdater":false,"version":"2.0"}]]></TemplafySlideTemplateConfiguration>
</file>

<file path=customXml/item39.xml><?xml version="1.0" encoding="utf-8"?>
<TemplafySlideTemplateConfiguration><![CDATA[{"slideVersion":1,"isValidatorEnabled":false,"isLocked":false,"elementsMetadata":[],"slideId":"637831987574722864","enableDocumentContentUpdater":false,"version":"2.0"}]]></TemplafySlideTemplateConfiguration>
</file>

<file path=customXml/item4.xml><?xml version="1.0" encoding="utf-8"?>
<TemplafySlideFormConfiguration><![CDATA[{"formFields":[],"formDataEntries":[]}]]></TemplafySlideFormConfiguration>
</file>

<file path=customXml/item40.xml><?xml version="1.0" encoding="utf-8"?>
<TemplafySlideFormConfiguration><![CDATA[{"formFields":[],"formDataEntries":[]}]]></TemplafySlideFormConfiguration>
</file>

<file path=customXml/item41.xml><?xml version="1.0" encoding="utf-8"?>
<TemplafySlideFormConfiguration><![CDATA[{"formFields":[],"formDataEntries":[]}]]></TemplafySlideFormConfiguration>
</file>

<file path=customXml/item42.xml><?xml version="1.0" encoding="utf-8"?>
<TemplafySlideTemplateConfiguration><![CDATA[{"slideVersion":1,"isValidatorEnabled":false,"isLocked":false,"elementsMetadata":[],"slideId":"637831987574707550","enableDocumentContentUpdater":false,"version":"2.0"}]]></TemplafySlideTemplateConfiguration>
</file>

<file path=customXml/item43.xml><?xml version="1.0" encoding="utf-8"?>
<TemplafySlideTemplateConfiguration><![CDATA[{"slideVersion":1,"isValidatorEnabled":false,"isLocked":false,"elementsMetadata":[],"slideId":"637831987574722864","enableDocumentContentUpdater":false,"version":"2.0"}]]></TemplafySlideTemplateConfiguration>
</file>

<file path=customXml/item44.xml><?xml version="1.0" encoding="utf-8"?>
<TemplafySlideFormConfiguration><![CDATA[{"formFields":[],"formDataEntries":[]}]]></TemplafySlideFormConfiguration>
</file>

<file path=customXml/item45.xml><?xml version="1.0" encoding="utf-8"?>
<TemplafySlideTemplateConfiguration><![CDATA[{"slideVersion":1,"isValidatorEnabled":false,"isLocked":false,"elementsMetadata":[],"slideId":"637831987574722864","enableDocumentContentUpdater":false,"version":"2.0"}]]></TemplafySlideTemplateConfiguration>
</file>

<file path=customXml/item46.xml><?xml version="1.0" encoding="utf-8"?>
<TemplafySlideTemplateConfiguration><![CDATA[{"slideVersion":1,"isValidatorEnabled":false,"isLocked":false,"elementsMetadata":[],"slideId":"637831987574666268","enableDocumentContentUpdater":false,"version":"2.0"}]]></TemplafySlideTemplateConfiguration>
</file>

<file path=customXml/item47.xml><?xml version="1.0" encoding="utf-8"?>
<TemplafySlideTemplateConfiguration><![CDATA[{"slideVersion":1,"isValidatorEnabled":false,"isLocked":false,"elementsMetadata":[],"slideId":"637831987574722864","enableDocumentContentUpdater":false,"version":"2.0"}]]></TemplafySlideTemplateConfiguration>
</file>

<file path=customXml/item48.xml><?xml version="1.0" encoding="utf-8"?>
<TemplafySlideTemplateConfiguration><![CDATA[{"slideVersion":1,"isValidatorEnabled":false,"isLocked":false,"elementsMetadata":[],"slideId":"637831987574722864","enableDocumentContentUpdater":false,"version":"2.0"}]]></TemplafySlideTemplateConfiguration>
</file>

<file path=customXml/item49.xml><?xml version="1.0" encoding="utf-8"?>
<TemplafySlideFormConfiguration><![CDATA[{"formFields":[],"formDataEntries":[]}]]></TemplafySlideFormConfiguration>
</file>

<file path=customXml/item5.xml><?xml version="1.0" encoding="utf-8"?>
<TemplafySlideTemplateConfiguration><![CDATA[{"slideVersion":1,"isValidatorEnabled":false,"isLocked":false,"elementsMetadata":[],"slideId":"637831987574722864","enableDocumentContentUpdater":false,"version":"2.0"}]]></TemplafySlideTemplateConfiguration>
</file>

<file path=customXml/item50.xml><?xml version="1.0" encoding="utf-8"?>
<TemplafySlideFormConfiguration><![CDATA[{"formFields":[],"formDataEntries":[]}]]></TemplafySlideFormConfiguration>
</file>

<file path=customXml/item51.xml><?xml version="1.0" encoding="utf-8"?>
<TemplafySlideTemplateConfiguration><![CDATA[{"slideVersion":1,"isValidatorEnabled":false,"isLocked":false,"elementsMetadata":[],"slideId":"637831987574722864","enableDocumentContentUpdater":false,"version":"2.0"}]]></TemplafySlideTemplateConfiguration>
</file>

<file path=customXml/item52.xml><?xml version="1.0" encoding="utf-8"?>
<TemplafySlideTemplateConfiguration><![CDATA[{"slideVersion":1,"isValidatorEnabled":false,"isLocked":false,"elementsMetadata":[],"slideId":"637831987574701886","enableDocumentContentUpdater":false,"version":"2.0"}]]></TemplafySlideTemplateConfiguration>
</file>

<file path=customXml/item53.xml><?xml version="1.0" encoding="utf-8"?>
<TemplafySlideFormConfiguration><![CDATA[{"formFields":[],"formDataEntries":[]}]]></TemplafySlideFormConfiguration>
</file>

<file path=customXml/item54.xml><?xml version="1.0" encoding="utf-8"?>
<TemplafySlideTemplateConfiguration><![CDATA[{"slideVersion":1,"isValidatorEnabled":false,"isLocked":false,"elementsMetadata":[],"slideId":"637831987574722864","enableDocumentContentUpdater":false,"version":"2.0"}]]></TemplafySlideTemplateConfiguration>
</file>

<file path=customXml/item55.xml><?xml version="1.0" encoding="utf-8"?>
<TemplafySlideFormConfiguration><![CDATA[{"formFields":[],"formDataEntries":[]}]]></TemplafySlideFormConfiguration>
</file>

<file path=customXml/item56.xml><?xml version="1.0" encoding="utf-8"?>
<TemplafySlideFormConfiguration><![CDATA[{"formFields":[],"formDataEntries":[]}]]></TemplafySlideFormConfiguration>
</file>

<file path=customXml/item57.xml><?xml version="1.0" encoding="utf-8"?>
<TemplafySlideFormConfiguration><![CDATA[{"formFields":[],"formDataEntries":[]}]]></TemplafySlideFormConfiguration>
</file>

<file path=customXml/item58.xml><?xml version="1.0" encoding="utf-8"?>
<TemplafySlideFormConfiguration><![CDATA[{"formFields":[],"formDataEntries":[]}]]></TemplafySlideFormConfiguration>
</file>

<file path=customXml/item59.xml><?xml version="1.0" encoding="utf-8"?>
<TemplafySlideFormConfiguration><![CDATA[{"formFields":[],"formDataEntries":[]}]]></TemplafySlideFormConfiguration>
</file>

<file path=customXml/item6.xml><?xml version="1.0" encoding="utf-8"?>
<TemplafySlideTemplateConfiguration><![CDATA[{"slideVersion":1,"isValidatorEnabled":false,"isLocked":false,"elementsMetadata":[],"slideId":"637831987574722864","enableDocumentContentUpdater":false,"version":"2.0"}]]></TemplafySlideTemplateConfiguration>
</file>

<file path=customXml/item60.xml><?xml version="1.0" encoding="utf-8"?>
<TemplafySlideFormConfiguration><![CDATA[{"formFields":[],"formDataEntries":[]}]]></TemplafySlideFormConfiguration>
</file>

<file path=customXml/item61.xml><?xml version="1.0" encoding="utf-8"?>
<TemplafySlideTemplateConfiguration><![CDATA[{"slideVersion":1,"isValidatorEnabled":false,"isLocked":false,"elementsMetadata":[],"slideId":"637831985176962106","enableDocumentContentUpdater":false,"version":"2.0"}]]></TemplafySlideTemplateConfiguration>
</file>

<file path=customXml/item62.xml><?xml version="1.0" encoding="utf-8"?>
<TemplafySlideTemplateConfiguration><![CDATA[{"slideVersion":1,"isValidatorEnabled":false,"isLocked":false,"elementsMetadata":[],"slideId":"637831987574722864","enableDocumentContentUpdater":false,"version":"2.0"}]]></TemplafySlideTemplateConfiguration>
</file>

<file path=customXml/item63.xml><?xml version="1.0" encoding="utf-8"?>
<TemplafySlideFormConfiguration><![CDATA[{"formFields":[],"formDataEntries":[]}]]></TemplafySlideFormConfiguration>
</file>

<file path=customXml/item64.xml><?xml version="1.0" encoding="utf-8"?>
<TemplafySlideFormConfiguration><![CDATA[{"formFields":[],"formDataEntries":[]}]]></TemplafySlideFormConfiguration>
</file>

<file path=customXml/item65.xml><?xml version="1.0" encoding="utf-8"?>
<TemplafySlideFormConfiguration><![CDATA[{"formFields":[],"formDataEntries":[]}]]></TemplafySlideFormConfiguration>
</file>

<file path=customXml/item66.xml><?xml version="1.0" encoding="utf-8"?>
<TemplafySlideTemplateConfiguration><![CDATA[{"slideVersion":1,"isValidatorEnabled":false,"isLocked":false,"elementsMetadata":[],"slideId":"637831987574722864","enableDocumentContentUpdater":false,"version":"2.0"}]]></TemplafySlideTemplateConfiguration>
</file>

<file path=customXml/item67.xml><?xml version="1.0" encoding="utf-8"?>
<TemplafySlideTemplateConfiguration><![CDATA[{"slideVersion":1,"isValidatorEnabled":false,"isLocked":false,"elementsMetadata":[],"slideId":"637831987574707550","enableDocumentContentUpdater":false,"version":"2.0"}]]></TemplafySlideTemplateConfiguration>
</file>

<file path=customXml/item68.xml><?xml version="1.0" encoding="utf-8"?>
<TemplafySlideFormConfiguration><![CDATA[{"formFields":[],"formDataEntries":[]}]]></TemplafySlideFormConfiguration>
</file>

<file path=customXml/item69.xml><?xml version="1.0" encoding="utf-8"?>
<ct:contentTypeSchema xmlns:ct="http://schemas.microsoft.com/office/2006/metadata/contentType" xmlns:ma="http://schemas.microsoft.com/office/2006/metadata/properties/metaAttributes" ct:_="" ma:_="" ma:contentTypeName="Dokument" ma:contentTypeID="0x0101005AD384575CC66646800DFAB6728E38D1" ma:contentTypeVersion="29" ma:contentTypeDescription="Opret et nyt dokument." ma:contentTypeScope="" ma:versionID="bd234475d435a7653525ceb8d8735df9">
  <xsd:schema xmlns:xsd="http://www.w3.org/2001/XMLSchema" xmlns:xs="http://www.w3.org/2001/XMLSchema" xmlns:p="http://schemas.microsoft.com/office/2006/metadata/properties" xmlns:ns1="http://schemas.microsoft.com/sharepoint/v3" xmlns:ns2="bf9cecd7-c9d2-4a67-8d3a-cd90f5627b0f" targetNamespace="http://schemas.microsoft.com/office/2006/metadata/properties" ma:root="true" ma:fieldsID="279006e46ef4e21b8cd0ebbb3b0458ac" ns1:_="" ns2:_="">
    <xsd:import namespace="http://schemas.microsoft.com/sharepoint/v3"/>
    <xsd:import namespace="bf9cecd7-c9d2-4a67-8d3a-cd90f5627b0f"/>
    <xsd:element name="properties">
      <xsd:complexType>
        <xsd:sequence>
          <xsd:element name="documentManagement">
            <xsd:complexType>
              <xsd:all>
                <xsd:element ref="ns1:PublishingStartDate" minOccurs="0"/>
                <xsd:element ref="ns1:PublishingExpirationDate" minOccurs="0"/>
                <xsd:element ref="ns2:p1ba15bd87af424fbddb96756d9357c6" minOccurs="0"/>
                <xsd:element ref="ns2:TaxCatchAll" minOccurs="0"/>
                <xsd:element ref="ns2:TaxCatchAllLabel" minOccurs="0"/>
                <xsd:element ref="ns2:a93a7d9b73d14ebbbe0e2f1de3bb11ba" minOccurs="0"/>
                <xsd:element ref="ns2:bec120b27efb45f0900db147dee8d57f" minOccurs="0"/>
                <xsd:element ref="ns2:GL_SummaryText"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tartdato for planlægning" ma:description="Startdato for planlægning er en webstedskolonne, der blev oprettet vha. publiceringsfunktionen. Den bruges til at angive den dato og det klokkeslæt, hvor denne side først vil være synlig for besøgende på webstedet." ma:hidden="true" ma:internalName="PublishingStartDate">
      <xsd:simpleType>
        <xsd:restriction base="dms:Unknown"/>
      </xsd:simpleType>
    </xsd:element>
    <xsd:element name="PublishingExpirationDate" ma:index="5" nillable="true" ma:displayName="Slutdato for planlægning" ma:description="Slutdato for planlægning er en webstedskolonne, der blev oprettet vha. publiceringsfunktionen. Den bruges til at angive den dato og det klokkeslæt, hvor denne side ikke længere vil være synlig for besøgende på webstedet."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f9cecd7-c9d2-4a67-8d3a-cd90f5627b0f" elementFormDefault="qualified">
    <xsd:import namespace="http://schemas.microsoft.com/office/2006/documentManagement/types"/>
    <xsd:import namespace="http://schemas.microsoft.com/office/infopath/2007/PartnerControls"/>
    <xsd:element name="p1ba15bd87af424fbddb96756d9357c6" ma:index="6" nillable="true" ma:displayName="GLArticleType_0" ma:hidden="true" ma:internalName="p1ba15bd87af424fbddb96756d9357c6" ma:readOnly="false">
      <xsd:simpleType>
        <xsd:restriction base="dms:Note"/>
      </xsd:simpleType>
    </xsd:element>
    <xsd:element name="TaxCatchAll" ma:index="7" nillable="true" ma:displayName="Taksonomiopsamlingskolonne" ma:description="" ma:hidden="true" ma:list="{55444c2d-293f-465f-a03d-d4942486c121}" ma:internalName="TaxCatchAll" ma:readOnly="false" ma:showField="CatchAllData" ma:web="bf9cecd7-c9d2-4a67-8d3a-cd90f5627b0f">
      <xsd:complexType>
        <xsd:complexContent>
          <xsd:extension base="dms:MultiChoiceLookup">
            <xsd:sequence>
              <xsd:element name="Value" type="dms:Lookup" maxOccurs="unbounded" minOccurs="0" nillable="true"/>
            </xsd:sequence>
          </xsd:extension>
        </xsd:complexContent>
      </xsd:complexType>
    </xsd:element>
    <xsd:element name="TaxCatchAllLabel" ma:index="8" nillable="true" ma:displayName="Taksonomiopsamlingskolonne1" ma:description="" ma:hidden="true" ma:list="{55444c2d-293f-465f-a03d-d4942486c121}" ma:internalName="TaxCatchAllLabel" ma:readOnly="true" ma:showField="CatchAllDataLabel" ma:web="bf9cecd7-c9d2-4a67-8d3a-cd90f5627b0f">
      <xsd:complexType>
        <xsd:complexContent>
          <xsd:extension base="dms:MultiChoiceLookup">
            <xsd:sequence>
              <xsd:element name="Value" type="dms:Lookup" maxOccurs="unbounded" minOccurs="0" nillable="true"/>
            </xsd:sequence>
          </xsd:extension>
        </xsd:complexContent>
      </xsd:complexType>
    </xsd:element>
    <xsd:element name="a93a7d9b73d14ebbbe0e2f1de3bb11ba" ma:index="10" nillable="true" ma:displayName="GL Emneord_0" ma:hidden="true" ma:internalName="a93a7d9b73d14ebbbe0e2f1de3bb11ba" ma:readOnly="false">
      <xsd:simpleType>
        <xsd:restriction base="dms:Note"/>
      </xsd:simpleType>
    </xsd:element>
    <xsd:element name="bec120b27efb45f0900db147dee8d57f" ma:index="12" nillable="true" ma:displayName="GL_stakeholder_0" ma:hidden="true" ma:internalName="bec120b27efb45f0900db147dee8d57f" ma:readOnly="false">
      <xsd:simpleType>
        <xsd:restriction base="dms:Note"/>
      </xsd:simpleType>
    </xsd:element>
    <xsd:element name="GL_SummaryText" ma:index="14" nillable="true" ma:displayName="Manchet" ma:internalName="GL_SummaryText" ma:readOnly="false">
      <xsd:simpleType>
        <xsd:restriction base="dms:Unknown"/>
      </xsd:simpleType>
    </xsd:element>
    <xsd:element name="_dlc_DocId" ma:index="19" nillable="true" ma:displayName="Værdi for dokument-id" ma:description="Værdien af det dokument-id, der er tildelt dette element." ma:internalName="_dlc_DocId" ma:readOnly="true">
      <xsd:simpleType>
        <xsd:restriction base="dms:Text"/>
      </xsd:simpleType>
    </xsd:element>
    <xsd:element name="_dlc_DocIdUrl" ma:index="20"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1" nillable="true" ma:displayName="Persist ID" ma:description="Keep ID on add." ma:hidden="true" ma:internalName="_dlc_DocIdPersistId" ma:readOnly="true">
      <xsd:simpleType>
        <xsd:restriction base="dms:Boolean"/>
      </xsd:simpleType>
    </xsd:element>
    <xsd:element name="SharedWithUsers" ma:index="22"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Indholdstype"/>
        <xsd:element ref="dc:title" minOccurs="0" maxOccurs="1" ma:index="3"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TemplafySlideFormConfiguration><![CDATA[{"formFields":[],"formDataEntries":[]}]]></TemplafySlideFormConfiguration>
</file>

<file path=customXml/item70.xml><?xml version="1.0" encoding="utf-8"?>
<?mso-contentType ?>
<spe:Receivers xmlns:spe="http://schemas.microsoft.com/sharepoint/events"/>
</file>

<file path=customXml/item71.xml><?xml version="1.0" encoding="utf-8"?>
<?mso-contentType ?>
<FormTemplates xmlns="http://schemas.microsoft.com/sharepoint/v3/contenttype/forms"/>
</file>

<file path=customXml/item72.xml><?xml version="1.0" encoding="utf-8"?>
<p:properties xmlns:p="http://schemas.microsoft.com/office/2006/metadata/properties" xmlns:xsi="http://www.w3.org/2001/XMLSchema-instance" xmlns:pc="http://schemas.microsoft.com/office/infopath/2007/PartnerControls">
  <documentManagement>
    <bec120b27efb45f0900db147dee8d57f xmlns="bf9cecd7-c9d2-4a67-8d3a-cd90f5627b0f" xsi:nil="true"/>
    <p1ba15bd87af424fbddb96756d9357c6 xmlns="bf9cecd7-c9d2-4a67-8d3a-cd90f5627b0f" xsi:nil="true"/>
    <TaxCatchAll xmlns="bf9cecd7-c9d2-4a67-8d3a-cd90f5627b0f"/>
    <a93a7d9b73d14ebbbe0e2f1de3bb11ba xmlns="bf9cecd7-c9d2-4a67-8d3a-cd90f5627b0f" xsi:nil="true"/>
    <PublishingExpirationDate xmlns="http://schemas.microsoft.com/sharepoint/v3" xsi:nil="true"/>
    <PublishingStartDate xmlns="http://schemas.microsoft.com/sharepoint/v3" xsi:nil="true"/>
    <GL_SummaryText xmlns="bf9cecd7-c9d2-4a67-8d3a-cd90f5627b0f" xsi:nil="true"/>
  </documentManagement>
</p:properties>
</file>

<file path=customXml/item8.xml><?xml version="1.0" encoding="utf-8"?>
<TemplafySlideTemplateConfiguration><![CDATA[{"slideVersion":1,"isValidatorEnabled":false,"isLocked":false,"elementsMetadata":[],"slideId":"637831987574722864","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461A32D7-1339-4508-8AB9-C2F8D9C69C33}">
  <ds:schemaRefs/>
</ds:datastoreItem>
</file>

<file path=customXml/itemProps10.xml><?xml version="1.0" encoding="utf-8"?>
<ds:datastoreItem xmlns:ds="http://schemas.openxmlformats.org/officeDocument/2006/customXml" ds:itemID="{374A8012-86B7-4999-B66B-306F4207A6D6}">
  <ds:schemaRefs/>
</ds:datastoreItem>
</file>

<file path=customXml/itemProps11.xml><?xml version="1.0" encoding="utf-8"?>
<ds:datastoreItem xmlns:ds="http://schemas.openxmlformats.org/officeDocument/2006/customXml" ds:itemID="{C316E934-0AA2-440E-8713-BD97EE5731A9}">
  <ds:schemaRefs/>
</ds:datastoreItem>
</file>

<file path=customXml/itemProps12.xml><?xml version="1.0" encoding="utf-8"?>
<ds:datastoreItem xmlns:ds="http://schemas.openxmlformats.org/officeDocument/2006/customXml" ds:itemID="{061A6EB8-E0DD-4969-A498-354C9D9998BD}">
  <ds:schemaRefs/>
</ds:datastoreItem>
</file>

<file path=customXml/itemProps13.xml><?xml version="1.0" encoding="utf-8"?>
<ds:datastoreItem xmlns:ds="http://schemas.openxmlformats.org/officeDocument/2006/customXml" ds:itemID="{B4354D7E-4806-4BB5-A32F-41E3EDC7DC4B}">
  <ds:schemaRefs/>
</ds:datastoreItem>
</file>

<file path=customXml/itemProps14.xml><?xml version="1.0" encoding="utf-8"?>
<ds:datastoreItem xmlns:ds="http://schemas.openxmlformats.org/officeDocument/2006/customXml" ds:itemID="{E8BC71BB-AE85-4003-87BA-EDB17898E37D}">
  <ds:schemaRefs/>
</ds:datastoreItem>
</file>

<file path=customXml/itemProps15.xml><?xml version="1.0" encoding="utf-8"?>
<ds:datastoreItem xmlns:ds="http://schemas.openxmlformats.org/officeDocument/2006/customXml" ds:itemID="{4B955F37-7153-442D-A3CB-3B49B47CCAA9}">
  <ds:schemaRefs/>
</ds:datastoreItem>
</file>

<file path=customXml/itemProps16.xml><?xml version="1.0" encoding="utf-8"?>
<ds:datastoreItem xmlns:ds="http://schemas.openxmlformats.org/officeDocument/2006/customXml" ds:itemID="{F9C7C4E4-EB72-4A7F-B284-C7468E2E3FFB}">
  <ds:schemaRefs/>
</ds:datastoreItem>
</file>

<file path=customXml/itemProps17.xml><?xml version="1.0" encoding="utf-8"?>
<ds:datastoreItem xmlns:ds="http://schemas.openxmlformats.org/officeDocument/2006/customXml" ds:itemID="{85CB5205-E5D8-4D0F-A6BE-B0D7583F2BE8}">
  <ds:schemaRefs/>
</ds:datastoreItem>
</file>

<file path=customXml/itemProps18.xml><?xml version="1.0" encoding="utf-8"?>
<ds:datastoreItem xmlns:ds="http://schemas.openxmlformats.org/officeDocument/2006/customXml" ds:itemID="{7097B8DA-ADAC-4EAF-9F8E-FD1675FFE2A9}">
  <ds:schemaRefs/>
</ds:datastoreItem>
</file>

<file path=customXml/itemProps19.xml><?xml version="1.0" encoding="utf-8"?>
<ds:datastoreItem xmlns:ds="http://schemas.openxmlformats.org/officeDocument/2006/customXml" ds:itemID="{69C3BABB-6187-43FC-BED2-E2B91A5F7FC1}">
  <ds:schemaRefs/>
</ds:datastoreItem>
</file>

<file path=customXml/itemProps2.xml><?xml version="1.0" encoding="utf-8"?>
<ds:datastoreItem xmlns:ds="http://schemas.openxmlformats.org/officeDocument/2006/customXml" ds:itemID="{87F251E7-9494-430B-ABF5-B6985710DE37}">
  <ds:schemaRefs/>
</ds:datastoreItem>
</file>

<file path=customXml/itemProps20.xml><?xml version="1.0" encoding="utf-8"?>
<ds:datastoreItem xmlns:ds="http://schemas.openxmlformats.org/officeDocument/2006/customXml" ds:itemID="{8656CE6C-6880-4105-9B35-660ED8F31231}">
  <ds:schemaRefs/>
</ds:datastoreItem>
</file>

<file path=customXml/itemProps21.xml><?xml version="1.0" encoding="utf-8"?>
<ds:datastoreItem xmlns:ds="http://schemas.openxmlformats.org/officeDocument/2006/customXml" ds:itemID="{146545DA-7AE5-411A-AC81-935A4D6B0F4E}">
  <ds:schemaRefs/>
</ds:datastoreItem>
</file>

<file path=customXml/itemProps22.xml><?xml version="1.0" encoding="utf-8"?>
<ds:datastoreItem xmlns:ds="http://schemas.openxmlformats.org/officeDocument/2006/customXml" ds:itemID="{3F915EC3-A31D-4496-9792-DD280C12348D}">
  <ds:schemaRefs/>
</ds:datastoreItem>
</file>

<file path=customXml/itemProps23.xml><?xml version="1.0" encoding="utf-8"?>
<ds:datastoreItem xmlns:ds="http://schemas.openxmlformats.org/officeDocument/2006/customXml" ds:itemID="{6B20F7E8-D54C-4A1D-AF6C-CD937A0096D1}">
  <ds:schemaRefs/>
</ds:datastoreItem>
</file>

<file path=customXml/itemProps24.xml><?xml version="1.0" encoding="utf-8"?>
<ds:datastoreItem xmlns:ds="http://schemas.openxmlformats.org/officeDocument/2006/customXml" ds:itemID="{1E3BBC80-B51F-4564-A8B6-92646CF2FBE4}">
  <ds:schemaRefs/>
</ds:datastoreItem>
</file>

<file path=customXml/itemProps25.xml><?xml version="1.0" encoding="utf-8"?>
<ds:datastoreItem xmlns:ds="http://schemas.openxmlformats.org/officeDocument/2006/customXml" ds:itemID="{004A96C5-EE2A-4779-AC7E-B7230699A831}">
  <ds:schemaRefs/>
</ds:datastoreItem>
</file>

<file path=customXml/itemProps26.xml><?xml version="1.0" encoding="utf-8"?>
<ds:datastoreItem xmlns:ds="http://schemas.openxmlformats.org/officeDocument/2006/customXml" ds:itemID="{EA1B7EE7-475C-40D8-A987-36D9CCE2F9E6}">
  <ds:schemaRefs/>
</ds:datastoreItem>
</file>

<file path=customXml/itemProps27.xml><?xml version="1.0" encoding="utf-8"?>
<ds:datastoreItem xmlns:ds="http://schemas.openxmlformats.org/officeDocument/2006/customXml" ds:itemID="{496503F3-F1B0-4A4E-9346-847D536C4937}">
  <ds:schemaRefs/>
</ds:datastoreItem>
</file>

<file path=customXml/itemProps28.xml><?xml version="1.0" encoding="utf-8"?>
<ds:datastoreItem xmlns:ds="http://schemas.openxmlformats.org/officeDocument/2006/customXml" ds:itemID="{39230515-A462-48E2-970D-3167DD7FB933}">
  <ds:schemaRefs/>
</ds:datastoreItem>
</file>

<file path=customXml/itemProps29.xml><?xml version="1.0" encoding="utf-8"?>
<ds:datastoreItem xmlns:ds="http://schemas.openxmlformats.org/officeDocument/2006/customXml" ds:itemID="{F5F48750-C04C-4E65-A99D-6C97343D4A00}">
  <ds:schemaRefs/>
</ds:datastoreItem>
</file>

<file path=customXml/itemProps3.xml><?xml version="1.0" encoding="utf-8"?>
<ds:datastoreItem xmlns:ds="http://schemas.openxmlformats.org/officeDocument/2006/customXml" ds:itemID="{F2C2A2B8-AC7E-4E75-9D56-A46A6FE39234}">
  <ds:schemaRefs/>
</ds:datastoreItem>
</file>

<file path=customXml/itemProps30.xml><?xml version="1.0" encoding="utf-8"?>
<ds:datastoreItem xmlns:ds="http://schemas.openxmlformats.org/officeDocument/2006/customXml" ds:itemID="{C678919B-CDA7-4283-A819-2D69E5321905}">
  <ds:schemaRefs/>
</ds:datastoreItem>
</file>

<file path=customXml/itemProps31.xml><?xml version="1.0" encoding="utf-8"?>
<ds:datastoreItem xmlns:ds="http://schemas.openxmlformats.org/officeDocument/2006/customXml" ds:itemID="{5EFBA0B1-2EAC-4A00-9B47-A17FA980C5CC}">
  <ds:schemaRefs/>
</ds:datastoreItem>
</file>

<file path=customXml/itemProps32.xml><?xml version="1.0" encoding="utf-8"?>
<ds:datastoreItem xmlns:ds="http://schemas.openxmlformats.org/officeDocument/2006/customXml" ds:itemID="{623D0B14-1865-4220-9C59-6FFEC7B0166A}">
  <ds:schemaRefs/>
</ds:datastoreItem>
</file>

<file path=customXml/itemProps33.xml><?xml version="1.0" encoding="utf-8"?>
<ds:datastoreItem xmlns:ds="http://schemas.openxmlformats.org/officeDocument/2006/customXml" ds:itemID="{A4D9DA7A-2DA1-4716-9AEC-40F018969E8E}">
  <ds:schemaRefs/>
</ds:datastoreItem>
</file>

<file path=customXml/itemProps34.xml><?xml version="1.0" encoding="utf-8"?>
<ds:datastoreItem xmlns:ds="http://schemas.openxmlformats.org/officeDocument/2006/customXml" ds:itemID="{48D6E075-F5C3-4DC3-A6D2-BD4745111937}">
  <ds:schemaRefs/>
</ds:datastoreItem>
</file>

<file path=customXml/itemProps35.xml><?xml version="1.0" encoding="utf-8"?>
<ds:datastoreItem xmlns:ds="http://schemas.openxmlformats.org/officeDocument/2006/customXml" ds:itemID="{EAFC0BE8-E848-4A21-A34D-4736A3D0076E}">
  <ds:schemaRefs/>
</ds:datastoreItem>
</file>

<file path=customXml/itemProps36.xml><?xml version="1.0" encoding="utf-8"?>
<ds:datastoreItem xmlns:ds="http://schemas.openxmlformats.org/officeDocument/2006/customXml" ds:itemID="{F09A7F6C-AA22-4C21-9CAF-67CEFE7120D6}">
  <ds:schemaRefs/>
</ds:datastoreItem>
</file>

<file path=customXml/itemProps37.xml><?xml version="1.0" encoding="utf-8"?>
<ds:datastoreItem xmlns:ds="http://schemas.openxmlformats.org/officeDocument/2006/customXml" ds:itemID="{D7253271-5ADB-490B-A405-7C1832D50B3A}">
  <ds:schemaRefs/>
</ds:datastoreItem>
</file>

<file path=customXml/itemProps38.xml><?xml version="1.0" encoding="utf-8"?>
<ds:datastoreItem xmlns:ds="http://schemas.openxmlformats.org/officeDocument/2006/customXml" ds:itemID="{26691086-C489-4100-A159-8E7DA6DD605E}">
  <ds:schemaRefs/>
</ds:datastoreItem>
</file>

<file path=customXml/itemProps39.xml><?xml version="1.0" encoding="utf-8"?>
<ds:datastoreItem xmlns:ds="http://schemas.openxmlformats.org/officeDocument/2006/customXml" ds:itemID="{B1C0C3DA-0C2B-466C-A9C0-6D5E86CC5EF6}">
  <ds:schemaRefs/>
</ds:datastoreItem>
</file>

<file path=customXml/itemProps4.xml><?xml version="1.0" encoding="utf-8"?>
<ds:datastoreItem xmlns:ds="http://schemas.openxmlformats.org/officeDocument/2006/customXml" ds:itemID="{F97536B2-7587-4750-B62E-2CB903C7C3BB}">
  <ds:schemaRefs/>
</ds:datastoreItem>
</file>

<file path=customXml/itemProps40.xml><?xml version="1.0" encoding="utf-8"?>
<ds:datastoreItem xmlns:ds="http://schemas.openxmlformats.org/officeDocument/2006/customXml" ds:itemID="{0E3AD180-D83F-4D40-BC26-A1776B9A4263}">
  <ds:schemaRefs/>
</ds:datastoreItem>
</file>

<file path=customXml/itemProps41.xml><?xml version="1.0" encoding="utf-8"?>
<ds:datastoreItem xmlns:ds="http://schemas.openxmlformats.org/officeDocument/2006/customXml" ds:itemID="{FEDAF519-C684-4884-B9F2-75BB7DB4DB1D}">
  <ds:schemaRefs/>
</ds:datastoreItem>
</file>

<file path=customXml/itemProps42.xml><?xml version="1.0" encoding="utf-8"?>
<ds:datastoreItem xmlns:ds="http://schemas.openxmlformats.org/officeDocument/2006/customXml" ds:itemID="{645145B1-05B2-41AF-84C2-6C736EB1E76B}">
  <ds:schemaRefs/>
</ds:datastoreItem>
</file>

<file path=customXml/itemProps43.xml><?xml version="1.0" encoding="utf-8"?>
<ds:datastoreItem xmlns:ds="http://schemas.openxmlformats.org/officeDocument/2006/customXml" ds:itemID="{7F42E6A6-ABAC-42FB-9D19-290A5EC1BC64}">
  <ds:schemaRefs/>
</ds:datastoreItem>
</file>

<file path=customXml/itemProps44.xml><?xml version="1.0" encoding="utf-8"?>
<ds:datastoreItem xmlns:ds="http://schemas.openxmlformats.org/officeDocument/2006/customXml" ds:itemID="{48713DC1-BC29-4E70-99C6-4485452719F5}">
  <ds:schemaRefs/>
</ds:datastoreItem>
</file>

<file path=customXml/itemProps45.xml><?xml version="1.0" encoding="utf-8"?>
<ds:datastoreItem xmlns:ds="http://schemas.openxmlformats.org/officeDocument/2006/customXml" ds:itemID="{F8565F99-D389-4304-8036-26C9E876E584}">
  <ds:schemaRefs/>
</ds:datastoreItem>
</file>

<file path=customXml/itemProps46.xml><?xml version="1.0" encoding="utf-8"?>
<ds:datastoreItem xmlns:ds="http://schemas.openxmlformats.org/officeDocument/2006/customXml" ds:itemID="{D29EB03A-56B1-4B0F-84A0-C8A211EC9856}">
  <ds:schemaRefs/>
</ds:datastoreItem>
</file>

<file path=customXml/itemProps47.xml><?xml version="1.0" encoding="utf-8"?>
<ds:datastoreItem xmlns:ds="http://schemas.openxmlformats.org/officeDocument/2006/customXml" ds:itemID="{198E383F-7BF5-4B43-97FE-17ED29F019A4}">
  <ds:schemaRefs/>
</ds:datastoreItem>
</file>

<file path=customXml/itemProps48.xml><?xml version="1.0" encoding="utf-8"?>
<ds:datastoreItem xmlns:ds="http://schemas.openxmlformats.org/officeDocument/2006/customXml" ds:itemID="{38F4F80A-8027-4F36-8E4F-5A5FBECA9FAD}">
  <ds:schemaRefs/>
</ds:datastoreItem>
</file>

<file path=customXml/itemProps49.xml><?xml version="1.0" encoding="utf-8"?>
<ds:datastoreItem xmlns:ds="http://schemas.openxmlformats.org/officeDocument/2006/customXml" ds:itemID="{0FBC057E-D672-46AC-BDC5-80F576EBA077}">
  <ds:schemaRefs/>
</ds:datastoreItem>
</file>

<file path=customXml/itemProps5.xml><?xml version="1.0" encoding="utf-8"?>
<ds:datastoreItem xmlns:ds="http://schemas.openxmlformats.org/officeDocument/2006/customXml" ds:itemID="{00ACB00C-8196-4408-8195-99F555829D43}">
  <ds:schemaRefs/>
</ds:datastoreItem>
</file>

<file path=customXml/itemProps50.xml><?xml version="1.0" encoding="utf-8"?>
<ds:datastoreItem xmlns:ds="http://schemas.openxmlformats.org/officeDocument/2006/customXml" ds:itemID="{12EBA513-EE36-4D90-8D3F-C63EE3AF48FA}">
  <ds:schemaRefs/>
</ds:datastoreItem>
</file>

<file path=customXml/itemProps51.xml><?xml version="1.0" encoding="utf-8"?>
<ds:datastoreItem xmlns:ds="http://schemas.openxmlformats.org/officeDocument/2006/customXml" ds:itemID="{81A49A34-B167-4029-A372-E5633E85D2C9}">
  <ds:schemaRefs/>
</ds:datastoreItem>
</file>

<file path=customXml/itemProps52.xml><?xml version="1.0" encoding="utf-8"?>
<ds:datastoreItem xmlns:ds="http://schemas.openxmlformats.org/officeDocument/2006/customXml" ds:itemID="{E3B27C6F-53B1-4D08-9B67-9A6D91CBB567}">
  <ds:schemaRefs/>
</ds:datastoreItem>
</file>

<file path=customXml/itemProps53.xml><?xml version="1.0" encoding="utf-8"?>
<ds:datastoreItem xmlns:ds="http://schemas.openxmlformats.org/officeDocument/2006/customXml" ds:itemID="{40BF8192-7A54-44C5-A21F-82E53A834D7B}">
  <ds:schemaRefs/>
</ds:datastoreItem>
</file>

<file path=customXml/itemProps54.xml><?xml version="1.0" encoding="utf-8"?>
<ds:datastoreItem xmlns:ds="http://schemas.openxmlformats.org/officeDocument/2006/customXml" ds:itemID="{50D63084-3886-43CE-A873-D3E4A49B31BA}">
  <ds:schemaRefs/>
</ds:datastoreItem>
</file>

<file path=customXml/itemProps55.xml><?xml version="1.0" encoding="utf-8"?>
<ds:datastoreItem xmlns:ds="http://schemas.openxmlformats.org/officeDocument/2006/customXml" ds:itemID="{D5711AA8-0A4D-4493-AD88-94CF36A0144A}">
  <ds:schemaRefs/>
</ds:datastoreItem>
</file>

<file path=customXml/itemProps56.xml><?xml version="1.0" encoding="utf-8"?>
<ds:datastoreItem xmlns:ds="http://schemas.openxmlformats.org/officeDocument/2006/customXml" ds:itemID="{25B862A6-E06B-46DB-8802-D921674C0012}">
  <ds:schemaRefs/>
</ds:datastoreItem>
</file>

<file path=customXml/itemProps57.xml><?xml version="1.0" encoding="utf-8"?>
<ds:datastoreItem xmlns:ds="http://schemas.openxmlformats.org/officeDocument/2006/customXml" ds:itemID="{29FCB296-150C-49A9-AAC7-72123473C8F5}">
  <ds:schemaRefs/>
</ds:datastoreItem>
</file>

<file path=customXml/itemProps58.xml><?xml version="1.0" encoding="utf-8"?>
<ds:datastoreItem xmlns:ds="http://schemas.openxmlformats.org/officeDocument/2006/customXml" ds:itemID="{99B35B7F-B392-4D09-96A0-8BC7AE491701}">
  <ds:schemaRefs/>
</ds:datastoreItem>
</file>

<file path=customXml/itemProps59.xml><?xml version="1.0" encoding="utf-8"?>
<ds:datastoreItem xmlns:ds="http://schemas.openxmlformats.org/officeDocument/2006/customXml" ds:itemID="{0E4C4CFB-5793-4E06-B858-A02F4CAD992C}">
  <ds:schemaRefs/>
</ds:datastoreItem>
</file>

<file path=customXml/itemProps6.xml><?xml version="1.0" encoding="utf-8"?>
<ds:datastoreItem xmlns:ds="http://schemas.openxmlformats.org/officeDocument/2006/customXml" ds:itemID="{FBEEAC05-E415-44E4-B2A4-349FDBD1DB09}">
  <ds:schemaRefs/>
</ds:datastoreItem>
</file>

<file path=customXml/itemProps60.xml><?xml version="1.0" encoding="utf-8"?>
<ds:datastoreItem xmlns:ds="http://schemas.openxmlformats.org/officeDocument/2006/customXml" ds:itemID="{2397F1A2-185A-4129-A2D9-9256ADC0E27C}">
  <ds:schemaRefs/>
</ds:datastoreItem>
</file>

<file path=customXml/itemProps61.xml><?xml version="1.0" encoding="utf-8"?>
<ds:datastoreItem xmlns:ds="http://schemas.openxmlformats.org/officeDocument/2006/customXml" ds:itemID="{D0CAC4F5-B4A7-4505-94DA-0CD2E57A442F}">
  <ds:schemaRefs/>
</ds:datastoreItem>
</file>

<file path=customXml/itemProps62.xml><?xml version="1.0" encoding="utf-8"?>
<ds:datastoreItem xmlns:ds="http://schemas.openxmlformats.org/officeDocument/2006/customXml" ds:itemID="{A95F06C8-F8DA-4EAF-8E2E-886FE66C26C4}">
  <ds:schemaRefs/>
</ds:datastoreItem>
</file>

<file path=customXml/itemProps63.xml><?xml version="1.0" encoding="utf-8"?>
<ds:datastoreItem xmlns:ds="http://schemas.openxmlformats.org/officeDocument/2006/customXml" ds:itemID="{9365E561-62DA-400C-86BE-FB2B2E0BF9FE}">
  <ds:schemaRefs/>
</ds:datastoreItem>
</file>

<file path=customXml/itemProps64.xml><?xml version="1.0" encoding="utf-8"?>
<ds:datastoreItem xmlns:ds="http://schemas.openxmlformats.org/officeDocument/2006/customXml" ds:itemID="{D18BED23-26D1-4D1E-9EC8-76E762B9FB1E}">
  <ds:schemaRefs/>
</ds:datastoreItem>
</file>

<file path=customXml/itemProps65.xml><?xml version="1.0" encoding="utf-8"?>
<ds:datastoreItem xmlns:ds="http://schemas.openxmlformats.org/officeDocument/2006/customXml" ds:itemID="{E1088E8C-E1EF-48A3-95D5-6E10988680C4}">
  <ds:schemaRefs/>
</ds:datastoreItem>
</file>

<file path=customXml/itemProps66.xml><?xml version="1.0" encoding="utf-8"?>
<ds:datastoreItem xmlns:ds="http://schemas.openxmlformats.org/officeDocument/2006/customXml" ds:itemID="{F287E1E4-E96F-4957-A4B8-4DC1E1A152C5}">
  <ds:schemaRefs/>
</ds:datastoreItem>
</file>

<file path=customXml/itemProps67.xml><?xml version="1.0" encoding="utf-8"?>
<ds:datastoreItem xmlns:ds="http://schemas.openxmlformats.org/officeDocument/2006/customXml" ds:itemID="{1CACED69-E004-4EA3-9CA1-55E21FA8D0BA}">
  <ds:schemaRefs/>
</ds:datastoreItem>
</file>

<file path=customXml/itemProps68.xml><?xml version="1.0" encoding="utf-8"?>
<ds:datastoreItem xmlns:ds="http://schemas.openxmlformats.org/officeDocument/2006/customXml" ds:itemID="{63BD7915-D520-42E0-9E05-7B385A4CA5FD}">
  <ds:schemaRefs/>
</ds:datastoreItem>
</file>

<file path=customXml/itemProps69.xml><?xml version="1.0" encoding="utf-8"?>
<ds:datastoreItem xmlns:ds="http://schemas.openxmlformats.org/officeDocument/2006/customXml" ds:itemID="{D41A78A2-8ECF-4A8D-82FD-8C0687BA380D}"/>
</file>

<file path=customXml/itemProps7.xml><?xml version="1.0" encoding="utf-8"?>
<ds:datastoreItem xmlns:ds="http://schemas.openxmlformats.org/officeDocument/2006/customXml" ds:itemID="{2F942018-FD49-4402-91C2-8684E8D7BD98}">
  <ds:schemaRefs/>
</ds:datastoreItem>
</file>

<file path=customXml/itemProps70.xml><?xml version="1.0" encoding="utf-8"?>
<ds:datastoreItem xmlns:ds="http://schemas.openxmlformats.org/officeDocument/2006/customXml" ds:itemID="{7D1ECCE5-8112-4998-9AB9-A75B41258D62}"/>
</file>

<file path=customXml/itemProps71.xml><?xml version="1.0" encoding="utf-8"?>
<ds:datastoreItem xmlns:ds="http://schemas.openxmlformats.org/officeDocument/2006/customXml" ds:itemID="{B805B8EB-599A-4DEE-8C25-7F1D023BFC51}"/>
</file>

<file path=customXml/itemProps72.xml><?xml version="1.0" encoding="utf-8"?>
<ds:datastoreItem xmlns:ds="http://schemas.openxmlformats.org/officeDocument/2006/customXml" ds:itemID="{80AB02C3-8068-4652-B409-9EE2175BB14F}"/>
</file>

<file path=customXml/itemProps8.xml><?xml version="1.0" encoding="utf-8"?>
<ds:datastoreItem xmlns:ds="http://schemas.openxmlformats.org/officeDocument/2006/customXml" ds:itemID="{18F3B903-F4B9-41D0-81B7-C1001705FD31}">
  <ds:schemaRefs/>
</ds:datastoreItem>
</file>

<file path=customXml/itemProps9.xml><?xml version="1.0" encoding="utf-8"?>
<ds:datastoreItem xmlns:ds="http://schemas.openxmlformats.org/officeDocument/2006/customXml" ds:itemID="{45187F8E-0FFD-40C8-A89B-939D5D668865}">
  <ds:schemaRefs/>
</ds:datastoreItem>
</file>

<file path=docProps/app.xml><?xml version="1.0" encoding="utf-8"?>
<Properties xmlns="http://schemas.openxmlformats.org/officeDocument/2006/extended-properties" xmlns:vt="http://schemas.openxmlformats.org/officeDocument/2006/docPropsVTypes">
  <TotalTime>0</TotalTime>
  <Words>5944</Words>
  <Application>Microsoft Office PowerPoint</Application>
  <PresentationFormat>Skærmshow (16:9)</PresentationFormat>
  <Paragraphs>444</Paragraphs>
  <Slides>39</Slides>
  <Notes>38</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39</vt:i4>
      </vt:variant>
    </vt:vector>
  </HeadingPairs>
  <TitlesOfParts>
    <vt:vector size="46" baseType="lpstr">
      <vt:lpstr>Aptos</vt:lpstr>
      <vt:lpstr>Arial</vt:lpstr>
      <vt:lpstr>Arial Bold</vt:lpstr>
      <vt:lpstr>Calibri</vt:lpstr>
      <vt:lpstr>Georgia</vt:lpstr>
      <vt:lpstr>Wingdings</vt:lpstr>
      <vt:lpstr>Københavns Professionshøjskole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ARBEJDSPRES OG KØN  – hvorfor ser det sådan ud?</vt:lpstr>
      <vt:lpstr>PowerPoint-præsentation</vt:lpstr>
      <vt:lpstr>PowerPoint-præsentation</vt:lpstr>
      <vt:lpstr>PowerPoint-præsentation</vt:lpstr>
      <vt:lpstr>PowerPoint-præsentation</vt:lpstr>
      <vt:lpstr>PowerPoint-præsentation</vt:lpstr>
      <vt:lpstr>PowerPoint-præsentation</vt:lpstr>
      <vt:lpstr>NOGLE BEKYMRINGER</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Københavns Professionshøjskole</dc:creator>
  <cp:lastModifiedBy>Nana Katrine Vaaben</cp:lastModifiedBy>
  <cp:revision>2</cp:revision>
  <dcterms:created xsi:type="dcterms:W3CDTF">2024-10-14T12:47:32Z</dcterms:created>
  <dcterms:modified xsi:type="dcterms:W3CDTF">2025-02-19T17:31:39Z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2022-03-18T11:12:37</vt:lpwstr>
  </property>
  <property fmtid="{D5CDD505-2E9C-101B-9397-08002B2CF9AE}" pid="3" name="TemplafyTenantId">
    <vt:lpwstr>kph</vt:lpwstr>
  </property>
  <property fmtid="{D5CDD505-2E9C-101B-9397-08002B2CF9AE}" pid="4" name="TemplafyTemplateId">
    <vt:lpwstr>637079423311687069</vt:lpwstr>
  </property>
  <property fmtid="{D5CDD505-2E9C-101B-9397-08002B2CF9AE}" pid="5" name="TemplafyUserProfileId">
    <vt:lpwstr>637976086561559739</vt:lpwstr>
  </property>
  <property fmtid="{D5CDD505-2E9C-101B-9397-08002B2CF9AE}" pid="6" name="TemplafyLanguageCode">
    <vt:lpwstr>da-DK</vt:lpwstr>
  </property>
  <property fmtid="{D5CDD505-2E9C-101B-9397-08002B2CF9AE}" pid="7" name="TemplafyFromBlank">
    <vt:bool>false</vt:bool>
  </property>
  <property fmtid="{D5CDD505-2E9C-101B-9397-08002B2CF9AE}" pid="8" name="ContentTypeId">
    <vt:lpwstr>0x0101005AD384575CC66646800DFAB6728E38D1</vt:lpwstr>
  </property>
</Properties>
</file>